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84" r:id="rId4"/>
    <p:sldId id="285" r:id="rId5"/>
    <p:sldId id="298" r:id="rId6"/>
    <p:sldId id="299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67" r:id="rId16"/>
    <p:sldId id="268" r:id="rId17"/>
    <p:sldId id="269" r:id="rId18"/>
    <p:sldId id="281" r:id="rId19"/>
    <p:sldId id="300" r:id="rId20"/>
    <p:sldId id="280" r:id="rId2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99"/>
    <a:srgbClr val="003366"/>
    <a:srgbClr val="00994C"/>
    <a:srgbClr val="006666"/>
    <a:srgbClr val="CC0066"/>
    <a:srgbClr val="996600"/>
    <a:srgbClr val="006699"/>
    <a:srgbClr val="993366"/>
    <a:srgbClr val="005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0" autoAdjust="0"/>
  </p:normalViewPr>
  <p:slideViewPr>
    <p:cSldViewPr snapToGrid="0" snapToObjects="1">
      <p:cViewPr varScale="1">
        <p:scale>
          <a:sx n="81" d="100"/>
          <a:sy n="81" d="100"/>
        </p:scale>
        <p:origin x="72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219C6F-44CB-1E6E-2535-26D200A327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3BEA34-CAE9-D066-9B49-B60E60905B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180567-DC74-4233-8B86-BA5CEF7B6B1E}" type="datetimeFigureOut">
              <a:rPr lang="en-GB" smtClean="0"/>
              <a:t>01/11/2025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7F75EE-7010-AF38-3226-5DDD468BF6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CA2385-9CCF-4121-69D8-C88247988B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FC4D448-A9F3-4A73-9F3C-D1026F4AF1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67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46D35E-F1CA-4374-B11F-57D1C3A48C67}" type="datetimeFigureOut">
              <a:rPr lang="en-GB" smtClean="0"/>
              <a:t>01/11/2025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070794-1B77-4041-9B2C-E59021905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0385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D8B0E-53C8-4315-8EA6-D37029E3FE46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EB12-B61D-48DF-97C2-FBA04ABA1789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0755-092A-4390-AC33-C9DB7B16BAFD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3453-A022-40E3-8577-31C2AD9716F2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671C7-93DE-41ED-843E-377F0A5CE6B8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7279-9368-4724-B15D-47FF5DBB6763}" type="datetime1">
              <a:rPr lang="en-US" smtClean="0"/>
              <a:t>01-Nov-25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F3A0-C07D-46A7-8353-A8017EC2652C}" type="datetime1">
              <a:rPr lang="en-US" smtClean="0"/>
              <a:t>01-Nov-25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A24C-D51D-4A51-BF1D-0AEB86EC40AA}" type="datetime1">
              <a:rPr lang="en-US" smtClean="0"/>
              <a:t>01-Nov-25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 not remove" hidden="1">
            <a:extLst>
              <a:ext uri="{FF2B5EF4-FFF2-40B4-BE49-F238E27FC236}">
                <a16:creationId xmlns:a16="http://schemas.microsoft.com/office/drawing/2014/main" id="{D5D2A0B2-007F-FD0A-1F19-BEF622DE228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9CFC-82CA-41AD-B90D-F71B1E7F08F2}" type="datetime1">
              <a:rPr lang="en-US" smtClean="0"/>
              <a:t>01-Nov-25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23A33-6D67-4C9D-B850-7B01861D5EB2}" type="datetime1">
              <a:rPr lang="en-US" smtClean="0"/>
              <a:t>01-Nov-25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9CA4-CC74-4FDD-B4F4-5E4EC8D6640E}" type="datetime1">
              <a:rPr lang="en-US" smtClean="0"/>
              <a:t>01-Nov-25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96923-C5C2-4953-BF8C-682A91C65AD7}" type="datetime1">
              <a:rPr lang="en-US" smtClean="0"/>
              <a:t>01-Nov-25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486" y="2468880"/>
            <a:ext cx="11379773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3600" dirty="0">
                <a:latin typeface="Trebuchet MS" panose="020B0603020202020204" pitchFamily="34" charset="0"/>
              </a:rPr>
              <a:t>ENHANCED PUBLIC SECTOR EFFICIENCY FOR </a:t>
            </a:r>
          </a:p>
          <a:p>
            <a:pPr algn="ctr">
              <a:spcAft>
                <a:spcPts val="1200"/>
              </a:spcAft>
              <a:defRPr sz="4800" b="1">
                <a:solidFill>
                  <a:srgbClr val="FFFFFF"/>
                </a:solidFill>
              </a:defRPr>
            </a:pPr>
            <a:r>
              <a:rPr lang="en-US" sz="3600" dirty="0">
                <a:latin typeface="Trebuchet MS" panose="020B0603020202020204" pitchFamily="34" charset="0"/>
              </a:rPr>
              <a:t>PRIVATE SECTOR COMPETITIVENESS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2400" dirty="0">
                <a:latin typeface="Trebuchet MS" panose="020B0603020202020204" pitchFamily="34" charset="0"/>
              </a:rPr>
              <a:t>A Case Study: Uganda Driving Licensing System (UDLS)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endParaRPr lang="en-US" sz="2000"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2400" dirty="0"/>
              <a:t>By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2400" dirty="0"/>
              <a:t>KATUSHABE WINSTONE; FCILT 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2000" dirty="0"/>
              <a:t>Commissioner Transport Regulation and Safety/Chief Licensing Officer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en-US" sz="2000" dirty="0"/>
              <a:t> Ministry of Works and Transport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AF2334A-9AAD-C324-5F92-22E9A6AF0F71}"/>
              </a:ext>
            </a:extLst>
          </p:cNvPr>
          <p:cNvSpPr/>
          <p:nvPr/>
        </p:nvSpPr>
        <p:spPr>
          <a:xfrm>
            <a:off x="3371499" y="6251234"/>
            <a:ext cx="5486400" cy="495890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431820" y="6313394"/>
            <a:ext cx="532806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3366"/>
                </a:solidFill>
              </a:rPr>
              <a:t>Golf Course Hotel </a:t>
            </a:r>
            <a:r>
              <a:rPr lang="en-GB" sz="2000" b="1" dirty="0">
                <a:solidFill>
                  <a:srgbClr val="003366"/>
                </a:solidFill>
              </a:rPr>
              <a:t>| </a:t>
            </a:r>
            <a:r>
              <a:rPr sz="2000" b="1" dirty="0">
                <a:solidFill>
                  <a:srgbClr val="003366"/>
                </a:solidFill>
              </a:rPr>
              <a:t>Thursday, </a:t>
            </a:r>
            <a:r>
              <a:rPr lang="en-US" sz="2000" b="1" dirty="0">
                <a:solidFill>
                  <a:srgbClr val="003366"/>
                </a:solidFill>
              </a:rPr>
              <a:t>November</a:t>
            </a:r>
            <a:r>
              <a:rPr sz="2000" b="1" dirty="0">
                <a:solidFill>
                  <a:srgbClr val="003366"/>
                </a:solidFill>
              </a:rPr>
              <a:t> 6, 2025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936B9F-D1A0-E500-CE36-AC613D9E8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836" y="393402"/>
            <a:ext cx="1410030" cy="151108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B84EAD7-5372-22E7-8C01-CEFAA38AEC52}"/>
              </a:ext>
            </a:extLst>
          </p:cNvPr>
          <p:cNvSpPr/>
          <p:nvPr/>
        </p:nvSpPr>
        <p:spPr>
          <a:xfrm>
            <a:off x="5181600" y="3657039"/>
            <a:ext cx="2743200" cy="45720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1E0FA1-A161-EFCE-B1BC-40A0D653843C}"/>
              </a:ext>
            </a:extLst>
          </p:cNvPr>
          <p:cNvSpPr/>
          <p:nvPr/>
        </p:nvSpPr>
        <p:spPr>
          <a:xfrm>
            <a:off x="10120108" y="-1141598"/>
            <a:ext cx="2743200" cy="2743200"/>
          </a:xfrm>
          <a:prstGeom prst="ellipse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413EC9-721F-94D0-ED64-AE929C3AA763}"/>
              </a:ext>
            </a:extLst>
          </p:cNvPr>
          <p:cNvSpPr/>
          <p:nvPr/>
        </p:nvSpPr>
        <p:spPr>
          <a:xfrm>
            <a:off x="-914400" y="5486400"/>
            <a:ext cx="2286000" cy="2286000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E9BEB49-5E8E-AAA1-52F5-979CFA9F7C1D}"/>
              </a:ext>
            </a:extLst>
          </p:cNvPr>
          <p:cNvSpPr/>
          <p:nvPr/>
        </p:nvSpPr>
        <p:spPr>
          <a:xfrm>
            <a:off x="10719218" y="5678023"/>
            <a:ext cx="925461" cy="925461"/>
          </a:xfrm>
          <a:prstGeom prst="ellipse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457291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Principal-Agent Theory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99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996600"/>
                </a:solidFill>
              </a:rPr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3634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lang="en-US" sz="2400" dirty="0"/>
              <a:t>Examines relationships where one party (the principal) delegates work to another (the agent), who then performs that work. Information asymmetry and misaligned incentives create agency problems.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117441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996600"/>
                </a:solidFill>
              </a:rPr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429000"/>
            <a:ext cx="487602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Information asymmetry: agents know more than principals about their work.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Adverse selection (hidden information): principals can't fully observe agent quality before hiring.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Moral hazard (hidden action): agents may shirk or pursue own interests when unobserved.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Monitoring costs: observing and verifying agent behavior is expensive.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693094" y="3118592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996600"/>
                </a:solidFill>
              </a:rPr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693095" y="3486419"/>
            <a:ext cx="6250204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Citizens (principals) struggle to monitor bureaucrats (agents).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Agents may prioritize job security over service quality.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Elected officials face challenges overseeing bureaucracies.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693094" y="5359616"/>
            <a:ext cx="5864663" cy="1405822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875977" y="5451056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875974" y="5725377"/>
            <a:ext cx="5629759" cy="95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lang="en-US" sz="1600" dirty="0"/>
              <a:t>UDLS reduced information asymmetry through real-time tracking, automated processes that minimize discretion, CCTV monitoring, and transparent performance reporting to the public.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3C329DB-9686-86C8-095E-8E775BE286F4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👥</a:t>
            </a:r>
          </a:p>
        </p:txBody>
      </p:sp>
    </p:spTree>
    <p:extLst>
      <p:ext uri="{BB962C8B-B14F-4D97-AF65-F5344CB8AC3E}">
        <p14:creationId xmlns:p14="http://schemas.microsoft.com/office/powerpoint/2010/main" val="392082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66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54597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Transaction Cost Economics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663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663399"/>
                </a:solidFill>
              </a:rPr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3634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lang="en-US" sz="2400" dirty="0"/>
              <a:t>Analyzes whether services should be produced in-house or outsourced based on transaction costs—the costs of making exchanges in the market, including search, negotiation, and enforcement costs.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117441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663399"/>
                </a:solidFill>
              </a:rPr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429000"/>
            <a:ext cx="48760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Asset specificity: investments specific to a particular transaction.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Frequency of transactions: how often exchanges occur.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Uncertainty: difficulty predicting future contingencies.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Bounded rationality: humans have limited cognitive capacity.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693094" y="3118592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663399"/>
                </a:solidFill>
              </a:rPr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693095" y="3486419"/>
            <a:ext cx="6250204" cy="152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Helps determine optimal boundaries of government.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High asset specificity justifies direct government provision.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Complex, uncertain tasks better managed internally.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693094" y="5359616"/>
            <a:ext cx="5864663" cy="1405822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875977" y="5451056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875974" y="5725377"/>
            <a:ext cx="5629759" cy="95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lang="en-US" sz="1600" dirty="0"/>
              <a:t>UDLS strategically used PPPs for technology (market solution) while keeping core licensing authority in-house (hierarchy), optimizing transaction costs through smart boundary decisions.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ADA58C9-9DC0-18B8-699F-A6499274629D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💼</a:t>
            </a:r>
          </a:p>
        </p:txBody>
      </p:sp>
    </p:spTree>
    <p:extLst>
      <p:ext uri="{BB962C8B-B14F-4D97-AF65-F5344CB8AC3E}">
        <p14:creationId xmlns:p14="http://schemas.microsoft.com/office/powerpoint/2010/main" val="233570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CC00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CC00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384522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X-Efficiency Theory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5468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CC0066"/>
                </a:solidFill>
              </a:rPr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3634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lang="en-US" sz="2400" dirty="0"/>
              <a:t>Organizations often don't minimize costs or maximize output—they operate inside their production possibility frontier. This inefficiency (X-inefficiency) stems from motivational and organizational factors rather than allocative inefficiency.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037865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CC0066"/>
                </a:solidFill>
              </a:rPr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349424"/>
            <a:ext cx="4876021" cy="3580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Internal slack: organizations rarely operate at full efficiency.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Motivational factors: effort discretion leads to suboptimal performance.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Coordination issues: poor communication and teamwork waste resources.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Incomplete contracts: can't specify all behaviors and outcomes.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Inert areas: managers tolerate inefficiency zones without competitive pressure.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693094" y="3064728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CC0066"/>
                </a:solidFill>
              </a:rPr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693095" y="3432555"/>
            <a:ext cx="6250204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Public sector lacks competitive pressure, enabling slack.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Hidden costs in effort reduction and poor coordination.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Performance improvements possible without new resources.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693094" y="5359616"/>
            <a:ext cx="5864663" cy="1405822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875977" y="5451056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875974" y="5725377"/>
            <a:ext cx="5629759" cy="95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lang="en-US" sz="1600" dirty="0"/>
              <a:t>UDLS attacked X-inefficiency through continuous improvement culture, peer accountability ('colleague's keeper'), regular performance reviews, and external benchmarking.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2B41DD5-FA14-A4B4-38BD-EBAD8CC67B68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📉</a:t>
            </a:r>
          </a:p>
        </p:txBody>
      </p:sp>
    </p:spTree>
    <p:extLst>
      <p:ext uri="{BB962C8B-B14F-4D97-AF65-F5344CB8AC3E}">
        <p14:creationId xmlns:p14="http://schemas.microsoft.com/office/powerpoint/2010/main" val="273992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006666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571663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Network Governance Theory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26436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0066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66"/>
                </a:solidFill>
              </a:rPr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3634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lang="en-US" sz="2400" dirty="0"/>
              <a:t>Modern public service delivery involves complex networks of public, private, and nonprofit organizations. Traditional hierarchical control is inadequate; new coordination mechanisms are needed for networked governance.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037865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66"/>
                </a:solidFill>
              </a:rPr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349424"/>
            <a:ext cx="48760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Interdependence: organizations depend on each other's resources.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Collaborative advantage: networks achieve what organizations can't alone.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Shared goals: common objectives despite different organizational missions.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Trust and reciprocity: relational assets that reduce transaction costs.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693094" y="3064728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66"/>
                </a:solidFill>
              </a:rPr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693095" y="3432555"/>
            <a:ext cx="6250204" cy="152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Services cross organizational boundaries.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Coordination mechanisms beyond command-and-control needed.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Information sharing critical to network success.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693094" y="5152053"/>
            <a:ext cx="5812639" cy="1596696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875977" y="5243493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875974" y="5494303"/>
            <a:ext cx="5629759" cy="1254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lang="en-US" sz="1600" dirty="0"/>
              <a:t>UDLS exemplifies network governance: integration with URA (payments), NIRA (identification </a:t>
            </a:r>
            <a:r>
              <a:rPr lang="en-US" sz="1600" b="1" dirty="0"/>
              <a:t>and biometrics</a:t>
            </a:r>
            <a:r>
              <a:rPr lang="en-US" sz="1600" dirty="0"/>
              <a:t>), NITA-U (connectivity), Police </a:t>
            </a:r>
            <a:r>
              <a:rPr lang="en-US" sz="1600" dirty="0" err="1"/>
              <a:t>IoV</a:t>
            </a:r>
            <a:r>
              <a:rPr lang="en-US" sz="1600" dirty="0"/>
              <a:t> (testing), driving schools—a connected government delivering seamless service.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6755E69-F199-34D7-BE14-921E7B85BB88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🌐</a:t>
            </a:r>
          </a:p>
        </p:txBody>
      </p:sp>
    </p:spTree>
    <p:extLst>
      <p:ext uri="{BB962C8B-B14F-4D97-AF65-F5344CB8AC3E}">
        <p14:creationId xmlns:p14="http://schemas.microsoft.com/office/powerpoint/2010/main" val="12824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52FEDB-958F-0C4E-7362-C244AE52C5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B7D23B-3D87-189E-802D-22C644A017C0}"/>
              </a:ext>
            </a:extLst>
          </p:cNvPr>
          <p:cNvSpPr/>
          <p:nvPr/>
        </p:nvSpPr>
        <p:spPr>
          <a:xfrm>
            <a:off x="9893300" y="-457200"/>
            <a:ext cx="2743200" cy="2743200"/>
          </a:xfrm>
          <a:prstGeom prst="ellipse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07AD7A-5DBD-630E-CF47-9357D6B3BC56}"/>
              </a:ext>
            </a:extLst>
          </p:cNvPr>
          <p:cNvSpPr/>
          <p:nvPr/>
        </p:nvSpPr>
        <p:spPr>
          <a:xfrm>
            <a:off x="-914400" y="5486400"/>
            <a:ext cx="2286000" cy="2286000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462B5DC-4631-2866-89CE-7A805A62DD5B}"/>
              </a:ext>
            </a:extLst>
          </p:cNvPr>
          <p:cNvSpPr/>
          <p:nvPr/>
        </p:nvSpPr>
        <p:spPr>
          <a:xfrm>
            <a:off x="9081247" y="5288599"/>
            <a:ext cx="1371600" cy="1371600"/>
          </a:xfrm>
          <a:prstGeom prst="ellipse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30F002-F03F-4C1C-3C11-04C4FE1DB7C5}"/>
              </a:ext>
            </a:extLst>
          </p:cNvPr>
          <p:cNvSpPr txBox="1"/>
          <p:nvPr/>
        </p:nvSpPr>
        <p:spPr>
          <a:xfrm>
            <a:off x="2541033" y="2280791"/>
            <a:ext cx="6805133" cy="9196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4800" b="1">
                <a:solidFill>
                  <a:srgbClr val="FFFFFF"/>
                </a:solidFill>
              </a:defRPr>
            </a:pPr>
            <a:r>
              <a:rPr lang="en-GB" sz="4800" dirty="0"/>
              <a:t>THE UDLS SUCCESS STORY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350DB-1EC5-3A45-B32C-6ACD2C1E30C5}"/>
              </a:ext>
            </a:extLst>
          </p:cNvPr>
          <p:cNvSpPr txBox="1"/>
          <p:nvPr/>
        </p:nvSpPr>
        <p:spPr>
          <a:xfrm>
            <a:off x="2925100" y="3775710"/>
            <a:ext cx="634180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>
                <a:solidFill>
                  <a:srgbClr val="FFFFFF"/>
                </a:solidFill>
              </a:defRPr>
            </a:pPr>
            <a:r>
              <a:rPr lang="en-US" sz="3600" dirty="0"/>
              <a:t>From 30 Days to 30 Minutes: </a:t>
            </a:r>
          </a:p>
          <a:p>
            <a:pPr algn="ctr">
              <a:defRPr sz="2600">
                <a:solidFill>
                  <a:srgbClr val="FFFFFF"/>
                </a:solidFill>
              </a:defRPr>
            </a:pPr>
            <a:r>
              <a:rPr lang="en-US" sz="3600" dirty="0"/>
              <a:t>A Digital Transformation Journey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9432047-BB14-C94E-1D02-681985DFBFA6}"/>
              </a:ext>
            </a:extLst>
          </p:cNvPr>
          <p:cNvSpPr/>
          <p:nvPr/>
        </p:nvSpPr>
        <p:spPr>
          <a:xfrm>
            <a:off x="4724400" y="3493770"/>
            <a:ext cx="2743200" cy="45720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2847" y="234590"/>
            <a:ext cx="1321690" cy="141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258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362406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sz="3400" dirty="0"/>
              <a:t>REAL SUCCESS STORY: Uganda Driver </a:t>
            </a:r>
            <a:r>
              <a:rPr sz="3400" dirty="0" err="1"/>
              <a:t>Licen</a:t>
            </a:r>
            <a:r>
              <a:rPr lang="en-GB" sz="3400" dirty="0"/>
              <a:t>s</a:t>
            </a:r>
            <a:r>
              <a:rPr sz="3400" dirty="0" err="1"/>
              <a:t>ing</a:t>
            </a:r>
            <a:r>
              <a:rPr sz="3400" dirty="0"/>
              <a:t> System (UDLS)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457200" y="1165527"/>
            <a:ext cx="11277295" cy="602762"/>
          </a:xfrm>
          <a:prstGeom prst="roundRect">
            <a:avLst/>
          </a:prstGeom>
          <a:solidFill>
            <a:srgbClr val="00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rPr lang="en-US" dirty="0"/>
              <a:t>     </a:t>
            </a:r>
            <a:r>
              <a:rPr dirty="0"/>
              <a:t>Ministry of Works &amp; Transport's Innovation Success Story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79390"/>
            <a:ext cx="1117955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900"/>
            </a:pPr>
            <a:r>
              <a:rPr sz="2200" b="1" dirty="0">
                <a:solidFill>
                  <a:srgbClr val="002060"/>
                </a:solidFill>
              </a:rPr>
              <a:t>🏛️ THE OLD WAY (Before 2005):</a:t>
            </a:r>
          </a:p>
          <a:p>
            <a:pPr lvl="1"/>
            <a:r>
              <a:rPr sz="2200" dirty="0"/>
              <a:t>• Manual paper booklets (since 1945!)</a:t>
            </a:r>
          </a:p>
          <a:p>
            <a:pPr lvl="1"/>
            <a:r>
              <a:rPr sz="2200" dirty="0"/>
              <a:t>• 30-60 days to get a </a:t>
            </a:r>
            <a:r>
              <a:rPr sz="2200" dirty="0" err="1"/>
              <a:t>licen</a:t>
            </a:r>
            <a:r>
              <a:rPr lang="en-US" sz="2200" dirty="0" err="1"/>
              <a:t>c</a:t>
            </a:r>
            <a:r>
              <a:rPr sz="2200" dirty="0" err="1"/>
              <a:t>e</a:t>
            </a:r>
            <a:endParaRPr sz="2200" dirty="0"/>
          </a:p>
          <a:p>
            <a:pPr lvl="1"/>
            <a:r>
              <a:rPr sz="2200" dirty="0"/>
              <a:t>• Massive fraud and forgeries</a:t>
            </a:r>
          </a:p>
          <a:p>
            <a:pPr lvl="1"/>
            <a:r>
              <a:rPr sz="2200" dirty="0"/>
              <a:t>• Lost confidence in the system</a:t>
            </a:r>
          </a:p>
          <a:p>
            <a:pPr lvl="1"/>
            <a:r>
              <a:rPr sz="2200" dirty="0"/>
              <a:t>• Corruption at every step</a:t>
            </a:r>
          </a:p>
          <a:p>
            <a:endParaRPr sz="1200" dirty="0"/>
          </a:p>
          <a:p>
            <a:r>
              <a:rPr sz="2200" b="1" dirty="0">
                <a:solidFill>
                  <a:srgbClr val="002060"/>
                </a:solidFill>
              </a:rPr>
              <a:t>💡 THE INNOVATION JOURNEY:</a:t>
            </a:r>
          </a:p>
          <a:p>
            <a:pPr lvl="1"/>
            <a:r>
              <a:rPr sz="2200" dirty="0"/>
              <a:t>• 2005: Computerized driving permits introduced</a:t>
            </a:r>
          </a:p>
          <a:p>
            <a:pPr lvl="1"/>
            <a:r>
              <a:rPr sz="2200" dirty="0"/>
              <a:t>• 2018: Single card solution → 60 minutes issuance!</a:t>
            </a:r>
          </a:p>
          <a:p>
            <a:pPr lvl="1"/>
            <a:r>
              <a:rPr sz="2200" dirty="0"/>
              <a:t>• 2021: Customer-centric model with integration</a:t>
            </a:r>
            <a:r>
              <a:rPr lang="en-US" sz="2200" dirty="0"/>
              <a:t> to</a:t>
            </a:r>
            <a:r>
              <a:rPr lang="en-GB" sz="2200" dirty="0"/>
              <a:t> NIRA,</a:t>
            </a:r>
            <a:r>
              <a:rPr lang="en-US" sz="2200" dirty="0"/>
              <a:t> URA (15-30mins issuance)</a:t>
            </a:r>
            <a:endParaRPr sz="2200" dirty="0"/>
          </a:p>
          <a:p>
            <a:pPr lvl="1"/>
            <a:r>
              <a:rPr sz="2200" dirty="0"/>
              <a:t>• 2024: Replicating success to other systems (ITMS, e-Permits</a:t>
            </a:r>
            <a:r>
              <a:rPr lang="en-US" sz="2200" dirty="0"/>
              <a:t>, e-portal, MVR dashboard, ALS, MVIS</a:t>
            </a:r>
            <a:r>
              <a:rPr sz="2200" dirty="0"/>
              <a:t>)</a:t>
            </a:r>
            <a:endParaRPr lang="en-US" sz="2200" dirty="0"/>
          </a:p>
          <a:p>
            <a:pPr lvl="1"/>
            <a:r>
              <a:rPr lang="en-GB" sz="2200" dirty="0"/>
              <a:t>• </a:t>
            </a:r>
            <a:r>
              <a:rPr lang="en-US" sz="2200" dirty="0"/>
              <a:t>2025 and beyond: one-stop service </a:t>
            </a:r>
            <a:r>
              <a:rPr lang="en-US" sz="2200" dirty="0" err="1"/>
              <a:t>centre</a:t>
            </a:r>
            <a:r>
              <a:rPr lang="en-US" sz="2200" dirty="0"/>
              <a:t> for registration, licensing, driver theory exams etc.</a:t>
            </a:r>
            <a:endParaRPr sz="2200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1D5DF844-47CF-046D-FFBD-37BE96617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20E849-5E68-27AD-61DB-656465C84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1626" y="5684509"/>
            <a:ext cx="450441" cy="482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UDLS: The Impact (Real Numbers)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91309" y="1164680"/>
            <a:ext cx="3474720" cy="1645920"/>
          </a:xfrm>
          <a:prstGeom prst="roundRect">
            <a:avLst/>
          </a:prstGeom>
          <a:solidFill>
            <a:srgbClr val="DC354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⏱️ TIME</a:t>
            </a:r>
          </a:p>
          <a:p>
            <a:pPr algn="ctr"/>
            <a:r>
              <a:rPr sz="2400" dirty="0"/>
              <a:t>30 days → </a:t>
            </a:r>
            <a:r>
              <a:rPr lang="en-US" sz="2400" dirty="0"/>
              <a:t>60</a:t>
            </a:r>
            <a:r>
              <a:rPr sz="2400" dirty="0"/>
              <a:t> minutes</a:t>
            </a:r>
          </a:p>
          <a:p>
            <a:pPr algn="ctr"/>
            <a:r>
              <a:rPr sz="2400" dirty="0"/>
              <a:t>(99% faster)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31789" y="1164680"/>
            <a:ext cx="3474720" cy="1645920"/>
          </a:xfrm>
          <a:prstGeom prst="roundRect">
            <a:avLst/>
          </a:prstGeom>
          <a:solidFill>
            <a:srgbClr val="FFC10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🏢 VISITS</a:t>
            </a:r>
          </a:p>
          <a:p>
            <a:pPr algn="ctr"/>
            <a:r>
              <a:rPr sz="2400" dirty="0"/>
              <a:t>8-10 trips → 1 visit</a:t>
            </a:r>
          </a:p>
          <a:p>
            <a:pPr algn="ctr"/>
            <a:r>
              <a:rPr sz="2400" dirty="0"/>
              <a:t>(90% reduction)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072269" y="1164680"/>
            <a:ext cx="3474720" cy="1645920"/>
          </a:xfrm>
          <a:prstGeom prst="roundRect">
            <a:avLst/>
          </a:prstGeom>
          <a:solidFill>
            <a:srgbClr val="4CAF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💰 COS</a:t>
            </a:r>
            <a:r>
              <a:rPr lang="en-GB" sz="2400" dirty="0"/>
              <a:t>T</a:t>
            </a:r>
          </a:p>
          <a:p>
            <a:pPr algn="ctr"/>
            <a:r>
              <a:rPr sz="2400" dirty="0"/>
              <a:t>Reduced by </a:t>
            </a:r>
            <a:r>
              <a:rPr lang="en-GB" sz="2400" dirty="0"/>
              <a:t>4</a:t>
            </a:r>
            <a:r>
              <a:rPr sz="2400" dirty="0"/>
              <a:t>0%</a:t>
            </a:r>
          </a:p>
          <a:p>
            <a:pPr algn="ctr"/>
            <a:r>
              <a:rPr sz="2400" dirty="0"/>
              <a:t>(No bribes)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1309" y="2985057"/>
            <a:ext cx="3474720" cy="1645920"/>
          </a:xfrm>
          <a:prstGeom prst="roundRect">
            <a:avLst/>
          </a:prstGeom>
          <a:solidFill>
            <a:srgbClr val="007B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🔒 FRAUD</a:t>
            </a:r>
          </a:p>
          <a:p>
            <a:pPr algn="ctr"/>
            <a:r>
              <a:rPr sz="2400" dirty="0"/>
              <a:t>97% reduction</a:t>
            </a:r>
          </a:p>
          <a:p>
            <a:pPr algn="ctr"/>
            <a:r>
              <a:rPr sz="2400" dirty="0"/>
              <a:t>(Secure system)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31789" y="2985057"/>
            <a:ext cx="3474720" cy="1645920"/>
          </a:xfrm>
          <a:prstGeom prst="roundRect">
            <a:avLst/>
          </a:prstGeom>
          <a:solidFill>
            <a:srgbClr val="9C27B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😊 SATISFACTION</a:t>
            </a:r>
          </a:p>
          <a:p>
            <a:pPr algn="ctr"/>
            <a:r>
              <a:rPr sz="2400" dirty="0"/>
              <a:t>43% → 95%</a:t>
            </a:r>
          </a:p>
          <a:p>
            <a:pPr algn="ctr"/>
            <a:r>
              <a:rPr sz="2400" dirty="0"/>
              <a:t>(Citizens happy)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72269" y="2985057"/>
            <a:ext cx="3474720" cy="1645920"/>
          </a:xfrm>
          <a:prstGeom prst="roundRect">
            <a:avLst/>
          </a:prstGeom>
          <a:solidFill>
            <a:srgbClr val="FF57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🏆 AWARDS</a:t>
            </a:r>
          </a:p>
          <a:p>
            <a:pPr algn="ctr"/>
            <a:r>
              <a:rPr sz="2400" dirty="0"/>
              <a:t>Best ID Document</a:t>
            </a:r>
          </a:p>
          <a:p>
            <a:pPr algn="ctr"/>
            <a:r>
              <a:rPr sz="2400" dirty="0"/>
              <a:t>(Estonia 2022)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838" y="5432351"/>
            <a:ext cx="1086621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/>
            </a:pPr>
            <a:r>
              <a:rPr sz="2000" dirty="0"/>
              <a:t>🏆 RECOGNITION: </a:t>
            </a:r>
            <a:endParaRPr lang="en-US" sz="2000" dirty="0"/>
          </a:p>
          <a:p>
            <a:pPr algn="ctr">
              <a:defRPr sz="1600" b="1"/>
            </a:pPr>
            <a:r>
              <a:rPr sz="2000" dirty="0"/>
              <a:t>Private Sector Foundation Uganda </a:t>
            </a:r>
            <a:r>
              <a:rPr lang="en-GB" sz="2000" dirty="0"/>
              <a:t>–</a:t>
            </a:r>
            <a:r>
              <a:rPr sz="2000" dirty="0"/>
              <a:t> Best Government Entity (November 2024)</a:t>
            </a:r>
            <a:endParaRPr lang="en-US" sz="2000" dirty="0"/>
          </a:p>
          <a:p>
            <a:pPr algn="ctr">
              <a:defRPr sz="1600" b="1"/>
            </a:pPr>
            <a:r>
              <a:rPr lang="en-US" sz="2000" dirty="0"/>
              <a:t>Civil Society Budget Advocacy Group (CSBAG, 2025) - UDLS </a:t>
            </a:r>
            <a:r>
              <a:rPr lang="en-US" sz="2000" dirty="0" err="1"/>
              <a:t>recognised</a:t>
            </a:r>
            <a:r>
              <a:rPr lang="en-US" sz="2000" dirty="0"/>
              <a:t> for the outstanding performance, fast and efficient service in Uganda</a:t>
            </a:r>
            <a:endParaRPr sz="2000" dirty="0"/>
          </a:p>
        </p:txBody>
      </p:sp>
      <p:sp>
        <p:nvSpPr>
          <p:cNvPr id="12" name="Slide Number Placeholder 7">
            <a:extLst>
              <a:ext uri="{FF2B5EF4-FFF2-40B4-BE49-F238E27FC236}">
                <a16:creationId xmlns:a16="http://schemas.microsoft.com/office/drawing/2014/main" id="{6C745DB7-F0B2-2819-677F-A47265F4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AB6DF9-4853-BB4A-1859-87E381E6512A}"/>
              </a:ext>
            </a:extLst>
          </p:cNvPr>
          <p:cNvSpPr txBox="1"/>
          <p:nvPr/>
        </p:nvSpPr>
        <p:spPr>
          <a:xfrm>
            <a:off x="0" y="4801166"/>
            <a:ext cx="12192000" cy="46166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defRPr sz="1600" b="1"/>
            </a:pPr>
            <a:r>
              <a:rPr lang="en-US" sz="2400" dirty="0">
                <a:solidFill>
                  <a:schemeClr val="bg1"/>
                </a:solidFill>
              </a:rPr>
              <a:t>CUSTOMER SATISFACTION = QUANTITATIVE GAIN</a:t>
            </a:r>
            <a:endParaRPr sz="2400" dirty="0">
              <a:solidFill>
                <a:schemeClr val="bg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1983EB3-5D9A-94DD-9483-EBE4EA0EAF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185" y="6283263"/>
            <a:ext cx="450441" cy="482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UDLS Success: What Made It Work?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136814"/>
            <a:ext cx="1161825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/>
            </a:pPr>
            <a:r>
              <a:rPr sz="2400" b="1" dirty="0">
                <a:solidFill>
                  <a:srgbClr val="002060"/>
                </a:solidFill>
              </a:rPr>
              <a:t>1. CUSTOMER-CENTRIC APPROACH 👥</a:t>
            </a:r>
          </a:p>
          <a:p>
            <a:r>
              <a:rPr sz="2400" dirty="0"/>
              <a:t>   Put the citizen at the center, not the process. Ask: "What does the customer need?"</a:t>
            </a:r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2. CONNECTED GOVERNMENT 🔗</a:t>
            </a:r>
          </a:p>
          <a:p>
            <a:r>
              <a:rPr sz="2400" dirty="0"/>
              <a:t>   Integrated with NIRA (identity), URA (payments), NITA-U (connectivity), Police</a:t>
            </a:r>
            <a:r>
              <a:rPr lang="en-US" sz="2400" dirty="0"/>
              <a:t>, Business   </a:t>
            </a:r>
          </a:p>
          <a:p>
            <a:r>
              <a:rPr lang="en-US" sz="2400" dirty="0"/>
              <a:t>   Reform Processes (PSD-</a:t>
            </a:r>
            <a:r>
              <a:rPr lang="en-US" sz="2400" dirty="0" err="1"/>
              <a:t>MoFPED</a:t>
            </a:r>
            <a:r>
              <a:rPr lang="en-US" sz="2400" dirty="0"/>
              <a:t>).</a:t>
            </a:r>
            <a:endParaRPr sz="2400" dirty="0"/>
          </a:p>
          <a:p>
            <a:r>
              <a:rPr sz="2400" dirty="0"/>
              <a:t>   No more silos - one system talking to another</a:t>
            </a:r>
            <a:r>
              <a:rPr lang="en-US" sz="2400" dirty="0"/>
              <a:t>.</a:t>
            </a:r>
            <a:endParaRPr sz="2400" dirty="0"/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3. LEADERSHIP COMMITMENT 🎯</a:t>
            </a:r>
          </a:p>
          <a:p>
            <a:r>
              <a:rPr sz="2400" dirty="0"/>
              <a:t>   Top management championed the change. Political support was secured.</a:t>
            </a:r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4. CAPACITY BUILDING 📚</a:t>
            </a:r>
          </a:p>
          <a:p>
            <a:r>
              <a:rPr sz="2400" dirty="0"/>
              <a:t>   Extensive staff training. Knowledge transfer. Ugandans managing Ugandans.</a:t>
            </a:r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9ED6678E-D1C4-D77F-6DE1-E72D05AA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418A34-F842-B53D-952E-7DFF6530D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185" y="6283263"/>
            <a:ext cx="450441" cy="482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73805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dirty="0"/>
              <a:t>UDLS Success: What Made It Work?</a:t>
            </a:r>
            <a:r>
              <a:rPr lang="en-US" dirty="0"/>
              <a:t>...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136814"/>
            <a:ext cx="1161825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 dirty="0">
                <a:solidFill>
                  <a:srgbClr val="002060"/>
                </a:solidFill>
              </a:rPr>
              <a:t>5. PUBLIC-PRIVATE PARTNERSHIPS 🤝</a:t>
            </a:r>
          </a:p>
          <a:p>
            <a:r>
              <a:rPr sz="2400" dirty="0"/>
              <a:t>   Government provided vision, private sector provided technology</a:t>
            </a:r>
            <a:r>
              <a:rPr lang="en-US" sz="2400" dirty="0"/>
              <a:t>.</a:t>
            </a:r>
            <a:endParaRPr sz="2400" dirty="0"/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6. TECHNOLOGY AS ENABLER 💻</a:t>
            </a:r>
          </a:p>
          <a:p>
            <a:r>
              <a:rPr sz="2400" dirty="0"/>
              <a:t>   Biometric identification, online platforms, mobile enrollment kits, digital payments</a:t>
            </a:r>
            <a:r>
              <a:rPr lang="en-US" sz="2400" dirty="0"/>
              <a:t>.</a:t>
            </a:r>
            <a:endParaRPr sz="2400" dirty="0"/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7. CONTINUOUS IMPROVEMENT 📈</a:t>
            </a:r>
          </a:p>
          <a:p>
            <a:r>
              <a:rPr sz="2400" dirty="0"/>
              <a:t>   Regular customer feedback. Benchmarking best practices. </a:t>
            </a:r>
            <a:endParaRPr lang="en-US" sz="2400" dirty="0"/>
          </a:p>
          <a:p>
            <a:r>
              <a:rPr lang="en-US" sz="2400" dirty="0"/>
              <a:t>   </a:t>
            </a:r>
            <a:r>
              <a:rPr sz="2400" dirty="0"/>
              <a:t>Never stop improving</a:t>
            </a:r>
            <a:r>
              <a:rPr lang="en-US" sz="2400" dirty="0"/>
              <a:t> (innovation and creative thinking)</a:t>
            </a:r>
            <a:r>
              <a:rPr sz="2400" dirty="0"/>
              <a:t>.</a:t>
            </a:r>
          </a:p>
          <a:p>
            <a:endParaRPr sz="2400" dirty="0"/>
          </a:p>
          <a:p>
            <a:r>
              <a:rPr sz="2400" b="1" dirty="0">
                <a:solidFill>
                  <a:srgbClr val="002060"/>
                </a:solidFill>
              </a:rPr>
              <a:t>8. ACCOUNTABILITY &amp; TRANSPARENCY 🔍</a:t>
            </a:r>
          </a:p>
          <a:p>
            <a:r>
              <a:rPr sz="2400" dirty="0"/>
              <a:t>   CCTV monitoring, segregation of duties, no-broker policy, real-time auditing</a:t>
            </a:r>
            <a:r>
              <a:rPr lang="en-US" sz="2400" dirty="0"/>
              <a:t>.</a:t>
            </a:r>
            <a:endParaRPr sz="2400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9ED6678E-D1C4-D77F-6DE1-E72D05AA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48AAF9-6ACE-4EC7-F625-03E591AB8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185" y="6283263"/>
            <a:ext cx="450441" cy="48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28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896D7-C4FE-E713-F193-987B3FED3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F5170B2-B98F-7351-4706-4B1F79959965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006666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F8266E-5418-D3B6-9702-C9B683BF1EDC}"/>
              </a:ext>
            </a:extLst>
          </p:cNvPr>
          <p:cNvSpPr txBox="1"/>
          <p:nvPr/>
        </p:nvSpPr>
        <p:spPr>
          <a:xfrm>
            <a:off x="1042675" y="179754"/>
            <a:ext cx="907973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The Path Forward to Efficiency / Call to Action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FE47D9-5FB4-9AF4-63F5-91A95E52B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4CF8FE-94D9-632E-20B9-6CD87F9B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E168B2-1935-97C1-13AE-DA9C93FB98F4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🌐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E5C9008-B2D9-A4F4-7AFA-DD3CF9BE4463}"/>
              </a:ext>
            </a:extLst>
          </p:cNvPr>
          <p:cNvGrpSpPr/>
          <p:nvPr/>
        </p:nvGrpSpPr>
        <p:grpSpPr>
          <a:xfrm>
            <a:off x="2951019" y="1874712"/>
            <a:ext cx="6283615" cy="4440671"/>
            <a:chOff x="2636838" y="1416050"/>
            <a:chExt cx="6911976" cy="4884738"/>
          </a:xfrm>
        </p:grpSpPr>
        <p:sp>
          <p:nvSpPr>
            <p:cNvPr id="64" name="Freeform 11">
              <a:extLst>
                <a:ext uri="{FF2B5EF4-FFF2-40B4-BE49-F238E27FC236}">
                  <a16:creationId xmlns:a16="http://schemas.microsoft.com/office/drawing/2014/main" id="{34F11B50-A130-0898-78F7-027755DE0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788" y="4614863"/>
              <a:ext cx="2786063" cy="1584325"/>
            </a:xfrm>
            <a:custGeom>
              <a:avLst/>
              <a:gdLst>
                <a:gd name="T0" fmla="*/ 136 w 739"/>
                <a:gd name="T1" fmla="*/ 51 h 420"/>
                <a:gd name="T2" fmla="*/ 80 w 739"/>
                <a:gd name="T3" fmla="*/ 351 h 420"/>
                <a:gd name="T4" fmla="*/ 279 w 739"/>
                <a:gd name="T5" fmla="*/ 411 h 420"/>
                <a:gd name="T6" fmla="*/ 739 w 739"/>
                <a:gd name="T7" fmla="*/ 356 h 420"/>
                <a:gd name="T8" fmla="*/ 288 w 739"/>
                <a:gd name="T9" fmla="*/ 256 h 420"/>
                <a:gd name="T10" fmla="*/ 192 w 739"/>
                <a:gd name="T11" fmla="*/ 0 h 420"/>
                <a:gd name="T12" fmla="*/ 136 w 739"/>
                <a:gd name="T13" fmla="*/ 51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9" h="420">
                  <a:moveTo>
                    <a:pt x="136" y="51"/>
                  </a:moveTo>
                  <a:cubicBezTo>
                    <a:pt x="136" y="51"/>
                    <a:pt x="0" y="224"/>
                    <a:pt x="80" y="351"/>
                  </a:cubicBezTo>
                  <a:cubicBezTo>
                    <a:pt x="80" y="351"/>
                    <a:pt x="143" y="415"/>
                    <a:pt x="279" y="411"/>
                  </a:cubicBezTo>
                  <a:cubicBezTo>
                    <a:pt x="279" y="411"/>
                    <a:pt x="392" y="420"/>
                    <a:pt x="739" y="356"/>
                  </a:cubicBezTo>
                  <a:cubicBezTo>
                    <a:pt x="739" y="356"/>
                    <a:pt x="393" y="345"/>
                    <a:pt x="288" y="256"/>
                  </a:cubicBezTo>
                  <a:cubicBezTo>
                    <a:pt x="183" y="167"/>
                    <a:pt x="196" y="137"/>
                    <a:pt x="192" y="0"/>
                  </a:cubicBezTo>
                  <a:lnTo>
                    <a:pt x="136" y="51"/>
                  </a:lnTo>
                  <a:close/>
                </a:path>
              </a:pathLst>
            </a:custGeom>
            <a:gradFill>
              <a:gsLst>
                <a:gs pos="1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6000">
                  <a:srgbClr val="1D568E">
                    <a:lumMod val="60000"/>
                    <a:lumOff val="40000"/>
                  </a:srgbClr>
                </a:gs>
              </a:gsLst>
              <a:lin ang="96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  <p:sp>
          <p:nvSpPr>
            <p:cNvPr id="65" name="Freeform 12">
              <a:extLst>
                <a:ext uri="{FF2B5EF4-FFF2-40B4-BE49-F238E27FC236}">
                  <a16:creationId xmlns:a16="http://schemas.microsoft.com/office/drawing/2014/main" id="{775FC343-8FA1-4063-6479-56F3E1806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2426" y="2174875"/>
              <a:ext cx="6656388" cy="4125913"/>
            </a:xfrm>
            <a:custGeom>
              <a:avLst/>
              <a:gdLst>
                <a:gd name="T0" fmla="*/ 700 w 1766"/>
                <a:gd name="T1" fmla="*/ 1003 h 1094"/>
                <a:gd name="T2" fmla="*/ 231 w 1766"/>
                <a:gd name="T3" fmla="*/ 1067 h 1094"/>
                <a:gd name="T4" fmla="*/ 5 w 1766"/>
                <a:gd name="T5" fmla="*/ 956 h 1094"/>
                <a:gd name="T6" fmla="*/ 473 w 1766"/>
                <a:gd name="T7" fmla="*/ 615 h 1094"/>
                <a:gd name="T8" fmla="*/ 1057 w 1766"/>
                <a:gd name="T9" fmla="*/ 412 h 1094"/>
                <a:gd name="T10" fmla="*/ 1067 w 1766"/>
                <a:gd name="T11" fmla="*/ 446 h 1094"/>
                <a:gd name="T12" fmla="*/ 1113 w 1766"/>
                <a:gd name="T13" fmla="*/ 544 h 1094"/>
                <a:gd name="T14" fmla="*/ 1735 w 1766"/>
                <a:gd name="T15" fmla="*/ 0 h 1094"/>
                <a:gd name="T16" fmla="*/ 1766 w 1766"/>
                <a:gd name="T17" fmla="*/ 37 h 1094"/>
                <a:gd name="T18" fmla="*/ 1153 w 1766"/>
                <a:gd name="T19" fmla="*/ 614 h 1094"/>
                <a:gd name="T20" fmla="*/ 1107 w 1766"/>
                <a:gd name="T21" fmla="*/ 605 h 1094"/>
                <a:gd name="T22" fmla="*/ 1067 w 1766"/>
                <a:gd name="T23" fmla="*/ 446 h 1094"/>
                <a:gd name="T24" fmla="*/ 719 w 1766"/>
                <a:gd name="T25" fmla="*/ 564 h 1094"/>
                <a:gd name="T26" fmla="*/ 297 w 1766"/>
                <a:gd name="T27" fmla="*/ 736 h 1094"/>
                <a:gd name="T28" fmla="*/ 55 w 1766"/>
                <a:gd name="T29" fmla="*/ 953 h 1094"/>
                <a:gd name="T30" fmla="*/ 700 w 1766"/>
                <a:gd name="T31" fmla="*/ 1003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66" h="1094">
                  <a:moveTo>
                    <a:pt x="700" y="1003"/>
                  </a:moveTo>
                  <a:cubicBezTo>
                    <a:pt x="700" y="1003"/>
                    <a:pt x="375" y="1066"/>
                    <a:pt x="231" y="1067"/>
                  </a:cubicBezTo>
                  <a:cubicBezTo>
                    <a:pt x="93" y="1069"/>
                    <a:pt x="9" y="1034"/>
                    <a:pt x="5" y="956"/>
                  </a:cubicBezTo>
                  <a:cubicBezTo>
                    <a:pt x="0" y="869"/>
                    <a:pt x="89" y="770"/>
                    <a:pt x="473" y="615"/>
                  </a:cubicBezTo>
                  <a:cubicBezTo>
                    <a:pt x="764" y="498"/>
                    <a:pt x="1057" y="412"/>
                    <a:pt x="1057" y="412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1113" y="544"/>
                    <a:pt x="1113" y="544"/>
                    <a:pt x="1113" y="544"/>
                  </a:cubicBezTo>
                  <a:cubicBezTo>
                    <a:pt x="1735" y="0"/>
                    <a:pt x="1735" y="0"/>
                    <a:pt x="1735" y="0"/>
                  </a:cubicBezTo>
                  <a:cubicBezTo>
                    <a:pt x="1766" y="37"/>
                    <a:pt x="1766" y="37"/>
                    <a:pt x="1766" y="37"/>
                  </a:cubicBezTo>
                  <a:cubicBezTo>
                    <a:pt x="1153" y="614"/>
                    <a:pt x="1153" y="614"/>
                    <a:pt x="1153" y="614"/>
                  </a:cubicBezTo>
                  <a:cubicBezTo>
                    <a:pt x="1107" y="605"/>
                    <a:pt x="1107" y="605"/>
                    <a:pt x="1107" y="605"/>
                  </a:cubicBezTo>
                  <a:cubicBezTo>
                    <a:pt x="1067" y="446"/>
                    <a:pt x="1067" y="446"/>
                    <a:pt x="1067" y="446"/>
                  </a:cubicBezTo>
                  <a:cubicBezTo>
                    <a:pt x="719" y="564"/>
                    <a:pt x="719" y="564"/>
                    <a:pt x="719" y="564"/>
                  </a:cubicBezTo>
                  <a:cubicBezTo>
                    <a:pt x="719" y="564"/>
                    <a:pt x="391" y="692"/>
                    <a:pt x="297" y="736"/>
                  </a:cubicBezTo>
                  <a:cubicBezTo>
                    <a:pt x="188" y="787"/>
                    <a:pt x="47" y="873"/>
                    <a:pt x="55" y="953"/>
                  </a:cubicBezTo>
                  <a:cubicBezTo>
                    <a:pt x="63" y="1033"/>
                    <a:pt x="181" y="1094"/>
                    <a:pt x="700" y="1003"/>
                  </a:cubicBezTo>
                  <a:close/>
                </a:path>
              </a:pathLst>
            </a:custGeom>
            <a:solidFill>
              <a:srgbClr val="1D568E">
                <a:lumMod val="75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  <p:sp>
          <p:nvSpPr>
            <p:cNvPr id="66" name="Freeform 13">
              <a:extLst>
                <a:ext uri="{FF2B5EF4-FFF2-40B4-BE49-F238E27FC236}">
                  <a16:creationId xmlns:a16="http://schemas.microsoft.com/office/drawing/2014/main" id="{2C1B7D23-ABEF-BCCF-DB01-6D0E9B833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838" y="1416050"/>
              <a:ext cx="6794500" cy="4391025"/>
            </a:xfrm>
            <a:custGeom>
              <a:avLst/>
              <a:gdLst>
                <a:gd name="T0" fmla="*/ 1803 w 1803"/>
                <a:gd name="T1" fmla="*/ 201 h 1164"/>
                <a:gd name="T2" fmla="*/ 1175 w 1803"/>
                <a:gd name="T3" fmla="*/ 806 h 1164"/>
                <a:gd name="T4" fmla="*/ 1122 w 1803"/>
                <a:gd name="T5" fmla="*/ 617 h 1164"/>
                <a:gd name="T6" fmla="*/ 339 w 1803"/>
                <a:gd name="T7" fmla="*/ 911 h 1164"/>
                <a:gd name="T8" fmla="*/ 74 w 1803"/>
                <a:gd name="T9" fmla="*/ 1164 h 1164"/>
                <a:gd name="T10" fmla="*/ 2 w 1803"/>
                <a:gd name="T11" fmla="*/ 802 h 1164"/>
                <a:gd name="T12" fmla="*/ 44 w 1803"/>
                <a:gd name="T13" fmla="*/ 691 h 1164"/>
                <a:gd name="T14" fmla="*/ 363 w 1803"/>
                <a:gd name="T15" fmla="*/ 448 h 1164"/>
                <a:gd name="T16" fmla="*/ 993 w 1803"/>
                <a:gd name="T17" fmla="*/ 181 h 1164"/>
                <a:gd name="T18" fmla="*/ 937 w 1803"/>
                <a:gd name="T19" fmla="*/ 0 h 1164"/>
                <a:gd name="T20" fmla="*/ 1803 w 1803"/>
                <a:gd name="T21" fmla="*/ 2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03" h="1164">
                  <a:moveTo>
                    <a:pt x="1803" y="201"/>
                  </a:moveTo>
                  <a:cubicBezTo>
                    <a:pt x="1175" y="806"/>
                    <a:pt x="1175" y="806"/>
                    <a:pt x="1175" y="806"/>
                  </a:cubicBezTo>
                  <a:cubicBezTo>
                    <a:pt x="1122" y="617"/>
                    <a:pt x="1122" y="617"/>
                    <a:pt x="1122" y="617"/>
                  </a:cubicBezTo>
                  <a:cubicBezTo>
                    <a:pt x="1122" y="617"/>
                    <a:pt x="683" y="748"/>
                    <a:pt x="339" y="911"/>
                  </a:cubicBezTo>
                  <a:cubicBezTo>
                    <a:pt x="264" y="947"/>
                    <a:pt x="77" y="1032"/>
                    <a:pt x="74" y="1164"/>
                  </a:cubicBezTo>
                  <a:cubicBezTo>
                    <a:pt x="2" y="802"/>
                    <a:pt x="2" y="802"/>
                    <a:pt x="2" y="802"/>
                  </a:cubicBezTo>
                  <a:cubicBezTo>
                    <a:pt x="2" y="802"/>
                    <a:pt x="0" y="750"/>
                    <a:pt x="44" y="691"/>
                  </a:cubicBezTo>
                  <a:cubicBezTo>
                    <a:pt x="88" y="632"/>
                    <a:pt x="205" y="532"/>
                    <a:pt x="363" y="448"/>
                  </a:cubicBezTo>
                  <a:cubicBezTo>
                    <a:pt x="520" y="364"/>
                    <a:pt x="789" y="247"/>
                    <a:pt x="993" y="181"/>
                  </a:cubicBezTo>
                  <a:cubicBezTo>
                    <a:pt x="937" y="0"/>
                    <a:pt x="937" y="0"/>
                    <a:pt x="937" y="0"/>
                  </a:cubicBezTo>
                  <a:lnTo>
                    <a:pt x="1803" y="201"/>
                  </a:lnTo>
                  <a:close/>
                </a:path>
              </a:pathLst>
            </a:custGeom>
            <a:gradFill flip="none" rotWithShape="1">
              <a:gsLst>
                <a:gs pos="3000">
                  <a:srgbClr val="1D568E"/>
                </a:gs>
                <a:gs pos="100000">
                  <a:srgbClr val="1D568E">
                    <a:lumMod val="75000"/>
                  </a:srgbClr>
                </a:gs>
                <a:gs pos="77000">
                  <a:srgbClr val="1D568E">
                    <a:lumMod val="60000"/>
                    <a:lumOff val="40000"/>
                  </a:srgbClr>
                </a:gs>
              </a:gsLst>
              <a:lin ang="9600000" scaled="0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</a:endParaRP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562485BC-17C1-DF21-E044-F57F48C864D8}"/>
              </a:ext>
            </a:extLst>
          </p:cNvPr>
          <p:cNvSpPr/>
          <p:nvPr/>
        </p:nvSpPr>
        <p:spPr>
          <a:xfrm>
            <a:off x="6244129" y="3077736"/>
            <a:ext cx="243840" cy="243840"/>
          </a:xfrm>
          <a:prstGeom prst="ellipse">
            <a:avLst/>
          </a:prstGeom>
          <a:solidFill>
            <a:sysClr val="window" lastClr="FFFFFF"/>
          </a:solidFill>
          <a:ln w="76200" cap="flat" cmpd="sng" algn="ctr">
            <a:solidFill>
              <a:srgbClr val="1D568E">
                <a:lumMod val="40000"/>
                <a:lumOff val="6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C88482D3-51DE-4FDA-0BCE-D078F64D7554}"/>
              </a:ext>
            </a:extLst>
          </p:cNvPr>
          <p:cNvSpPr/>
          <p:nvPr/>
        </p:nvSpPr>
        <p:spPr>
          <a:xfrm>
            <a:off x="4997612" y="3534123"/>
            <a:ext cx="243840" cy="243840"/>
          </a:xfrm>
          <a:prstGeom prst="ellipse">
            <a:avLst/>
          </a:prstGeom>
          <a:solidFill>
            <a:sysClr val="window" lastClr="FFFFFF"/>
          </a:solidFill>
          <a:ln w="76200" cap="flat" cmpd="sng" algn="ctr">
            <a:solidFill>
              <a:srgbClr val="1D568E">
                <a:lumMod val="40000"/>
                <a:lumOff val="6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6F2ECE0-61C0-2415-E813-3188FAF6BE14}"/>
              </a:ext>
            </a:extLst>
          </p:cNvPr>
          <p:cNvSpPr/>
          <p:nvPr/>
        </p:nvSpPr>
        <p:spPr>
          <a:xfrm>
            <a:off x="4062140" y="4150771"/>
            <a:ext cx="243840" cy="243840"/>
          </a:xfrm>
          <a:prstGeom prst="ellipse">
            <a:avLst/>
          </a:prstGeom>
          <a:solidFill>
            <a:sysClr val="window" lastClr="FFFFFF"/>
          </a:solidFill>
          <a:ln w="76200" cap="flat" cmpd="sng" algn="ctr">
            <a:solidFill>
              <a:srgbClr val="1D568E">
                <a:lumMod val="40000"/>
                <a:lumOff val="6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74DA77D9-ABFA-F103-B1F5-70EFF508414C}"/>
              </a:ext>
            </a:extLst>
          </p:cNvPr>
          <p:cNvSpPr/>
          <p:nvPr/>
        </p:nvSpPr>
        <p:spPr>
          <a:xfrm>
            <a:off x="3203612" y="4720287"/>
            <a:ext cx="243840" cy="243840"/>
          </a:xfrm>
          <a:prstGeom prst="ellipse">
            <a:avLst/>
          </a:prstGeom>
          <a:solidFill>
            <a:sysClr val="window" lastClr="FFFFFF"/>
          </a:solidFill>
          <a:ln w="76200" cap="flat" cmpd="sng" algn="ctr">
            <a:solidFill>
              <a:srgbClr val="1D568E">
                <a:lumMod val="40000"/>
                <a:lumOff val="6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9CCF589-50E7-05AF-1C6D-76C9DB89284E}"/>
              </a:ext>
            </a:extLst>
          </p:cNvPr>
          <p:cNvSpPr txBox="1"/>
          <p:nvPr/>
        </p:nvSpPr>
        <p:spPr>
          <a:xfrm>
            <a:off x="409254" y="3777963"/>
            <a:ext cx="2579596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 defTabSz="1218987"/>
            <a:r>
              <a:rPr lang="en-IN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  <a:ea typeface="Open Sans" panose="020B0606030504020204" pitchFamily="34" charset="0"/>
                <a:cs typeface="Arial" panose="020B0604020202020204" pitchFamily="34" charset="0"/>
              </a:rPr>
              <a:t>Leadership commitment to transformation.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43899632-AFAA-D4AF-872A-A434DB95876A}"/>
              </a:ext>
            </a:extLst>
          </p:cNvPr>
          <p:cNvGrpSpPr/>
          <p:nvPr/>
        </p:nvGrpSpPr>
        <p:grpSpPr>
          <a:xfrm>
            <a:off x="246087" y="3163241"/>
            <a:ext cx="1640906" cy="615602"/>
            <a:chOff x="1053852" y="1340767"/>
            <a:chExt cx="1465510" cy="1600487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5ACFFF86-4A90-170C-259B-7ACEAE1BE2A1}"/>
                </a:ext>
              </a:extLst>
            </p:cNvPr>
            <p:cNvSpPr/>
            <p:nvPr/>
          </p:nvSpPr>
          <p:spPr>
            <a:xfrm>
              <a:off x="1053852" y="1340767"/>
              <a:ext cx="1465510" cy="1368153"/>
            </a:xfrm>
            <a:prstGeom prst="roundRect">
              <a:avLst>
                <a:gd name="adj" fmla="val 11692"/>
              </a:avLst>
            </a:prstGeom>
            <a:solidFill>
              <a:sysClr val="window" lastClr="FFFFFF">
                <a:lumMod val="9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B208142B-1DB1-E209-8DF9-BFDFE3E91891}"/>
                </a:ext>
              </a:extLst>
            </p:cNvPr>
            <p:cNvGrpSpPr/>
            <p:nvPr/>
          </p:nvGrpSpPr>
          <p:grpSpPr>
            <a:xfrm>
              <a:off x="1099103" y="1551597"/>
              <a:ext cx="1375012" cy="1389657"/>
              <a:chOff x="1099103" y="1486360"/>
              <a:chExt cx="1375012" cy="1389657"/>
            </a:xfrm>
          </p:grpSpPr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56090B09-051B-F7FC-F2F3-42B5B4125311}"/>
                  </a:ext>
                </a:extLst>
              </p:cNvPr>
              <p:cNvSpPr txBox="1"/>
              <p:nvPr/>
            </p:nvSpPr>
            <p:spPr>
              <a:xfrm>
                <a:off x="1786585" y="2155854"/>
                <a:ext cx="44" cy="7201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/>
                </a:endParaRP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D0C63AD-52A7-ACC3-1F27-6E00F23CCB91}"/>
                  </a:ext>
                </a:extLst>
              </p:cNvPr>
              <p:cNvSpPr txBox="1"/>
              <p:nvPr/>
            </p:nvSpPr>
            <p:spPr>
              <a:xfrm>
                <a:off x="1099103" y="1486360"/>
                <a:ext cx="1375012" cy="8001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2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Aptos" panose="020B0004020202020204" pitchFamily="34" charset="0"/>
                  </a:rPr>
                  <a:t>01</a:t>
                </a:r>
                <a:r>
                  <a:rPr kumimoji="0" lang="en-IN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Aptos" panose="020B0004020202020204" pitchFamily="34" charset="0"/>
                  </a:rPr>
                  <a:t> COMMIT</a:t>
                </a:r>
                <a:endParaRPr kumimoji="0" lang="en-IN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B2C27AE5-5165-6B96-447B-17473CC97131}"/>
              </a:ext>
            </a:extLst>
          </p:cNvPr>
          <p:cNvSpPr txBox="1"/>
          <p:nvPr/>
        </p:nvSpPr>
        <p:spPr>
          <a:xfrm>
            <a:off x="2029618" y="2166933"/>
            <a:ext cx="2446234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 defTabSz="1218987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  <a:ea typeface="Open Sans" panose="020B0606030504020204" pitchFamily="34" charset="0"/>
                <a:cs typeface="Arial" panose="020B0604020202020204" pitchFamily="34" charset="0"/>
              </a:rPr>
              <a:t>Resource allocation and capacity building.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968B562-31A2-7B1D-1B07-A5271D3275FC}"/>
              </a:ext>
            </a:extLst>
          </p:cNvPr>
          <p:cNvGrpSpPr/>
          <p:nvPr/>
        </p:nvGrpSpPr>
        <p:grpSpPr>
          <a:xfrm>
            <a:off x="3002011" y="1693898"/>
            <a:ext cx="1465510" cy="430888"/>
            <a:chOff x="1053852" y="1340767"/>
            <a:chExt cx="1465510" cy="1368153"/>
          </a:xfrm>
        </p:grpSpPr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id="{6CBCA0B1-A177-E475-1416-F1171F0358C7}"/>
                </a:ext>
              </a:extLst>
            </p:cNvPr>
            <p:cNvSpPr/>
            <p:nvPr/>
          </p:nvSpPr>
          <p:spPr>
            <a:xfrm>
              <a:off x="1053852" y="1340767"/>
              <a:ext cx="1465510" cy="1368153"/>
            </a:xfrm>
            <a:prstGeom prst="roundRect">
              <a:avLst>
                <a:gd name="adj" fmla="val 11692"/>
              </a:avLst>
            </a:prstGeom>
            <a:solidFill>
              <a:sysClr val="window" lastClr="FFFFFF">
                <a:lumMod val="9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DBAB29A-C9E7-E808-9483-8DC556FF344C}"/>
                </a:ext>
              </a:extLst>
            </p:cNvPr>
            <p:cNvSpPr txBox="1"/>
            <p:nvPr/>
          </p:nvSpPr>
          <p:spPr>
            <a:xfrm>
              <a:off x="1218344" y="1551597"/>
              <a:ext cx="113653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03</a:t>
              </a:r>
              <a:r>
                <a:rPr kumimoji="0" lang="en-IN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 INVEST</a:t>
              </a: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C696CDE1-8933-26AA-E92F-601DDFA4B1EE}"/>
              </a:ext>
            </a:extLst>
          </p:cNvPr>
          <p:cNvSpPr txBox="1"/>
          <p:nvPr/>
        </p:nvSpPr>
        <p:spPr>
          <a:xfrm>
            <a:off x="8220533" y="4529035"/>
            <a:ext cx="2733651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218987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  <a:ea typeface="Open Sans" panose="020B0606030504020204" pitchFamily="34" charset="0"/>
                <a:cs typeface="Arial" panose="020B0604020202020204" pitchFamily="34" charset="0"/>
              </a:rPr>
              <a:t>Execute with accountability and transparency.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B602A56-D000-284F-3DB4-F364865195F1}"/>
              </a:ext>
            </a:extLst>
          </p:cNvPr>
          <p:cNvGrpSpPr/>
          <p:nvPr/>
        </p:nvGrpSpPr>
        <p:grpSpPr>
          <a:xfrm>
            <a:off x="8110636" y="3964903"/>
            <a:ext cx="2011769" cy="503468"/>
            <a:chOff x="955452" y="1340767"/>
            <a:chExt cx="1662315" cy="1368153"/>
          </a:xfrm>
        </p:grpSpPr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918E051E-472F-A328-1005-86CB5BD0E6FD}"/>
                </a:ext>
              </a:extLst>
            </p:cNvPr>
            <p:cNvSpPr/>
            <p:nvPr/>
          </p:nvSpPr>
          <p:spPr>
            <a:xfrm>
              <a:off x="1053852" y="1340767"/>
              <a:ext cx="1465510" cy="1368153"/>
            </a:xfrm>
            <a:prstGeom prst="roundRect">
              <a:avLst>
                <a:gd name="adj" fmla="val 11692"/>
              </a:avLst>
            </a:prstGeom>
            <a:solidFill>
              <a:sysClr val="window" lastClr="FFFFFF">
                <a:lumMod val="9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9C47C961-BC3D-024B-BD30-2CDA03150FA5}"/>
                </a:ext>
              </a:extLst>
            </p:cNvPr>
            <p:cNvSpPr txBox="1"/>
            <p:nvPr/>
          </p:nvSpPr>
          <p:spPr>
            <a:xfrm>
              <a:off x="955452" y="1551597"/>
              <a:ext cx="1662315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04</a:t>
              </a:r>
              <a:r>
                <a:rPr kumimoji="0" lang="en-IN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 IMPLEMENT</a:t>
              </a:r>
            </a:p>
          </p:txBody>
        </p:sp>
      </p:grpSp>
      <p:sp>
        <p:nvSpPr>
          <p:cNvPr id="89" name="Rectangle 66">
            <a:extLst>
              <a:ext uri="{FF2B5EF4-FFF2-40B4-BE49-F238E27FC236}">
                <a16:creationId xmlns:a16="http://schemas.microsoft.com/office/drawing/2014/main" id="{B07EDBB9-B948-2F96-0370-4ACB5A2E9883}"/>
              </a:ext>
            </a:extLst>
          </p:cNvPr>
          <p:cNvSpPr/>
          <p:nvPr/>
        </p:nvSpPr>
        <p:spPr>
          <a:xfrm>
            <a:off x="6607733" y="3163241"/>
            <a:ext cx="2520105" cy="775212"/>
          </a:xfrm>
          <a:custGeom>
            <a:avLst/>
            <a:gdLst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  <a:gd name="connsiteX3" fmla="*/ 0 w 671026"/>
              <a:gd name="connsiteY3" fmla="*/ 440204 h 440204"/>
              <a:gd name="connsiteX4" fmla="*/ 0 w 671026"/>
              <a:gd name="connsiteY4" fmla="*/ 0 h 440204"/>
              <a:gd name="connsiteX0" fmla="*/ 0 w 671026"/>
              <a:gd name="connsiteY0" fmla="*/ 440204 h 531644"/>
              <a:gd name="connsiteX1" fmla="*/ 0 w 671026"/>
              <a:gd name="connsiteY1" fmla="*/ 0 h 531644"/>
              <a:gd name="connsiteX2" fmla="*/ 671026 w 671026"/>
              <a:gd name="connsiteY2" fmla="*/ 0 h 531644"/>
              <a:gd name="connsiteX3" fmla="*/ 671026 w 671026"/>
              <a:gd name="connsiteY3" fmla="*/ 440204 h 531644"/>
              <a:gd name="connsiteX4" fmla="*/ 91440 w 671026"/>
              <a:gd name="connsiteY4" fmla="*/ 531644 h 531644"/>
              <a:gd name="connsiteX0" fmla="*/ 0 w 671026"/>
              <a:gd name="connsiteY0" fmla="*/ 440204 h 440204"/>
              <a:gd name="connsiteX1" fmla="*/ 0 w 671026"/>
              <a:gd name="connsiteY1" fmla="*/ 0 h 440204"/>
              <a:gd name="connsiteX2" fmla="*/ 671026 w 671026"/>
              <a:gd name="connsiteY2" fmla="*/ 0 h 440204"/>
              <a:gd name="connsiteX3" fmla="*/ 671026 w 671026"/>
              <a:gd name="connsiteY3" fmla="*/ 440204 h 440204"/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026" h="440204">
                <a:moveTo>
                  <a:pt x="0" y="0"/>
                </a:moveTo>
                <a:lnTo>
                  <a:pt x="671026" y="0"/>
                </a:lnTo>
                <a:lnTo>
                  <a:pt x="671026" y="440204"/>
                </a:lnTo>
              </a:path>
            </a:pathLst>
          </a:custGeom>
          <a:noFill/>
          <a:ln w="25400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0" name="Rectangle 66">
            <a:extLst>
              <a:ext uri="{FF2B5EF4-FFF2-40B4-BE49-F238E27FC236}">
                <a16:creationId xmlns:a16="http://schemas.microsoft.com/office/drawing/2014/main" id="{861955E6-8326-67FD-1AE3-F165FFBAF61D}"/>
              </a:ext>
            </a:extLst>
          </p:cNvPr>
          <p:cNvSpPr/>
          <p:nvPr/>
        </p:nvSpPr>
        <p:spPr>
          <a:xfrm>
            <a:off x="4475852" y="1874712"/>
            <a:ext cx="671026" cy="1590455"/>
          </a:xfrm>
          <a:custGeom>
            <a:avLst/>
            <a:gdLst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  <a:gd name="connsiteX3" fmla="*/ 0 w 671026"/>
              <a:gd name="connsiteY3" fmla="*/ 440204 h 440204"/>
              <a:gd name="connsiteX4" fmla="*/ 0 w 671026"/>
              <a:gd name="connsiteY4" fmla="*/ 0 h 440204"/>
              <a:gd name="connsiteX0" fmla="*/ 0 w 671026"/>
              <a:gd name="connsiteY0" fmla="*/ 440204 h 531644"/>
              <a:gd name="connsiteX1" fmla="*/ 0 w 671026"/>
              <a:gd name="connsiteY1" fmla="*/ 0 h 531644"/>
              <a:gd name="connsiteX2" fmla="*/ 671026 w 671026"/>
              <a:gd name="connsiteY2" fmla="*/ 0 h 531644"/>
              <a:gd name="connsiteX3" fmla="*/ 671026 w 671026"/>
              <a:gd name="connsiteY3" fmla="*/ 440204 h 531644"/>
              <a:gd name="connsiteX4" fmla="*/ 91440 w 671026"/>
              <a:gd name="connsiteY4" fmla="*/ 531644 h 531644"/>
              <a:gd name="connsiteX0" fmla="*/ 0 w 671026"/>
              <a:gd name="connsiteY0" fmla="*/ 440204 h 440204"/>
              <a:gd name="connsiteX1" fmla="*/ 0 w 671026"/>
              <a:gd name="connsiteY1" fmla="*/ 0 h 440204"/>
              <a:gd name="connsiteX2" fmla="*/ 671026 w 671026"/>
              <a:gd name="connsiteY2" fmla="*/ 0 h 440204"/>
              <a:gd name="connsiteX3" fmla="*/ 671026 w 671026"/>
              <a:gd name="connsiteY3" fmla="*/ 440204 h 440204"/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026" h="440204">
                <a:moveTo>
                  <a:pt x="0" y="0"/>
                </a:moveTo>
                <a:lnTo>
                  <a:pt x="671026" y="0"/>
                </a:lnTo>
                <a:lnTo>
                  <a:pt x="671026" y="440204"/>
                </a:lnTo>
              </a:path>
            </a:pathLst>
          </a:custGeom>
          <a:noFill/>
          <a:ln w="25400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1" name="Rectangle 66">
            <a:extLst>
              <a:ext uri="{FF2B5EF4-FFF2-40B4-BE49-F238E27FC236}">
                <a16:creationId xmlns:a16="http://schemas.microsoft.com/office/drawing/2014/main" id="{69CE1656-DE0E-4020-96B6-4E13EEF9B5BF}"/>
              </a:ext>
            </a:extLst>
          </p:cNvPr>
          <p:cNvSpPr/>
          <p:nvPr/>
        </p:nvSpPr>
        <p:spPr>
          <a:xfrm>
            <a:off x="4409289" y="4289766"/>
            <a:ext cx="1773591" cy="931661"/>
          </a:xfrm>
          <a:custGeom>
            <a:avLst/>
            <a:gdLst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  <a:gd name="connsiteX3" fmla="*/ 0 w 671026"/>
              <a:gd name="connsiteY3" fmla="*/ 440204 h 440204"/>
              <a:gd name="connsiteX4" fmla="*/ 0 w 671026"/>
              <a:gd name="connsiteY4" fmla="*/ 0 h 440204"/>
              <a:gd name="connsiteX0" fmla="*/ 0 w 671026"/>
              <a:gd name="connsiteY0" fmla="*/ 440204 h 531644"/>
              <a:gd name="connsiteX1" fmla="*/ 0 w 671026"/>
              <a:gd name="connsiteY1" fmla="*/ 0 h 531644"/>
              <a:gd name="connsiteX2" fmla="*/ 671026 w 671026"/>
              <a:gd name="connsiteY2" fmla="*/ 0 h 531644"/>
              <a:gd name="connsiteX3" fmla="*/ 671026 w 671026"/>
              <a:gd name="connsiteY3" fmla="*/ 440204 h 531644"/>
              <a:gd name="connsiteX4" fmla="*/ 91440 w 671026"/>
              <a:gd name="connsiteY4" fmla="*/ 531644 h 531644"/>
              <a:gd name="connsiteX0" fmla="*/ 0 w 671026"/>
              <a:gd name="connsiteY0" fmla="*/ 440204 h 440204"/>
              <a:gd name="connsiteX1" fmla="*/ 0 w 671026"/>
              <a:gd name="connsiteY1" fmla="*/ 0 h 440204"/>
              <a:gd name="connsiteX2" fmla="*/ 671026 w 671026"/>
              <a:gd name="connsiteY2" fmla="*/ 0 h 440204"/>
              <a:gd name="connsiteX3" fmla="*/ 671026 w 671026"/>
              <a:gd name="connsiteY3" fmla="*/ 440204 h 440204"/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026" h="440204">
                <a:moveTo>
                  <a:pt x="0" y="0"/>
                </a:moveTo>
                <a:lnTo>
                  <a:pt x="671026" y="0"/>
                </a:lnTo>
                <a:lnTo>
                  <a:pt x="671026" y="440204"/>
                </a:lnTo>
              </a:path>
            </a:pathLst>
          </a:custGeom>
          <a:noFill/>
          <a:ln w="25400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2857054-D389-C2A3-4B38-E3D7D5789603}"/>
              </a:ext>
            </a:extLst>
          </p:cNvPr>
          <p:cNvSpPr txBox="1"/>
          <p:nvPr/>
        </p:nvSpPr>
        <p:spPr>
          <a:xfrm>
            <a:off x="5657908" y="5718906"/>
            <a:ext cx="1976115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218987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  <a:ea typeface="Open Sans" panose="020B0606030504020204" pitchFamily="34" charset="0"/>
                <a:cs typeface="Arial" panose="020B0604020202020204" pitchFamily="34" charset="0"/>
              </a:rPr>
              <a:t>Strategic planning with clear objectives.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8AE214D-F746-3C71-AD3A-F1BB7E101948}"/>
              </a:ext>
            </a:extLst>
          </p:cNvPr>
          <p:cNvGrpSpPr/>
          <p:nvPr/>
        </p:nvGrpSpPr>
        <p:grpSpPr>
          <a:xfrm>
            <a:off x="5626401" y="5229200"/>
            <a:ext cx="1199230" cy="440204"/>
            <a:chOff x="1053852" y="1340767"/>
            <a:chExt cx="1465510" cy="1368153"/>
          </a:xfrm>
        </p:grpSpPr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id="{D0580EF9-A34F-4A84-8BCE-647765D2ACF0}"/>
                </a:ext>
              </a:extLst>
            </p:cNvPr>
            <p:cNvSpPr/>
            <p:nvPr/>
          </p:nvSpPr>
          <p:spPr>
            <a:xfrm>
              <a:off x="1053852" y="1340767"/>
              <a:ext cx="1465510" cy="1368153"/>
            </a:xfrm>
            <a:prstGeom prst="roundRect">
              <a:avLst>
                <a:gd name="adj" fmla="val 11692"/>
              </a:avLst>
            </a:prstGeom>
            <a:solidFill>
              <a:sysClr val="window" lastClr="FFFFFF">
                <a:lumMod val="9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AB750811-F956-6245-D38D-7BD9622A465B}"/>
                </a:ext>
              </a:extLst>
            </p:cNvPr>
            <p:cNvSpPr txBox="1"/>
            <p:nvPr/>
          </p:nvSpPr>
          <p:spPr>
            <a:xfrm>
              <a:off x="1320134" y="1551598"/>
              <a:ext cx="932948" cy="9565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02</a:t>
              </a:r>
              <a:r>
                <a:rPr kumimoji="0" lang="en-IN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 PLAN</a:t>
              </a:r>
              <a:endParaRPr kumimoji="0" lang="en-IN" sz="20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</a:endParaRPr>
            </a:p>
          </p:txBody>
        </p:sp>
      </p:grpSp>
      <p:sp>
        <p:nvSpPr>
          <p:cNvPr id="98" name="Rectangle 66">
            <a:extLst>
              <a:ext uri="{FF2B5EF4-FFF2-40B4-BE49-F238E27FC236}">
                <a16:creationId xmlns:a16="http://schemas.microsoft.com/office/drawing/2014/main" id="{23D1CD4B-EC6E-3EF6-26EF-8728A91709C8}"/>
              </a:ext>
            </a:extLst>
          </p:cNvPr>
          <p:cNvSpPr/>
          <p:nvPr/>
        </p:nvSpPr>
        <p:spPr>
          <a:xfrm>
            <a:off x="1886992" y="3450679"/>
            <a:ext cx="1469714" cy="1322522"/>
          </a:xfrm>
          <a:custGeom>
            <a:avLst/>
            <a:gdLst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  <a:gd name="connsiteX3" fmla="*/ 0 w 671026"/>
              <a:gd name="connsiteY3" fmla="*/ 440204 h 440204"/>
              <a:gd name="connsiteX4" fmla="*/ 0 w 671026"/>
              <a:gd name="connsiteY4" fmla="*/ 0 h 440204"/>
              <a:gd name="connsiteX0" fmla="*/ 0 w 671026"/>
              <a:gd name="connsiteY0" fmla="*/ 440204 h 531644"/>
              <a:gd name="connsiteX1" fmla="*/ 0 w 671026"/>
              <a:gd name="connsiteY1" fmla="*/ 0 h 531644"/>
              <a:gd name="connsiteX2" fmla="*/ 671026 w 671026"/>
              <a:gd name="connsiteY2" fmla="*/ 0 h 531644"/>
              <a:gd name="connsiteX3" fmla="*/ 671026 w 671026"/>
              <a:gd name="connsiteY3" fmla="*/ 440204 h 531644"/>
              <a:gd name="connsiteX4" fmla="*/ 91440 w 671026"/>
              <a:gd name="connsiteY4" fmla="*/ 531644 h 531644"/>
              <a:gd name="connsiteX0" fmla="*/ 0 w 671026"/>
              <a:gd name="connsiteY0" fmla="*/ 440204 h 440204"/>
              <a:gd name="connsiteX1" fmla="*/ 0 w 671026"/>
              <a:gd name="connsiteY1" fmla="*/ 0 h 440204"/>
              <a:gd name="connsiteX2" fmla="*/ 671026 w 671026"/>
              <a:gd name="connsiteY2" fmla="*/ 0 h 440204"/>
              <a:gd name="connsiteX3" fmla="*/ 671026 w 671026"/>
              <a:gd name="connsiteY3" fmla="*/ 440204 h 440204"/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026" h="440204">
                <a:moveTo>
                  <a:pt x="0" y="0"/>
                </a:moveTo>
                <a:lnTo>
                  <a:pt x="671026" y="0"/>
                </a:lnTo>
                <a:lnTo>
                  <a:pt x="671026" y="440204"/>
                </a:lnTo>
              </a:path>
            </a:pathLst>
          </a:custGeom>
          <a:noFill/>
          <a:ln w="25400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B5847225-8FC5-CFB2-09D7-91DA13FF5031}"/>
              </a:ext>
            </a:extLst>
          </p:cNvPr>
          <p:cNvSpPr/>
          <p:nvPr/>
        </p:nvSpPr>
        <p:spPr>
          <a:xfrm>
            <a:off x="7999085" y="2532554"/>
            <a:ext cx="243840" cy="243840"/>
          </a:xfrm>
          <a:prstGeom prst="ellipse">
            <a:avLst/>
          </a:prstGeom>
          <a:solidFill>
            <a:sysClr val="window" lastClr="FFFFFF"/>
          </a:solidFill>
          <a:ln w="76200" cap="flat" cmpd="sng" algn="ctr">
            <a:solidFill>
              <a:srgbClr val="1D568E">
                <a:lumMod val="40000"/>
                <a:lumOff val="6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C428EDC-31A3-9CFE-3BED-0E99F456D161}"/>
              </a:ext>
            </a:extLst>
          </p:cNvPr>
          <p:cNvGrpSpPr/>
          <p:nvPr/>
        </p:nvGrpSpPr>
        <p:grpSpPr>
          <a:xfrm>
            <a:off x="9389097" y="1457667"/>
            <a:ext cx="1720912" cy="440204"/>
            <a:chOff x="1053852" y="1340767"/>
            <a:chExt cx="1465510" cy="1368153"/>
          </a:xfrm>
        </p:grpSpPr>
        <p:sp>
          <p:nvSpPr>
            <p:cNvPr id="105" name="Rectangle: Rounded Corners 104">
              <a:extLst>
                <a:ext uri="{FF2B5EF4-FFF2-40B4-BE49-F238E27FC236}">
                  <a16:creationId xmlns:a16="http://schemas.microsoft.com/office/drawing/2014/main" id="{DC561B96-3F2B-329B-B765-0DDE24B2C9C0}"/>
                </a:ext>
              </a:extLst>
            </p:cNvPr>
            <p:cNvSpPr/>
            <p:nvPr/>
          </p:nvSpPr>
          <p:spPr>
            <a:xfrm>
              <a:off x="1053852" y="1340767"/>
              <a:ext cx="1465510" cy="1368153"/>
            </a:xfrm>
            <a:prstGeom prst="roundRect">
              <a:avLst>
                <a:gd name="adj" fmla="val 11692"/>
              </a:avLst>
            </a:prstGeom>
            <a:solidFill>
              <a:sysClr val="window" lastClr="FFFFFF">
                <a:lumMod val="9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048F0C1-9D15-4142-FF45-CEB85283A538}"/>
                </a:ext>
              </a:extLst>
            </p:cNvPr>
            <p:cNvSpPr txBox="1"/>
            <p:nvPr/>
          </p:nvSpPr>
          <p:spPr>
            <a:xfrm>
              <a:off x="1066861" y="1551597"/>
              <a:ext cx="143949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05</a:t>
              </a:r>
              <a:r>
                <a:rPr kumimoji="0" lang="en-IN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ptos" panose="020B0004020202020204" pitchFamily="34" charset="0"/>
                </a:rPr>
                <a:t> MEASURE</a:t>
              </a:r>
              <a:endParaRPr kumimoji="0" lang="en-IN" sz="20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ptos" panose="020B0004020202020204" pitchFamily="34" charset="0"/>
              </a:endParaRPr>
            </a:p>
          </p:txBody>
        </p:sp>
      </p:grpSp>
      <p:sp>
        <p:nvSpPr>
          <p:cNvPr id="109" name="Rectangle 66">
            <a:extLst>
              <a:ext uri="{FF2B5EF4-FFF2-40B4-BE49-F238E27FC236}">
                <a16:creationId xmlns:a16="http://schemas.microsoft.com/office/drawing/2014/main" id="{934B1452-B8FF-B5CB-EC48-139A89F65BC8}"/>
              </a:ext>
            </a:extLst>
          </p:cNvPr>
          <p:cNvSpPr/>
          <p:nvPr/>
        </p:nvSpPr>
        <p:spPr>
          <a:xfrm rot="10800000" flipV="1">
            <a:off x="8101117" y="1687479"/>
            <a:ext cx="1287980" cy="829781"/>
          </a:xfrm>
          <a:custGeom>
            <a:avLst/>
            <a:gdLst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  <a:gd name="connsiteX3" fmla="*/ 0 w 671026"/>
              <a:gd name="connsiteY3" fmla="*/ 440204 h 440204"/>
              <a:gd name="connsiteX4" fmla="*/ 0 w 671026"/>
              <a:gd name="connsiteY4" fmla="*/ 0 h 440204"/>
              <a:gd name="connsiteX0" fmla="*/ 0 w 671026"/>
              <a:gd name="connsiteY0" fmla="*/ 440204 h 531644"/>
              <a:gd name="connsiteX1" fmla="*/ 0 w 671026"/>
              <a:gd name="connsiteY1" fmla="*/ 0 h 531644"/>
              <a:gd name="connsiteX2" fmla="*/ 671026 w 671026"/>
              <a:gd name="connsiteY2" fmla="*/ 0 h 531644"/>
              <a:gd name="connsiteX3" fmla="*/ 671026 w 671026"/>
              <a:gd name="connsiteY3" fmla="*/ 440204 h 531644"/>
              <a:gd name="connsiteX4" fmla="*/ 91440 w 671026"/>
              <a:gd name="connsiteY4" fmla="*/ 531644 h 531644"/>
              <a:gd name="connsiteX0" fmla="*/ 0 w 671026"/>
              <a:gd name="connsiteY0" fmla="*/ 440204 h 440204"/>
              <a:gd name="connsiteX1" fmla="*/ 0 w 671026"/>
              <a:gd name="connsiteY1" fmla="*/ 0 h 440204"/>
              <a:gd name="connsiteX2" fmla="*/ 671026 w 671026"/>
              <a:gd name="connsiteY2" fmla="*/ 0 h 440204"/>
              <a:gd name="connsiteX3" fmla="*/ 671026 w 671026"/>
              <a:gd name="connsiteY3" fmla="*/ 440204 h 440204"/>
              <a:gd name="connsiteX0" fmla="*/ 0 w 671026"/>
              <a:gd name="connsiteY0" fmla="*/ 0 h 440204"/>
              <a:gd name="connsiteX1" fmla="*/ 671026 w 671026"/>
              <a:gd name="connsiteY1" fmla="*/ 0 h 440204"/>
              <a:gd name="connsiteX2" fmla="*/ 671026 w 671026"/>
              <a:gd name="connsiteY2" fmla="*/ 440204 h 44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026" h="440204">
                <a:moveTo>
                  <a:pt x="0" y="0"/>
                </a:moveTo>
                <a:lnTo>
                  <a:pt x="671026" y="0"/>
                </a:lnTo>
                <a:lnTo>
                  <a:pt x="671026" y="440204"/>
                </a:lnTo>
              </a:path>
            </a:pathLst>
          </a:custGeom>
          <a:noFill/>
          <a:ln w="25400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3CB7A71A-4198-5483-275F-DECB170A5F8F}"/>
              </a:ext>
            </a:extLst>
          </p:cNvPr>
          <p:cNvSpPr txBox="1"/>
          <p:nvPr/>
        </p:nvSpPr>
        <p:spPr>
          <a:xfrm>
            <a:off x="9389097" y="1971954"/>
            <a:ext cx="2011769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1218987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/>
                <a:ea typeface="Open Sans" panose="020B0606030504020204" pitchFamily="34" charset="0"/>
                <a:cs typeface="Arial" panose="020B0604020202020204" pitchFamily="34" charset="0"/>
              </a:rPr>
              <a:t>Track KPIs and adjust based on results.</a:t>
            </a:r>
          </a:p>
        </p:txBody>
      </p:sp>
    </p:spTree>
    <p:extLst>
      <p:ext uri="{BB962C8B-B14F-4D97-AF65-F5344CB8AC3E}">
        <p14:creationId xmlns:p14="http://schemas.microsoft.com/office/powerpoint/2010/main" val="2246132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34431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/>
              <a:t>The Big Question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715" y="234590"/>
            <a:ext cx="685780" cy="734927"/>
          </a:xfrm>
          <a:prstGeom prst="rect">
            <a:avLst/>
          </a:prstGeom>
        </p:spPr>
      </p:pic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8DBC53A8-6679-739B-0FC8-579009DB8322}"/>
              </a:ext>
            </a:extLst>
          </p:cNvPr>
          <p:cNvSpPr/>
          <p:nvPr/>
        </p:nvSpPr>
        <p:spPr>
          <a:xfrm>
            <a:off x="578199" y="1911540"/>
            <a:ext cx="11156295" cy="3759010"/>
          </a:xfrm>
          <a:prstGeom prst="roundRect">
            <a:avLst>
              <a:gd name="adj" fmla="val 4543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sz="4400" dirty="0"/>
          </a:p>
          <a:p>
            <a:pPr algn="ctr"/>
            <a:r>
              <a:rPr sz="4400" b="1" dirty="0"/>
              <a:t>💡 </a:t>
            </a:r>
            <a:r>
              <a:rPr lang="en-US" sz="4400" b="1" dirty="0"/>
              <a:t>Can efficient Government services truly improve private sector competitiveness?</a:t>
            </a:r>
          </a:p>
          <a:p>
            <a:pPr algn="ctr"/>
            <a:endParaRPr sz="2800" b="1" dirty="0"/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0435949-83E5-7F2B-E7B8-74193F10F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0119" y="3341365"/>
            <a:ext cx="509145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7200" b="1">
                <a:solidFill>
                  <a:srgbClr val="FFFFFF"/>
                </a:solidFill>
              </a:defRPr>
            </a:pPr>
            <a:r>
              <a:rPr dirty="0">
                <a:latin typeface="Trebuchet MS" panose="020B0603020202020204" pitchFamily="34" charset="0"/>
              </a:rPr>
              <a:t>Thank You!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1920" y="5512609"/>
            <a:ext cx="31678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i="1">
                <a:solidFill>
                  <a:srgbClr val="FFFFFF"/>
                </a:solidFill>
              </a:defRPr>
            </a:pPr>
            <a:r>
              <a:rPr dirty="0"/>
              <a:t>FOR GOD AND MY COUNTRY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263DE6-8DCC-C832-36A5-2DC326AD5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17" y="613099"/>
            <a:ext cx="1966165" cy="210707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00593EC-9339-F957-B481-E69A18830FC7}"/>
              </a:ext>
            </a:extLst>
          </p:cNvPr>
          <p:cNvSpPr/>
          <p:nvPr/>
        </p:nvSpPr>
        <p:spPr>
          <a:xfrm>
            <a:off x="10120108" y="-1141598"/>
            <a:ext cx="2743200" cy="2743200"/>
          </a:xfrm>
          <a:prstGeom prst="ellipse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7C5B1A5-20EA-67FA-7D0A-825496FED497}"/>
              </a:ext>
            </a:extLst>
          </p:cNvPr>
          <p:cNvSpPr/>
          <p:nvPr/>
        </p:nvSpPr>
        <p:spPr>
          <a:xfrm>
            <a:off x="-914400" y="5486400"/>
            <a:ext cx="2286000" cy="2286000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91C83A-C8B0-0181-F0A5-BDEC85DC2FB8}"/>
              </a:ext>
            </a:extLst>
          </p:cNvPr>
          <p:cNvSpPr/>
          <p:nvPr/>
        </p:nvSpPr>
        <p:spPr>
          <a:xfrm>
            <a:off x="10719218" y="5678023"/>
            <a:ext cx="925461" cy="925461"/>
          </a:xfrm>
          <a:prstGeom prst="ellipse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336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/>
              <a:t>Can Government do business efficiently?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1277295" cy="274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715" y="234590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87F4213-0119-0F44-D38E-A5253EA7FE3D}"/>
              </a:ext>
            </a:extLst>
          </p:cNvPr>
          <p:cNvGrpSpPr/>
          <p:nvPr/>
        </p:nvGrpSpPr>
        <p:grpSpPr>
          <a:xfrm>
            <a:off x="472320" y="1873659"/>
            <a:ext cx="10641845" cy="4324350"/>
            <a:chOff x="457200" y="1371600"/>
            <a:chExt cx="9287428" cy="4114800"/>
          </a:xfrm>
        </p:grpSpPr>
        <p:sp>
          <p:nvSpPr>
            <p:cNvPr id="6" name="Rounded Rectangle 4">
              <a:extLst>
                <a:ext uri="{FF2B5EF4-FFF2-40B4-BE49-F238E27FC236}">
                  <a16:creationId xmlns:a16="http://schemas.microsoft.com/office/drawing/2014/main" id="{1CDDA84B-0216-3690-2960-15C97ADF4F3B}"/>
                </a:ext>
              </a:extLst>
            </p:cNvPr>
            <p:cNvSpPr/>
            <p:nvPr/>
          </p:nvSpPr>
          <p:spPr>
            <a:xfrm>
              <a:off x="457200" y="1371600"/>
              <a:ext cx="3931920" cy="4114800"/>
            </a:xfrm>
            <a:prstGeom prst="roundRect">
              <a:avLst>
                <a:gd name="adj" fmla="val 9619"/>
              </a:avLst>
            </a:prstGeom>
            <a:solidFill>
              <a:srgbClr val="FFF0F0"/>
            </a:solidFill>
            <a:ln w="38100">
              <a:solidFill>
                <a:srgbClr val="CC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86BD859-2FD5-8323-284C-47C15E4C795A}"/>
                </a:ext>
              </a:extLst>
            </p:cNvPr>
            <p:cNvSpPr txBox="1"/>
            <p:nvPr/>
          </p:nvSpPr>
          <p:spPr>
            <a:xfrm>
              <a:off x="848465" y="1554480"/>
              <a:ext cx="3149393" cy="4392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sz="2000" b="1">
                  <a:solidFill>
                    <a:srgbClr val="CC0000"/>
                  </a:solidFill>
                </a:defRPr>
              </a:pPr>
              <a:r>
                <a:rPr sz="2400" dirty="0"/>
                <a:t>❌ BEFORE 2005: The Pain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F5A2570-585F-90A2-B8C0-D6C994A77702}"/>
                </a:ext>
              </a:extLst>
            </p:cNvPr>
            <p:cNvSpPr txBox="1"/>
            <p:nvPr/>
          </p:nvSpPr>
          <p:spPr>
            <a:xfrm>
              <a:off x="640080" y="2103120"/>
              <a:ext cx="3566160" cy="28065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30+ days waiting time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Paper-based chaos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Rampant corruption &amp; fraud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No credible database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Revenue leakages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Lost public confidence</a:t>
              </a:r>
            </a:p>
          </p:txBody>
        </p:sp>
        <p:sp>
          <p:nvSpPr>
            <p:cNvPr id="11" name="Rounded Rectangle 7">
              <a:extLst>
                <a:ext uri="{FF2B5EF4-FFF2-40B4-BE49-F238E27FC236}">
                  <a16:creationId xmlns:a16="http://schemas.microsoft.com/office/drawing/2014/main" id="{8BCA5032-5E6A-B0DE-9869-CBE0B7EE240D}"/>
                </a:ext>
              </a:extLst>
            </p:cNvPr>
            <p:cNvSpPr/>
            <p:nvPr/>
          </p:nvSpPr>
          <p:spPr>
            <a:xfrm>
              <a:off x="5812708" y="1371600"/>
              <a:ext cx="3931920" cy="4114800"/>
            </a:xfrm>
            <a:prstGeom prst="roundRect">
              <a:avLst>
                <a:gd name="adj" fmla="val 8737"/>
              </a:avLst>
            </a:prstGeom>
            <a:solidFill>
              <a:srgbClr val="F0FFF0"/>
            </a:solidFill>
            <a:ln w="38100">
              <a:solidFill>
                <a:srgbClr val="00994C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9877F3A-39DF-22BD-1FE6-D238A67FD7BA}"/>
                </a:ext>
              </a:extLst>
            </p:cNvPr>
            <p:cNvSpPr txBox="1"/>
            <p:nvPr/>
          </p:nvSpPr>
          <p:spPr>
            <a:xfrm>
              <a:off x="6043705" y="1554480"/>
              <a:ext cx="3469929" cy="4392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sz="2000" b="1">
                  <a:solidFill>
                    <a:srgbClr val="00994C"/>
                  </a:solidFill>
                </a:defRPr>
              </a:pPr>
              <a:r>
                <a:rPr sz="2400" dirty="0"/>
                <a:t>✓ TODAY: The Transformation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25C41DD-0E73-13AB-C846-A7F7387994D1}"/>
                </a:ext>
              </a:extLst>
            </p:cNvPr>
            <p:cNvSpPr txBox="1"/>
            <p:nvPr/>
          </p:nvSpPr>
          <p:spPr>
            <a:xfrm>
              <a:off x="5995588" y="2103120"/>
              <a:ext cx="3566160" cy="28065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30-60 minutes delivery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Digital, automated system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Near-zero fraud via biometrics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Secure centralized database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Zero revenue leakage</a:t>
              </a:r>
            </a:p>
            <a:p>
              <a:pPr>
                <a:spcBef>
                  <a:spcPts val="1000"/>
                </a:spcBef>
                <a:defRPr sz="1600">
                  <a:solidFill>
                    <a:srgbClr val="333333"/>
                  </a:solidFill>
                </a:defRPr>
              </a:pPr>
              <a:r>
                <a:rPr sz="2400" dirty="0"/>
                <a:t>Award-winning service</a:t>
              </a:r>
            </a:p>
          </p:txBody>
        </p:sp>
        <p:sp>
          <p:nvSpPr>
            <p:cNvPr id="14" name="Right Arrow 10">
              <a:extLst>
                <a:ext uri="{FF2B5EF4-FFF2-40B4-BE49-F238E27FC236}">
                  <a16:creationId xmlns:a16="http://schemas.microsoft.com/office/drawing/2014/main" id="{1BBB5DDB-9CC0-64E4-57CD-77561047E02D}"/>
                </a:ext>
              </a:extLst>
            </p:cNvPr>
            <p:cNvSpPr/>
            <p:nvPr/>
          </p:nvSpPr>
          <p:spPr>
            <a:xfrm>
              <a:off x="4295569" y="3011799"/>
              <a:ext cx="1594762" cy="834399"/>
            </a:xfrm>
            <a:prstGeom prst="rightArrow">
              <a:avLst/>
            </a:prstGeom>
            <a:solidFill>
              <a:srgbClr val="FF7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A74D238-1F8D-D95E-5470-D2C5DFD16DCE}"/>
                </a:ext>
              </a:extLst>
            </p:cNvPr>
            <p:cNvSpPr txBox="1"/>
            <p:nvPr/>
          </p:nvSpPr>
          <p:spPr>
            <a:xfrm>
              <a:off x="4494378" y="3209353"/>
              <a:ext cx="1104079" cy="439294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>
                <a:defRPr sz="1600" b="1">
                  <a:solidFill>
                    <a:srgbClr val="FFFFFF"/>
                  </a:solidFill>
                </a:defRPr>
              </a:pPr>
              <a:r>
                <a:rPr sz="2400" dirty="0"/>
                <a:t>20 Years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D39114E-518C-1C32-98F2-C9F20813615C}"/>
              </a:ext>
            </a:extLst>
          </p:cNvPr>
          <p:cNvSpPr txBox="1"/>
          <p:nvPr/>
        </p:nvSpPr>
        <p:spPr>
          <a:xfrm>
            <a:off x="472320" y="1081126"/>
            <a:ext cx="5486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rPr lang="en-US" sz="3200" b="1" dirty="0">
                <a:solidFill>
                  <a:srgbClr val="002060"/>
                </a:solidFill>
              </a:rPr>
              <a:t>Example: UDLS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009525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sz="2400" b="1" smtClean="0">
                <a:solidFill>
                  <a:srgbClr val="002060"/>
                </a:solidFill>
              </a:rPr>
              <a:t>4</a:t>
            </a:fld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84D945-42DA-D2D5-AF53-DCAAABF189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B7D23B-3D87-189E-802D-22C644A017C0}"/>
              </a:ext>
            </a:extLst>
          </p:cNvPr>
          <p:cNvSpPr/>
          <p:nvPr/>
        </p:nvSpPr>
        <p:spPr>
          <a:xfrm>
            <a:off x="9893300" y="-457200"/>
            <a:ext cx="2743200" cy="2743200"/>
          </a:xfrm>
          <a:prstGeom prst="ellipse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07AD7A-5DBD-630E-CF47-9357D6B3BC56}"/>
              </a:ext>
            </a:extLst>
          </p:cNvPr>
          <p:cNvSpPr/>
          <p:nvPr/>
        </p:nvSpPr>
        <p:spPr>
          <a:xfrm>
            <a:off x="-914400" y="5486400"/>
            <a:ext cx="2286000" cy="2286000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462B5DC-4631-2866-89CE-7A805A62DD5B}"/>
              </a:ext>
            </a:extLst>
          </p:cNvPr>
          <p:cNvSpPr/>
          <p:nvPr/>
        </p:nvSpPr>
        <p:spPr>
          <a:xfrm>
            <a:off x="9081247" y="5288599"/>
            <a:ext cx="1371600" cy="1371600"/>
          </a:xfrm>
          <a:prstGeom prst="ellipse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30F002-F03F-4C1C-3C11-04C4FE1DB7C5}"/>
              </a:ext>
            </a:extLst>
          </p:cNvPr>
          <p:cNvSpPr txBox="1"/>
          <p:nvPr/>
        </p:nvSpPr>
        <p:spPr>
          <a:xfrm>
            <a:off x="1197749" y="2280791"/>
            <a:ext cx="9491702" cy="9196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4800" b="1">
                <a:solidFill>
                  <a:srgbClr val="FFFFFF"/>
                </a:solidFill>
              </a:defRPr>
            </a:pPr>
            <a:r>
              <a:rPr sz="4800" dirty="0"/>
              <a:t>UNDERSTANDING THE CONNECTION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350DB-1EC5-3A45-B32C-6ACD2C1E30C5}"/>
              </a:ext>
            </a:extLst>
          </p:cNvPr>
          <p:cNvSpPr txBox="1"/>
          <p:nvPr/>
        </p:nvSpPr>
        <p:spPr>
          <a:xfrm>
            <a:off x="702537" y="3775710"/>
            <a:ext cx="1078692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>
                <a:solidFill>
                  <a:srgbClr val="FFFFFF"/>
                </a:solidFill>
              </a:defRPr>
            </a:pPr>
            <a:r>
              <a:rPr sz="3600" dirty="0"/>
              <a:t>Public Sector Efficiency × Private Sector Competitiveness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9432047-BB14-C94E-1D02-681985DFBFA6}"/>
              </a:ext>
            </a:extLst>
          </p:cNvPr>
          <p:cNvSpPr/>
          <p:nvPr/>
        </p:nvSpPr>
        <p:spPr>
          <a:xfrm>
            <a:off x="4724400" y="3493770"/>
            <a:ext cx="2743200" cy="45720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2847" y="234590"/>
            <a:ext cx="1321690" cy="141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362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5D3E8-0CB1-8AC6-2386-142C9A215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E8F6CE-8BE0-AC5C-AF54-DFB335FB2034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3B25DB-D85F-3B87-6279-A1E6438E38E7}"/>
              </a:ext>
            </a:extLst>
          </p:cNvPr>
          <p:cNvSpPr txBox="1"/>
          <p:nvPr/>
        </p:nvSpPr>
        <p:spPr>
          <a:xfrm>
            <a:off x="291353" y="137795"/>
            <a:ext cx="744306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The Efficiency-Competitiveness Nexus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506D7E-3F35-8610-210B-8E1CEF7A5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A708B80-8D0F-73AD-2CDF-27AC0A2C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3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44D7587-DF23-C371-ABFD-5575CE91D1FD}"/>
              </a:ext>
            </a:extLst>
          </p:cNvPr>
          <p:cNvGrpSpPr/>
          <p:nvPr/>
        </p:nvGrpSpPr>
        <p:grpSpPr>
          <a:xfrm>
            <a:off x="3565935" y="1324374"/>
            <a:ext cx="5056956" cy="5056954"/>
            <a:chOff x="4491632" y="2186260"/>
            <a:chExt cx="3341728" cy="3341728"/>
          </a:xfrm>
          <a:solidFill>
            <a:schemeClr val="bg1">
              <a:lumMod val="95000"/>
            </a:schemeClr>
          </a:solidFill>
        </p:grpSpPr>
        <p:sp>
          <p:nvSpPr>
            <p:cNvPr id="71" name="Circle: Hollow 70">
              <a:extLst>
                <a:ext uri="{FF2B5EF4-FFF2-40B4-BE49-F238E27FC236}">
                  <a16:creationId xmlns:a16="http://schemas.microsoft.com/office/drawing/2014/main" id="{7F280B29-12EC-D872-B536-A7A80EE485CA}"/>
                </a:ext>
              </a:extLst>
            </p:cNvPr>
            <p:cNvSpPr/>
            <p:nvPr/>
          </p:nvSpPr>
          <p:spPr>
            <a:xfrm>
              <a:off x="5230316" y="2924944"/>
              <a:ext cx="1864360" cy="1864360"/>
            </a:xfrm>
            <a:prstGeom prst="donut">
              <a:avLst>
                <a:gd name="adj" fmla="val 222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72" name="Circle: Hollow 71">
              <a:extLst>
                <a:ext uri="{FF2B5EF4-FFF2-40B4-BE49-F238E27FC236}">
                  <a16:creationId xmlns:a16="http://schemas.microsoft.com/office/drawing/2014/main" id="{098C3D51-2709-CD66-A19D-80081999364D}"/>
                </a:ext>
              </a:extLst>
            </p:cNvPr>
            <p:cNvSpPr/>
            <p:nvPr/>
          </p:nvSpPr>
          <p:spPr>
            <a:xfrm>
              <a:off x="4491632" y="2186260"/>
              <a:ext cx="3341728" cy="3341728"/>
            </a:xfrm>
            <a:prstGeom prst="donut">
              <a:avLst>
                <a:gd name="adj" fmla="val 137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2423D17-310B-A84A-9857-76E1ABFEDCA0}"/>
              </a:ext>
            </a:extLst>
          </p:cNvPr>
          <p:cNvGrpSpPr/>
          <p:nvPr/>
        </p:nvGrpSpPr>
        <p:grpSpPr>
          <a:xfrm>
            <a:off x="1134745" y="1615691"/>
            <a:ext cx="4918008" cy="2195983"/>
            <a:chOff x="609440" y="1340768"/>
            <a:chExt cx="5460544" cy="2438235"/>
          </a:xfrm>
          <a:effectLst/>
        </p:grpSpPr>
        <p:sp>
          <p:nvSpPr>
            <p:cNvPr id="74" name="Arrow: Chevron 5">
              <a:extLst>
                <a:ext uri="{FF2B5EF4-FFF2-40B4-BE49-F238E27FC236}">
                  <a16:creationId xmlns:a16="http://schemas.microsoft.com/office/drawing/2014/main" id="{3B0E15D4-8ADE-4FCD-8069-B6BB20CEA73D}"/>
                </a:ext>
              </a:extLst>
            </p:cNvPr>
            <p:cNvSpPr/>
            <p:nvPr/>
          </p:nvSpPr>
          <p:spPr>
            <a:xfrm flipH="1">
              <a:off x="609440" y="1340768"/>
              <a:ext cx="5460543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0543" h="2438235">
                  <a:moveTo>
                    <a:pt x="1343724" y="0"/>
                  </a:moveTo>
                  <a:lnTo>
                    <a:pt x="5107547" y="0"/>
                  </a:lnTo>
                  <a:lnTo>
                    <a:pt x="5460543" y="731355"/>
                  </a:lnTo>
                  <a:lnTo>
                    <a:pt x="5107547" y="1462709"/>
                  </a:ln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75" name="Arrow: Chevron 5">
              <a:extLst>
                <a:ext uri="{FF2B5EF4-FFF2-40B4-BE49-F238E27FC236}">
                  <a16:creationId xmlns:a16="http://schemas.microsoft.com/office/drawing/2014/main" id="{825D05A6-2824-1EBF-CF54-DBE21083FE63}"/>
                </a:ext>
              </a:extLst>
            </p:cNvPr>
            <p:cNvSpPr/>
            <p:nvPr/>
          </p:nvSpPr>
          <p:spPr>
            <a:xfrm flipH="1">
              <a:off x="4726260" y="1340768"/>
              <a:ext cx="1343724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  <a:gd name="connsiteX0" fmla="*/ 1343724 w 5460543"/>
                <a:gd name="connsiteY0" fmla="*/ 0 h 2438235"/>
                <a:gd name="connsiteX1" fmla="*/ 5460543 w 5460543"/>
                <a:gd name="connsiteY1" fmla="*/ 731355 h 2438235"/>
                <a:gd name="connsiteX2" fmla="*/ 5107547 w 5460543"/>
                <a:gd name="connsiteY2" fmla="*/ 1462709 h 2438235"/>
                <a:gd name="connsiteX3" fmla="*/ 1343724 w 5460543"/>
                <a:gd name="connsiteY3" fmla="*/ 1462709 h 2438235"/>
                <a:gd name="connsiteX4" fmla="*/ 0 w 5460543"/>
                <a:gd name="connsiteY4" fmla="*/ 2438235 h 2438235"/>
                <a:gd name="connsiteX5" fmla="*/ 1343724 w 5460543"/>
                <a:gd name="connsiteY5" fmla="*/ 0 h 2438235"/>
                <a:gd name="connsiteX0" fmla="*/ 1343724 w 5107547"/>
                <a:gd name="connsiteY0" fmla="*/ 0 h 2438235"/>
                <a:gd name="connsiteX1" fmla="*/ 5107547 w 5107547"/>
                <a:gd name="connsiteY1" fmla="*/ 1462709 h 2438235"/>
                <a:gd name="connsiteX2" fmla="*/ 1343724 w 5107547"/>
                <a:gd name="connsiteY2" fmla="*/ 1462709 h 2438235"/>
                <a:gd name="connsiteX3" fmla="*/ 0 w 5107547"/>
                <a:gd name="connsiteY3" fmla="*/ 2438235 h 2438235"/>
                <a:gd name="connsiteX4" fmla="*/ 1343724 w 5107547"/>
                <a:gd name="connsiteY4" fmla="*/ 0 h 2438235"/>
                <a:gd name="connsiteX0" fmla="*/ 1343724 w 1343724"/>
                <a:gd name="connsiteY0" fmla="*/ 0 h 2438235"/>
                <a:gd name="connsiteX1" fmla="*/ 1343724 w 1343724"/>
                <a:gd name="connsiteY1" fmla="*/ 1462709 h 2438235"/>
                <a:gd name="connsiteX2" fmla="*/ 0 w 1343724"/>
                <a:gd name="connsiteY2" fmla="*/ 2438235 h 2438235"/>
                <a:gd name="connsiteX3" fmla="*/ 1343724 w 1343724"/>
                <a:gd name="connsiteY3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3724" h="2438235">
                  <a:moveTo>
                    <a:pt x="1343724" y="0"/>
                  </a:move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E48E64D-8AD4-804B-D40E-5CDE00AE97B5}"/>
              </a:ext>
            </a:extLst>
          </p:cNvPr>
          <p:cNvGrpSpPr/>
          <p:nvPr/>
        </p:nvGrpSpPr>
        <p:grpSpPr>
          <a:xfrm flipH="1">
            <a:off x="6136073" y="1615691"/>
            <a:ext cx="4918008" cy="2195983"/>
            <a:chOff x="609440" y="1340768"/>
            <a:chExt cx="5460544" cy="2438235"/>
          </a:xfrm>
          <a:solidFill>
            <a:schemeClr val="accent3"/>
          </a:solidFill>
        </p:grpSpPr>
        <p:sp>
          <p:nvSpPr>
            <p:cNvPr id="77" name="Arrow: Chevron 5">
              <a:extLst>
                <a:ext uri="{FF2B5EF4-FFF2-40B4-BE49-F238E27FC236}">
                  <a16:creationId xmlns:a16="http://schemas.microsoft.com/office/drawing/2014/main" id="{D5C9A545-B983-FABC-0779-EAD076A7A368}"/>
                </a:ext>
              </a:extLst>
            </p:cNvPr>
            <p:cNvSpPr/>
            <p:nvPr/>
          </p:nvSpPr>
          <p:spPr>
            <a:xfrm flipH="1">
              <a:off x="609440" y="1340768"/>
              <a:ext cx="5460543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0543" h="2438235">
                  <a:moveTo>
                    <a:pt x="1343724" y="0"/>
                  </a:moveTo>
                  <a:lnTo>
                    <a:pt x="5107547" y="0"/>
                  </a:lnTo>
                  <a:lnTo>
                    <a:pt x="5460543" y="731355"/>
                  </a:lnTo>
                  <a:lnTo>
                    <a:pt x="5107547" y="1462709"/>
                  </a:ln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78" name="Arrow: Chevron 5">
              <a:extLst>
                <a:ext uri="{FF2B5EF4-FFF2-40B4-BE49-F238E27FC236}">
                  <a16:creationId xmlns:a16="http://schemas.microsoft.com/office/drawing/2014/main" id="{9ACA870B-9A9E-0077-3AB8-BF3C02E4197D}"/>
                </a:ext>
              </a:extLst>
            </p:cNvPr>
            <p:cNvSpPr/>
            <p:nvPr/>
          </p:nvSpPr>
          <p:spPr>
            <a:xfrm flipH="1">
              <a:off x="4726260" y="1340768"/>
              <a:ext cx="1343724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  <a:gd name="connsiteX0" fmla="*/ 1343724 w 5460543"/>
                <a:gd name="connsiteY0" fmla="*/ 0 h 2438235"/>
                <a:gd name="connsiteX1" fmla="*/ 5460543 w 5460543"/>
                <a:gd name="connsiteY1" fmla="*/ 731355 h 2438235"/>
                <a:gd name="connsiteX2" fmla="*/ 5107547 w 5460543"/>
                <a:gd name="connsiteY2" fmla="*/ 1462709 h 2438235"/>
                <a:gd name="connsiteX3" fmla="*/ 1343724 w 5460543"/>
                <a:gd name="connsiteY3" fmla="*/ 1462709 h 2438235"/>
                <a:gd name="connsiteX4" fmla="*/ 0 w 5460543"/>
                <a:gd name="connsiteY4" fmla="*/ 2438235 h 2438235"/>
                <a:gd name="connsiteX5" fmla="*/ 1343724 w 5460543"/>
                <a:gd name="connsiteY5" fmla="*/ 0 h 2438235"/>
                <a:gd name="connsiteX0" fmla="*/ 1343724 w 5107547"/>
                <a:gd name="connsiteY0" fmla="*/ 0 h 2438235"/>
                <a:gd name="connsiteX1" fmla="*/ 5107547 w 5107547"/>
                <a:gd name="connsiteY1" fmla="*/ 1462709 h 2438235"/>
                <a:gd name="connsiteX2" fmla="*/ 1343724 w 5107547"/>
                <a:gd name="connsiteY2" fmla="*/ 1462709 h 2438235"/>
                <a:gd name="connsiteX3" fmla="*/ 0 w 5107547"/>
                <a:gd name="connsiteY3" fmla="*/ 2438235 h 2438235"/>
                <a:gd name="connsiteX4" fmla="*/ 1343724 w 5107547"/>
                <a:gd name="connsiteY4" fmla="*/ 0 h 2438235"/>
                <a:gd name="connsiteX0" fmla="*/ 1343724 w 1343724"/>
                <a:gd name="connsiteY0" fmla="*/ 0 h 2438235"/>
                <a:gd name="connsiteX1" fmla="*/ 1343724 w 1343724"/>
                <a:gd name="connsiteY1" fmla="*/ 1462709 h 2438235"/>
                <a:gd name="connsiteX2" fmla="*/ 0 w 1343724"/>
                <a:gd name="connsiteY2" fmla="*/ 2438235 h 2438235"/>
                <a:gd name="connsiteX3" fmla="*/ 1343724 w 1343724"/>
                <a:gd name="connsiteY3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3724" h="2438235">
                  <a:moveTo>
                    <a:pt x="1343724" y="0"/>
                  </a:move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A5CC2A8-E3B6-614D-CFDF-8A972F8B6E68}"/>
              </a:ext>
            </a:extLst>
          </p:cNvPr>
          <p:cNvGrpSpPr/>
          <p:nvPr/>
        </p:nvGrpSpPr>
        <p:grpSpPr>
          <a:xfrm flipV="1">
            <a:off x="1134745" y="3894028"/>
            <a:ext cx="4918008" cy="2195983"/>
            <a:chOff x="609440" y="1340768"/>
            <a:chExt cx="5460544" cy="2438235"/>
          </a:xfrm>
          <a:solidFill>
            <a:schemeClr val="accent4"/>
          </a:solidFill>
          <a:effectLst/>
        </p:grpSpPr>
        <p:sp>
          <p:nvSpPr>
            <p:cNvPr id="80" name="Arrow: Chevron 5">
              <a:extLst>
                <a:ext uri="{FF2B5EF4-FFF2-40B4-BE49-F238E27FC236}">
                  <a16:creationId xmlns:a16="http://schemas.microsoft.com/office/drawing/2014/main" id="{CFC1ACF5-5A78-D106-6B9C-A58EAAB89CB7}"/>
                </a:ext>
              </a:extLst>
            </p:cNvPr>
            <p:cNvSpPr/>
            <p:nvPr/>
          </p:nvSpPr>
          <p:spPr>
            <a:xfrm flipH="1">
              <a:off x="609440" y="1340768"/>
              <a:ext cx="5460543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0543" h="2438235">
                  <a:moveTo>
                    <a:pt x="1343724" y="0"/>
                  </a:moveTo>
                  <a:lnTo>
                    <a:pt x="5107547" y="0"/>
                  </a:lnTo>
                  <a:lnTo>
                    <a:pt x="5460543" y="731355"/>
                  </a:lnTo>
                  <a:lnTo>
                    <a:pt x="5107547" y="1462709"/>
                  </a:ln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1" name="Arrow: Chevron 5">
              <a:extLst>
                <a:ext uri="{FF2B5EF4-FFF2-40B4-BE49-F238E27FC236}">
                  <a16:creationId xmlns:a16="http://schemas.microsoft.com/office/drawing/2014/main" id="{9AF0AACD-D7F6-FDD7-2DCE-055303598A61}"/>
                </a:ext>
              </a:extLst>
            </p:cNvPr>
            <p:cNvSpPr/>
            <p:nvPr/>
          </p:nvSpPr>
          <p:spPr>
            <a:xfrm flipH="1">
              <a:off x="4726260" y="1340768"/>
              <a:ext cx="1343724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  <a:gd name="connsiteX0" fmla="*/ 1343724 w 5460543"/>
                <a:gd name="connsiteY0" fmla="*/ 0 h 2438235"/>
                <a:gd name="connsiteX1" fmla="*/ 5460543 w 5460543"/>
                <a:gd name="connsiteY1" fmla="*/ 731355 h 2438235"/>
                <a:gd name="connsiteX2" fmla="*/ 5107547 w 5460543"/>
                <a:gd name="connsiteY2" fmla="*/ 1462709 h 2438235"/>
                <a:gd name="connsiteX3" fmla="*/ 1343724 w 5460543"/>
                <a:gd name="connsiteY3" fmla="*/ 1462709 h 2438235"/>
                <a:gd name="connsiteX4" fmla="*/ 0 w 5460543"/>
                <a:gd name="connsiteY4" fmla="*/ 2438235 h 2438235"/>
                <a:gd name="connsiteX5" fmla="*/ 1343724 w 5460543"/>
                <a:gd name="connsiteY5" fmla="*/ 0 h 2438235"/>
                <a:gd name="connsiteX0" fmla="*/ 1343724 w 5107547"/>
                <a:gd name="connsiteY0" fmla="*/ 0 h 2438235"/>
                <a:gd name="connsiteX1" fmla="*/ 5107547 w 5107547"/>
                <a:gd name="connsiteY1" fmla="*/ 1462709 h 2438235"/>
                <a:gd name="connsiteX2" fmla="*/ 1343724 w 5107547"/>
                <a:gd name="connsiteY2" fmla="*/ 1462709 h 2438235"/>
                <a:gd name="connsiteX3" fmla="*/ 0 w 5107547"/>
                <a:gd name="connsiteY3" fmla="*/ 2438235 h 2438235"/>
                <a:gd name="connsiteX4" fmla="*/ 1343724 w 5107547"/>
                <a:gd name="connsiteY4" fmla="*/ 0 h 2438235"/>
                <a:gd name="connsiteX0" fmla="*/ 1343724 w 1343724"/>
                <a:gd name="connsiteY0" fmla="*/ 0 h 2438235"/>
                <a:gd name="connsiteX1" fmla="*/ 1343724 w 1343724"/>
                <a:gd name="connsiteY1" fmla="*/ 1462709 h 2438235"/>
                <a:gd name="connsiteX2" fmla="*/ 0 w 1343724"/>
                <a:gd name="connsiteY2" fmla="*/ 2438235 h 2438235"/>
                <a:gd name="connsiteX3" fmla="*/ 1343724 w 1343724"/>
                <a:gd name="connsiteY3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3724" h="2438235">
                  <a:moveTo>
                    <a:pt x="1343724" y="0"/>
                  </a:move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D80279FD-3B4D-EF6F-3294-FAB5A6B63E10}"/>
              </a:ext>
            </a:extLst>
          </p:cNvPr>
          <p:cNvGrpSpPr/>
          <p:nvPr/>
        </p:nvGrpSpPr>
        <p:grpSpPr>
          <a:xfrm flipH="1" flipV="1">
            <a:off x="6136073" y="3894028"/>
            <a:ext cx="4918008" cy="2195983"/>
            <a:chOff x="609440" y="1340768"/>
            <a:chExt cx="5460544" cy="2438235"/>
          </a:xfrm>
          <a:solidFill>
            <a:schemeClr val="accent6"/>
          </a:solidFill>
        </p:grpSpPr>
        <p:sp>
          <p:nvSpPr>
            <p:cNvPr id="83" name="Arrow: Chevron 5">
              <a:extLst>
                <a:ext uri="{FF2B5EF4-FFF2-40B4-BE49-F238E27FC236}">
                  <a16:creationId xmlns:a16="http://schemas.microsoft.com/office/drawing/2014/main" id="{2072D487-841B-DEA6-2574-16DC7A4CC22E}"/>
                </a:ext>
              </a:extLst>
            </p:cNvPr>
            <p:cNvSpPr/>
            <p:nvPr/>
          </p:nvSpPr>
          <p:spPr>
            <a:xfrm flipH="1">
              <a:off x="609440" y="1340768"/>
              <a:ext cx="5460543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0543" h="2438235">
                  <a:moveTo>
                    <a:pt x="1343724" y="0"/>
                  </a:moveTo>
                  <a:lnTo>
                    <a:pt x="5107547" y="0"/>
                  </a:lnTo>
                  <a:lnTo>
                    <a:pt x="5460543" y="731355"/>
                  </a:lnTo>
                  <a:lnTo>
                    <a:pt x="5107547" y="1462709"/>
                  </a:ln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4" name="Arrow: Chevron 5">
              <a:extLst>
                <a:ext uri="{FF2B5EF4-FFF2-40B4-BE49-F238E27FC236}">
                  <a16:creationId xmlns:a16="http://schemas.microsoft.com/office/drawing/2014/main" id="{DC7E696F-90D0-8A4A-35C5-E9EB6078D113}"/>
                </a:ext>
              </a:extLst>
            </p:cNvPr>
            <p:cNvSpPr/>
            <p:nvPr/>
          </p:nvSpPr>
          <p:spPr>
            <a:xfrm flipH="1">
              <a:off x="4726260" y="1340768"/>
              <a:ext cx="1343724" cy="2438235"/>
            </a:xfrm>
            <a:custGeom>
              <a:avLst/>
              <a:gdLst>
                <a:gd name="connsiteX0" fmla="*/ 0 w 4116819"/>
                <a:gd name="connsiteY0" fmla="*/ 0 h 1462709"/>
                <a:gd name="connsiteX1" fmla="*/ 3763823 w 4116819"/>
                <a:gd name="connsiteY1" fmla="*/ 0 h 1462709"/>
                <a:gd name="connsiteX2" fmla="*/ 4116819 w 4116819"/>
                <a:gd name="connsiteY2" fmla="*/ 731355 h 1462709"/>
                <a:gd name="connsiteX3" fmla="*/ 3763823 w 4116819"/>
                <a:gd name="connsiteY3" fmla="*/ 1462709 h 1462709"/>
                <a:gd name="connsiteX4" fmla="*/ 0 w 4116819"/>
                <a:gd name="connsiteY4" fmla="*/ 1462709 h 1462709"/>
                <a:gd name="connsiteX5" fmla="*/ 352996 w 4116819"/>
                <a:gd name="connsiteY5" fmla="*/ 731355 h 1462709"/>
                <a:gd name="connsiteX6" fmla="*/ 0 w 4116819"/>
                <a:gd name="connsiteY6" fmla="*/ 0 h 1462709"/>
                <a:gd name="connsiteX0" fmla="*/ 1343724 w 5460543"/>
                <a:gd name="connsiteY0" fmla="*/ 0 h 2438235"/>
                <a:gd name="connsiteX1" fmla="*/ 5107547 w 5460543"/>
                <a:gd name="connsiteY1" fmla="*/ 0 h 2438235"/>
                <a:gd name="connsiteX2" fmla="*/ 5460543 w 5460543"/>
                <a:gd name="connsiteY2" fmla="*/ 731355 h 2438235"/>
                <a:gd name="connsiteX3" fmla="*/ 5107547 w 5460543"/>
                <a:gd name="connsiteY3" fmla="*/ 1462709 h 2438235"/>
                <a:gd name="connsiteX4" fmla="*/ 1343724 w 5460543"/>
                <a:gd name="connsiteY4" fmla="*/ 1462709 h 2438235"/>
                <a:gd name="connsiteX5" fmla="*/ 0 w 5460543"/>
                <a:gd name="connsiteY5" fmla="*/ 2438235 h 2438235"/>
                <a:gd name="connsiteX6" fmla="*/ 1343724 w 5460543"/>
                <a:gd name="connsiteY6" fmla="*/ 0 h 2438235"/>
                <a:gd name="connsiteX0" fmla="*/ 1343724 w 5460543"/>
                <a:gd name="connsiteY0" fmla="*/ 0 h 2438235"/>
                <a:gd name="connsiteX1" fmla="*/ 5460543 w 5460543"/>
                <a:gd name="connsiteY1" fmla="*/ 731355 h 2438235"/>
                <a:gd name="connsiteX2" fmla="*/ 5107547 w 5460543"/>
                <a:gd name="connsiteY2" fmla="*/ 1462709 h 2438235"/>
                <a:gd name="connsiteX3" fmla="*/ 1343724 w 5460543"/>
                <a:gd name="connsiteY3" fmla="*/ 1462709 h 2438235"/>
                <a:gd name="connsiteX4" fmla="*/ 0 w 5460543"/>
                <a:gd name="connsiteY4" fmla="*/ 2438235 h 2438235"/>
                <a:gd name="connsiteX5" fmla="*/ 1343724 w 5460543"/>
                <a:gd name="connsiteY5" fmla="*/ 0 h 2438235"/>
                <a:gd name="connsiteX0" fmla="*/ 1343724 w 5107547"/>
                <a:gd name="connsiteY0" fmla="*/ 0 h 2438235"/>
                <a:gd name="connsiteX1" fmla="*/ 5107547 w 5107547"/>
                <a:gd name="connsiteY1" fmla="*/ 1462709 h 2438235"/>
                <a:gd name="connsiteX2" fmla="*/ 1343724 w 5107547"/>
                <a:gd name="connsiteY2" fmla="*/ 1462709 h 2438235"/>
                <a:gd name="connsiteX3" fmla="*/ 0 w 5107547"/>
                <a:gd name="connsiteY3" fmla="*/ 2438235 h 2438235"/>
                <a:gd name="connsiteX4" fmla="*/ 1343724 w 5107547"/>
                <a:gd name="connsiteY4" fmla="*/ 0 h 2438235"/>
                <a:gd name="connsiteX0" fmla="*/ 1343724 w 1343724"/>
                <a:gd name="connsiteY0" fmla="*/ 0 h 2438235"/>
                <a:gd name="connsiteX1" fmla="*/ 1343724 w 1343724"/>
                <a:gd name="connsiteY1" fmla="*/ 1462709 h 2438235"/>
                <a:gd name="connsiteX2" fmla="*/ 0 w 1343724"/>
                <a:gd name="connsiteY2" fmla="*/ 2438235 h 2438235"/>
                <a:gd name="connsiteX3" fmla="*/ 1343724 w 1343724"/>
                <a:gd name="connsiteY3" fmla="*/ 0 h 243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3724" h="2438235">
                  <a:moveTo>
                    <a:pt x="1343724" y="0"/>
                  </a:moveTo>
                  <a:lnTo>
                    <a:pt x="1343724" y="1462709"/>
                  </a:lnTo>
                  <a:lnTo>
                    <a:pt x="0" y="2438235"/>
                  </a:lnTo>
                  <a:lnTo>
                    <a:pt x="1343724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66EF5C17-3C2B-8861-E190-A382A24B7605}"/>
              </a:ext>
            </a:extLst>
          </p:cNvPr>
          <p:cNvGrpSpPr/>
          <p:nvPr/>
        </p:nvGrpSpPr>
        <p:grpSpPr>
          <a:xfrm>
            <a:off x="2129741" y="1832740"/>
            <a:ext cx="2468286" cy="913351"/>
            <a:chOff x="1695542" y="1853213"/>
            <a:chExt cx="2521646" cy="913351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3EFF3DC-CBCA-E5B5-4B52-2C3436BC1B4B}"/>
                </a:ext>
              </a:extLst>
            </p:cNvPr>
            <p:cNvSpPr txBox="1"/>
            <p:nvPr/>
          </p:nvSpPr>
          <p:spPr>
            <a:xfrm>
              <a:off x="1695542" y="1853213"/>
              <a:ext cx="2521646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IN" sz="1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Time Savings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78B955A-5CD0-EC47-70CB-F6B113575D37}"/>
                </a:ext>
              </a:extLst>
            </p:cNvPr>
            <p:cNvSpPr txBox="1"/>
            <p:nvPr/>
          </p:nvSpPr>
          <p:spPr>
            <a:xfrm>
              <a:off x="1695542" y="2212566"/>
              <a:ext cx="2521646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Faster services mean more productive </a:t>
              </a:r>
              <a:endParaRPr lang="en-IN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6434C3D-6970-E429-CE03-9476A7BAD22F}"/>
              </a:ext>
            </a:extLst>
          </p:cNvPr>
          <p:cNvGrpSpPr/>
          <p:nvPr/>
        </p:nvGrpSpPr>
        <p:grpSpPr>
          <a:xfrm>
            <a:off x="2129741" y="5022980"/>
            <a:ext cx="2468286" cy="913351"/>
            <a:chOff x="1695542" y="1853213"/>
            <a:chExt cx="2521646" cy="91335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DB94214-5C75-3A7B-FA57-167D78A79911}"/>
                </a:ext>
              </a:extLst>
            </p:cNvPr>
            <p:cNvSpPr txBox="1"/>
            <p:nvPr/>
          </p:nvSpPr>
          <p:spPr>
            <a:xfrm>
              <a:off x="1695542" y="1853213"/>
              <a:ext cx="2521646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IN" sz="1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Investment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06EB0FC-BC79-552B-BF72-1D91F04163AC}"/>
                </a:ext>
              </a:extLst>
            </p:cNvPr>
            <p:cNvSpPr txBox="1"/>
            <p:nvPr/>
          </p:nvSpPr>
          <p:spPr>
            <a:xfrm>
              <a:off x="1695542" y="2212566"/>
              <a:ext cx="2521646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IN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Attracts foreign and domestic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2114896-767A-DFD7-CF92-25A0285DF173}"/>
              </a:ext>
            </a:extLst>
          </p:cNvPr>
          <p:cNvGrpSpPr/>
          <p:nvPr/>
        </p:nvGrpSpPr>
        <p:grpSpPr>
          <a:xfrm>
            <a:off x="7587321" y="1832740"/>
            <a:ext cx="2468286" cy="913351"/>
            <a:chOff x="1695542" y="1853213"/>
            <a:chExt cx="2521646" cy="913351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9ABEE27-C79F-8A36-C388-2752CD0F8998}"/>
                </a:ext>
              </a:extLst>
            </p:cNvPr>
            <p:cNvSpPr txBox="1"/>
            <p:nvPr/>
          </p:nvSpPr>
          <p:spPr>
            <a:xfrm>
              <a:off x="1695542" y="1853213"/>
              <a:ext cx="2521646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IN" sz="1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Cost Reduction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0E503C-785F-C9DE-9B3F-A8F5B5C9F634}"/>
                </a:ext>
              </a:extLst>
            </p:cNvPr>
            <p:cNvSpPr txBox="1"/>
            <p:nvPr/>
          </p:nvSpPr>
          <p:spPr>
            <a:xfrm>
              <a:off x="1695542" y="2212566"/>
              <a:ext cx="2521646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Lower transaction costs for businesses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86BCAD1-BE9A-2313-DAC9-E0E04B357DE2}"/>
              </a:ext>
            </a:extLst>
          </p:cNvPr>
          <p:cNvGrpSpPr/>
          <p:nvPr/>
        </p:nvGrpSpPr>
        <p:grpSpPr>
          <a:xfrm>
            <a:off x="7587320" y="5022980"/>
            <a:ext cx="2585561" cy="913351"/>
            <a:chOff x="1695541" y="1853213"/>
            <a:chExt cx="2641456" cy="913351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2FF8ED2-A5D9-58EC-2D39-B6CF791402E4}"/>
                </a:ext>
              </a:extLst>
            </p:cNvPr>
            <p:cNvSpPr txBox="1"/>
            <p:nvPr/>
          </p:nvSpPr>
          <p:spPr>
            <a:xfrm>
              <a:off x="1695542" y="1853213"/>
              <a:ext cx="2521646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IN" sz="18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Global Standing</a:t>
              </a:r>
            </a:p>
            <a:p>
              <a:pPr algn="r"/>
              <a:endParaRPr lang="en-IN" sz="1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83930EC-BAB2-7099-1A2B-566F211EDFE2}"/>
                </a:ext>
              </a:extLst>
            </p:cNvPr>
            <p:cNvSpPr txBox="1"/>
            <p:nvPr/>
          </p:nvSpPr>
          <p:spPr>
            <a:xfrm>
              <a:off x="1695541" y="2212566"/>
              <a:ext cx="2641456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Improves ease of doing business rankings</a:t>
              </a:r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244767E2-CD17-B9CB-EC31-874D1BCAA194}"/>
              </a:ext>
            </a:extLst>
          </p:cNvPr>
          <p:cNvSpPr txBox="1"/>
          <p:nvPr/>
        </p:nvSpPr>
        <p:spPr>
          <a:xfrm>
            <a:off x="1358415" y="1936723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3D1ECA9-EAE8-9032-C419-049534C584DE}"/>
              </a:ext>
            </a:extLst>
          </p:cNvPr>
          <p:cNvSpPr txBox="1"/>
          <p:nvPr/>
        </p:nvSpPr>
        <p:spPr>
          <a:xfrm>
            <a:off x="10172882" y="1936723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2F5CB5F-7B77-2499-8307-03F145AEFBB5}"/>
              </a:ext>
            </a:extLst>
          </p:cNvPr>
          <p:cNvSpPr txBox="1"/>
          <p:nvPr/>
        </p:nvSpPr>
        <p:spPr>
          <a:xfrm>
            <a:off x="1358415" y="5132410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D2F124E-529C-E82F-6D05-D54EC03A2EBD}"/>
              </a:ext>
            </a:extLst>
          </p:cNvPr>
          <p:cNvSpPr txBox="1"/>
          <p:nvPr/>
        </p:nvSpPr>
        <p:spPr>
          <a:xfrm>
            <a:off x="10172882" y="5132410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04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9E20EC46-CD22-C1AE-C896-7D63BB2FB2FC}"/>
              </a:ext>
            </a:extLst>
          </p:cNvPr>
          <p:cNvSpPr/>
          <p:nvPr/>
        </p:nvSpPr>
        <p:spPr>
          <a:xfrm>
            <a:off x="5121370" y="2879808"/>
            <a:ext cx="1946084" cy="1946084"/>
          </a:xfrm>
          <a:prstGeom prst="ellipse">
            <a:avLst/>
          </a:prstGeom>
          <a:ln>
            <a:noFill/>
          </a:ln>
          <a:effectLst>
            <a:outerShdw blurRad="304800" dist="177800" dir="5400000" algn="t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600" dirty="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F040AAD5-E0ED-C7E1-E87D-7F7713A0023E}"/>
              </a:ext>
            </a:extLst>
          </p:cNvPr>
          <p:cNvSpPr/>
          <p:nvPr/>
        </p:nvSpPr>
        <p:spPr>
          <a:xfrm>
            <a:off x="5435363" y="3193801"/>
            <a:ext cx="1318097" cy="131809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50800" dir="2700000" algn="tl" rotWithShape="0">
              <a:prstClr val="black">
                <a:alpha val="3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IN" sz="14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485C384-1F24-72FC-8AD3-C10698A7C1E7}"/>
              </a:ext>
            </a:extLst>
          </p:cNvPr>
          <p:cNvSpPr txBox="1"/>
          <p:nvPr/>
        </p:nvSpPr>
        <p:spPr>
          <a:xfrm>
            <a:off x="3844062" y="1643957"/>
            <a:ext cx="69121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rPr lang="en-GB" sz="3200" dirty="0"/>
              <a:t>⏱️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DB682E8-1C95-B5A8-7F45-BF84ECE7BCEC}"/>
              </a:ext>
            </a:extLst>
          </p:cNvPr>
          <p:cNvSpPr txBox="1"/>
          <p:nvPr/>
        </p:nvSpPr>
        <p:spPr>
          <a:xfrm>
            <a:off x="7504960" y="1643956"/>
            <a:ext cx="66236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rPr lang="en-GB" sz="3200" dirty="0"/>
              <a:t>💰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8BB7F03-67DC-A08D-BE9F-037DCF444EA9}"/>
              </a:ext>
            </a:extLst>
          </p:cNvPr>
          <p:cNvSpPr txBox="1"/>
          <p:nvPr/>
        </p:nvSpPr>
        <p:spPr>
          <a:xfrm>
            <a:off x="3824282" y="4793868"/>
            <a:ext cx="72006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rPr sz="3200" dirty="0"/>
              <a:t>📈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048582A-2D77-045A-B335-76E8675E620B}"/>
              </a:ext>
            </a:extLst>
          </p:cNvPr>
          <p:cNvSpPr txBox="1"/>
          <p:nvPr/>
        </p:nvSpPr>
        <p:spPr>
          <a:xfrm>
            <a:off x="7553432" y="4840022"/>
            <a:ext cx="72006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rPr lang="en-GB" sz="3200" dirty="0"/>
              <a:t>🌍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469B1CF-41B2-04BC-F460-5CC6C1CDE276}"/>
              </a:ext>
            </a:extLst>
          </p:cNvPr>
          <p:cNvSpPr txBox="1"/>
          <p:nvPr/>
        </p:nvSpPr>
        <p:spPr>
          <a:xfrm>
            <a:off x="5114658" y="3339100"/>
            <a:ext cx="19460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EFFICIENT</a:t>
            </a:r>
          </a:p>
          <a:p>
            <a:pPr algn="ctr"/>
            <a:r>
              <a:rPr lang="en-IN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GOVERNMENT</a:t>
            </a:r>
          </a:p>
          <a:p>
            <a:pPr algn="ctr"/>
            <a:r>
              <a:rPr lang="en-I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</a:t>
            </a:r>
          </a:p>
          <a:p>
            <a:pPr algn="ctr"/>
            <a:r>
              <a:rPr lang="en-IN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COMPETITIVE</a:t>
            </a:r>
          </a:p>
          <a:p>
            <a:pPr algn="ctr"/>
            <a:r>
              <a:rPr lang="en-IN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ECONOMY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400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7664E-7371-DBB9-7CBC-15CA1C824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95CFEB0-7477-0EF7-701A-3852001BC46E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A77FF4-6521-315B-3A6B-1CB26C25991D}"/>
              </a:ext>
            </a:extLst>
          </p:cNvPr>
          <p:cNvSpPr txBox="1"/>
          <p:nvPr/>
        </p:nvSpPr>
        <p:spPr>
          <a:xfrm>
            <a:off x="291353" y="137795"/>
            <a:ext cx="637866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What is Public Sector Efficiency?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8A0278-D841-7D6F-0ED5-CADE139A0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99E05C-01CC-545A-ED4B-78CE4A64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4" name="shp9">
            <a:extLst>
              <a:ext uri="{FF2B5EF4-FFF2-40B4-BE49-F238E27FC236}">
                <a16:creationId xmlns:a16="http://schemas.microsoft.com/office/drawing/2014/main" id="{6F487EE4-7794-C748-0671-694BB4857B4D}"/>
              </a:ext>
            </a:extLst>
          </p:cNvPr>
          <p:cNvSpPr/>
          <p:nvPr/>
        </p:nvSpPr>
        <p:spPr>
          <a:xfrm>
            <a:off x="4676197" y="2199877"/>
            <a:ext cx="1207943" cy="848591"/>
          </a:xfrm>
          <a:custGeom>
            <a:avLst/>
            <a:gdLst/>
            <a:ahLst/>
            <a:cxnLst/>
            <a:rect l="l" t="t" r="r" b="b"/>
            <a:pathLst>
              <a:path w="191" h="134" extrusionOk="0">
                <a:moveTo>
                  <a:pt x="47" y="29"/>
                </a:moveTo>
                <a:cubicBezTo>
                  <a:pt x="0" y="111"/>
                  <a:pt x="0" y="111"/>
                  <a:pt x="0" y="111"/>
                </a:cubicBezTo>
                <a:cubicBezTo>
                  <a:pt x="38" y="133"/>
                  <a:pt x="87" y="134"/>
                  <a:pt x="128" y="111"/>
                </a:cubicBezTo>
                <a:cubicBezTo>
                  <a:pt x="169" y="87"/>
                  <a:pt x="191" y="44"/>
                  <a:pt x="191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79" y="0"/>
                  <a:pt x="57" y="13"/>
                  <a:pt x="47" y="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p10">
            <a:extLst>
              <a:ext uri="{FF2B5EF4-FFF2-40B4-BE49-F238E27FC236}">
                <a16:creationId xmlns:a16="http://schemas.microsoft.com/office/drawing/2014/main" id="{D609176F-29C9-EDE9-8CE1-1701FABD4AF6}"/>
              </a:ext>
            </a:extLst>
          </p:cNvPr>
          <p:cNvSpPr/>
          <p:nvPr/>
        </p:nvSpPr>
        <p:spPr>
          <a:xfrm>
            <a:off x="4169640" y="1523024"/>
            <a:ext cx="798079" cy="1329170"/>
          </a:xfrm>
          <a:custGeom>
            <a:avLst/>
            <a:gdLst/>
            <a:ahLst/>
            <a:cxnLst/>
            <a:rect l="l" t="t" r="r" b="b"/>
            <a:pathLst>
              <a:path w="126" h="210" extrusionOk="0">
                <a:moveTo>
                  <a:pt x="112" y="135"/>
                </a:moveTo>
                <a:cubicBezTo>
                  <a:pt x="125" y="115"/>
                  <a:pt x="126" y="89"/>
                  <a:pt x="113" y="67"/>
                </a:cubicBezTo>
                <a:cubicBezTo>
                  <a:pt x="113" y="67"/>
                  <a:pt x="113" y="67"/>
                  <a:pt x="113" y="67"/>
                </a:cubicBezTo>
                <a:cubicBezTo>
                  <a:pt x="75" y="0"/>
                  <a:pt x="75" y="0"/>
                  <a:pt x="75" y="0"/>
                </a:cubicBezTo>
                <a:cubicBezTo>
                  <a:pt x="18" y="37"/>
                  <a:pt x="0" y="112"/>
                  <a:pt x="34" y="171"/>
                </a:cubicBezTo>
                <a:cubicBezTo>
                  <a:pt x="43" y="187"/>
                  <a:pt x="55" y="200"/>
                  <a:pt x="69" y="210"/>
                </a:cubicBezTo>
                <a:cubicBezTo>
                  <a:pt x="112" y="135"/>
                  <a:pt x="112" y="135"/>
                  <a:pt x="112" y="135"/>
                </a:cubicBezTo>
                <a:cubicBezTo>
                  <a:pt x="112" y="135"/>
                  <a:pt x="112" y="135"/>
                  <a:pt x="112" y="13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160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6" name="shp11">
            <a:extLst>
              <a:ext uri="{FF2B5EF4-FFF2-40B4-BE49-F238E27FC236}">
                <a16:creationId xmlns:a16="http://schemas.microsoft.com/office/drawing/2014/main" id="{6104B6CB-060A-6BC3-5396-726AB1A3D511}"/>
              </a:ext>
            </a:extLst>
          </p:cNvPr>
          <p:cNvSpPr/>
          <p:nvPr/>
        </p:nvSpPr>
        <p:spPr>
          <a:xfrm>
            <a:off x="4713720" y="1289229"/>
            <a:ext cx="1170420" cy="828386"/>
          </a:xfrm>
          <a:custGeom>
            <a:avLst/>
            <a:gdLst/>
            <a:ahLst/>
            <a:cxnLst/>
            <a:rect l="l" t="t" r="r" b="b"/>
            <a:pathLst>
              <a:path w="185" h="131" extrusionOk="0">
                <a:moveTo>
                  <a:pt x="37" y="95"/>
                </a:moveTo>
                <a:cubicBezTo>
                  <a:pt x="37" y="95"/>
                  <a:pt x="37" y="95"/>
                  <a:pt x="37" y="95"/>
                </a:cubicBezTo>
                <a:cubicBezTo>
                  <a:pt x="51" y="118"/>
                  <a:pt x="75" y="131"/>
                  <a:pt x="100" y="131"/>
                </a:cubicBezTo>
                <a:cubicBezTo>
                  <a:pt x="100" y="131"/>
                  <a:pt x="100" y="131"/>
                  <a:pt x="100" y="131"/>
                </a:cubicBezTo>
                <a:cubicBezTo>
                  <a:pt x="185" y="131"/>
                  <a:pt x="185" y="131"/>
                  <a:pt x="185" y="131"/>
                </a:cubicBezTo>
                <a:cubicBezTo>
                  <a:pt x="183" y="114"/>
                  <a:pt x="178" y="97"/>
                  <a:pt x="168" y="81"/>
                </a:cubicBezTo>
                <a:cubicBezTo>
                  <a:pt x="134" y="22"/>
                  <a:pt x="60" y="0"/>
                  <a:pt x="0" y="31"/>
                </a:cubicBezTo>
                <a:lnTo>
                  <a:pt x="37" y="95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p12">
            <a:extLst>
              <a:ext uri="{FF2B5EF4-FFF2-40B4-BE49-F238E27FC236}">
                <a16:creationId xmlns:a16="http://schemas.microsoft.com/office/drawing/2014/main" id="{DDB78713-481C-5DFA-46F1-12E8216A2793}"/>
              </a:ext>
            </a:extLst>
          </p:cNvPr>
          <p:cNvSpPr txBox="1"/>
          <p:nvPr/>
        </p:nvSpPr>
        <p:spPr>
          <a:xfrm>
            <a:off x="5078845" y="2355741"/>
            <a:ext cx="666750" cy="63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Open Sans SemiBold"/>
              <a:buNone/>
            </a:pPr>
            <a:r>
              <a:rPr lang="en-US" sz="32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0</a:t>
            </a:r>
            <a:r>
              <a:rPr lang="en-US" sz="3200" b="1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1</a:t>
            </a:r>
            <a:endParaRPr sz="1600" dirty="0"/>
          </a:p>
        </p:txBody>
      </p:sp>
      <p:sp>
        <p:nvSpPr>
          <p:cNvPr id="18" name="shp13">
            <a:extLst>
              <a:ext uri="{FF2B5EF4-FFF2-40B4-BE49-F238E27FC236}">
                <a16:creationId xmlns:a16="http://schemas.microsoft.com/office/drawing/2014/main" id="{9644513F-E8E6-A1DB-162D-8D32BC70AE7D}"/>
              </a:ext>
            </a:extLst>
          </p:cNvPr>
          <p:cNvSpPr txBox="1"/>
          <p:nvPr/>
        </p:nvSpPr>
        <p:spPr>
          <a:xfrm>
            <a:off x="4998408" y="1666623"/>
            <a:ext cx="541193" cy="419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Open Sans"/>
              <a:buNone/>
            </a:pPr>
            <a:r>
              <a:rPr lang="en-US" sz="105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Value</a:t>
            </a:r>
            <a:endParaRPr sz="1050" dirty="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9" name="shp14">
            <a:extLst>
              <a:ext uri="{FF2B5EF4-FFF2-40B4-BE49-F238E27FC236}">
                <a16:creationId xmlns:a16="http://schemas.microsoft.com/office/drawing/2014/main" id="{4EB73AB6-0D14-8E0E-92DD-835778A90957}"/>
              </a:ext>
            </a:extLst>
          </p:cNvPr>
          <p:cNvSpPr/>
          <p:nvPr/>
        </p:nvSpPr>
        <p:spPr>
          <a:xfrm>
            <a:off x="6314209" y="2199877"/>
            <a:ext cx="1207943" cy="848591"/>
          </a:xfrm>
          <a:custGeom>
            <a:avLst/>
            <a:gdLst/>
            <a:ahLst/>
            <a:cxnLst/>
            <a:rect l="l" t="t" r="r" b="b"/>
            <a:pathLst>
              <a:path w="191" h="134" extrusionOk="0">
                <a:moveTo>
                  <a:pt x="94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4"/>
                  <a:pt x="23" y="87"/>
                  <a:pt x="63" y="111"/>
                </a:cubicBezTo>
                <a:cubicBezTo>
                  <a:pt x="104" y="134"/>
                  <a:pt x="153" y="133"/>
                  <a:pt x="191" y="111"/>
                </a:cubicBezTo>
                <a:cubicBezTo>
                  <a:pt x="144" y="29"/>
                  <a:pt x="144" y="29"/>
                  <a:pt x="144" y="29"/>
                </a:cubicBezTo>
                <a:cubicBezTo>
                  <a:pt x="135" y="13"/>
                  <a:pt x="112" y="0"/>
                  <a:pt x="9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p15">
            <a:extLst>
              <a:ext uri="{FF2B5EF4-FFF2-40B4-BE49-F238E27FC236}">
                <a16:creationId xmlns:a16="http://schemas.microsoft.com/office/drawing/2014/main" id="{DFF5815E-796C-89DA-CCB9-AD9A8C3CB81D}"/>
              </a:ext>
            </a:extLst>
          </p:cNvPr>
          <p:cNvSpPr/>
          <p:nvPr/>
        </p:nvSpPr>
        <p:spPr>
          <a:xfrm>
            <a:off x="6314209" y="1289229"/>
            <a:ext cx="1170420" cy="828386"/>
          </a:xfrm>
          <a:custGeom>
            <a:avLst/>
            <a:gdLst/>
            <a:ahLst/>
            <a:cxnLst/>
            <a:rect l="l" t="t" r="r" b="b"/>
            <a:pathLst>
              <a:path w="185" h="131" extrusionOk="0">
                <a:moveTo>
                  <a:pt x="87" y="131"/>
                </a:moveTo>
                <a:cubicBezTo>
                  <a:pt x="111" y="131"/>
                  <a:pt x="134" y="119"/>
                  <a:pt x="146" y="98"/>
                </a:cubicBezTo>
                <a:cubicBezTo>
                  <a:pt x="146" y="98"/>
                  <a:pt x="146" y="98"/>
                  <a:pt x="146" y="98"/>
                </a:cubicBezTo>
                <a:cubicBezTo>
                  <a:pt x="185" y="31"/>
                  <a:pt x="185" y="31"/>
                  <a:pt x="185" y="31"/>
                </a:cubicBezTo>
                <a:cubicBezTo>
                  <a:pt x="125" y="0"/>
                  <a:pt x="51" y="22"/>
                  <a:pt x="17" y="81"/>
                </a:cubicBezTo>
                <a:cubicBezTo>
                  <a:pt x="8" y="97"/>
                  <a:pt x="2" y="114"/>
                  <a:pt x="0" y="131"/>
                </a:cubicBezTo>
                <a:cubicBezTo>
                  <a:pt x="87" y="131"/>
                  <a:pt x="87" y="131"/>
                  <a:pt x="87" y="131"/>
                </a:cubicBezTo>
                <a:cubicBezTo>
                  <a:pt x="87" y="131"/>
                  <a:pt x="87" y="131"/>
                  <a:pt x="87" y="13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p16">
            <a:extLst>
              <a:ext uri="{FF2B5EF4-FFF2-40B4-BE49-F238E27FC236}">
                <a16:creationId xmlns:a16="http://schemas.microsoft.com/office/drawing/2014/main" id="{2A4FBBD0-2A51-A41D-49B7-5682BD6092DA}"/>
              </a:ext>
            </a:extLst>
          </p:cNvPr>
          <p:cNvSpPr/>
          <p:nvPr/>
        </p:nvSpPr>
        <p:spPr>
          <a:xfrm>
            <a:off x="7237845" y="1523024"/>
            <a:ext cx="790864" cy="1329170"/>
          </a:xfrm>
          <a:custGeom>
            <a:avLst/>
            <a:gdLst/>
            <a:ahLst/>
            <a:cxnLst/>
            <a:rect l="l" t="t" r="r" b="b"/>
            <a:pathLst>
              <a:path w="125" h="210" extrusionOk="0">
                <a:moveTo>
                  <a:pt x="13" y="65"/>
                </a:moveTo>
                <a:cubicBezTo>
                  <a:pt x="13" y="65"/>
                  <a:pt x="13" y="65"/>
                  <a:pt x="13" y="65"/>
                </a:cubicBezTo>
                <a:cubicBezTo>
                  <a:pt x="0" y="88"/>
                  <a:pt x="1" y="115"/>
                  <a:pt x="14" y="137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56" y="210"/>
                  <a:pt x="56" y="210"/>
                  <a:pt x="56" y="210"/>
                </a:cubicBezTo>
                <a:cubicBezTo>
                  <a:pt x="70" y="200"/>
                  <a:pt x="82" y="187"/>
                  <a:pt x="91" y="171"/>
                </a:cubicBezTo>
                <a:cubicBezTo>
                  <a:pt x="125" y="112"/>
                  <a:pt x="107" y="37"/>
                  <a:pt x="50" y="0"/>
                </a:cubicBezTo>
                <a:lnTo>
                  <a:pt x="13" y="65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p17">
            <a:extLst>
              <a:ext uri="{FF2B5EF4-FFF2-40B4-BE49-F238E27FC236}">
                <a16:creationId xmlns:a16="http://schemas.microsoft.com/office/drawing/2014/main" id="{59635442-4FE7-E969-685F-D72665951FA2}"/>
              </a:ext>
            </a:extLst>
          </p:cNvPr>
          <p:cNvSpPr txBox="1"/>
          <p:nvPr/>
        </p:nvSpPr>
        <p:spPr>
          <a:xfrm>
            <a:off x="6689436" y="2341309"/>
            <a:ext cx="665306" cy="63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Open Sans SemiBold"/>
              <a:buNone/>
            </a:pPr>
            <a:r>
              <a:rPr lang="en-US" sz="32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02</a:t>
            </a:r>
            <a:endParaRPr sz="1600" dirty="0"/>
          </a:p>
        </p:txBody>
      </p:sp>
      <p:sp>
        <p:nvSpPr>
          <p:cNvPr id="23" name="shp18">
            <a:extLst>
              <a:ext uri="{FF2B5EF4-FFF2-40B4-BE49-F238E27FC236}">
                <a16:creationId xmlns:a16="http://schemas.microsoft.com/office/drawing/2014/main" id="{2F5512DD-55A0-2C02-9570-ECC1C3605631}"/>
              </a:ext>
            </a:extLst>
          </p:cNvPr>
          <p:cNvSpPr txBox="1"/>
          <p:nvPr/>
        </p:nvSpPr>
        <p:spPr>
          <a:xfrm>
            <a:off x="7207156" y="2007935"/>
            <a:ext cx="821553" cy="419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Open Sans"/>
              <a:buNone/>
            </a:pPr>
            <a:r>
              <a:rPr lang="en-US" sz="10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Processes</a:t>
            </a:r>
            <a:endParaRPr lang="en-US" sz="2400" dirty="0"/>
          </a:p>
        </p:txBody>
      </p:sp>
      <p:sp>
        <p:nvSpPr>
          <p:cNvPr id="24" name="shp19">
            <a:extLst>
              <a:ext uri="{FF2B5EF4-FFF2-40B4-BE49-F238E27FC236}">
                <a16:creationId xmlns:a16="http://schemas.microsoft.com/office/drawing/2014/main" id="{B63E026E-542A-7235-DF2A-791E9ABE7ED7}"/>
              </a:ext>
            </a:extLst>
          </p:cNvPr>
          <p:cNvSpPr/>
          <p:nvPr/>
        </p:nvSpPr>
        <p:spPr>
          <a:xfrm>
            <a:off x="7333095" y="3270718"/>
            <a:ext cx="759114" cy="1391227"/>
          </a:xfrm>
          <a:custGeom>
            <a:avLst/>
            <a:gdLst/>
            <a:ahLst/>
            <a:cxnLst/>
            <a:rect l="l" t="t" r="r" b="b"/>
            <a:pathLst>
              <a:path w="120" h="220" extrusionOk="0">
                <a:moveTo>
                  <a:pt x="110" y="81"/>
                </a:moveTo>
                <a:cubicBezTo>
                  <a:pt x="63" y="0"/>
                  <a:pt x="63" y="0"/>
                  <a:pt x="63" y="0"/>
                </a:cubicBezTo>
                <a:cubicBezTo>
                  <a:pt x="25" y="22"/>
                  <a:pt x="0" y="63"/>
                  <a:pt x="0" y="110"/>
                </a:cubicBezTo>
                <a:cubicBezTo>
                  <a:pt x="0" y="157"/>
                  <a:pt x="25" y="198"/>
                  <a:pt x="63" y="220"/>
                </a:cubicBezTo>
                <a:cubicBezTo>
                  <a:pt x="110" y="139"/>
                  <a:pt x="110" y="139"/>
                  <a:pt x="110" y="139"/>
                </a:cubicBezTo>
                <a:cubicBezTo>
                  <a:pt x="120" y="123"/>
                  <a:pt x="120" y="97"/>
                  <a:pt x="110" y="8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shp20">
            <a:extLst>
              <a:ext uri="{FF2B5EF4-FFF2-40B4-BE49-F238E27FC236}">
                <a16:creationId xmlns:a16="http://schemas.microsoft.com/office/drawing/2014/main" id="{94F93D8E-134C-C439-28F5-7518E9852612}"/>
              </a:ext>
            </a:extLst>
          </p:cNvPr>
          <p:cNvSpPr/>
          <p:nvPr/>
        </p:nvSpPr>
        <p:spPr>
          <a:xfrm>
            <a:off x="7807902" y="3162479"/>
            <a:ext cx="1131455" cy="766329"/>
          </a:xfrm>
          <a:custGeom>
            <a:avLst/>
            <a:gdLst/>
            <a:ahLst/>
            <a:cxnLst/>
            <a:rect l="l" t="t" r="r" b="b"/>
            <a:pathLst>
              <a:path w="179" h="121" extrusionOk="0">
                <a:moveTo>
                  <a:pt x="44" y="86"/>
                </a:moveTo>
                <a:cubicBezTo>
                  <a:pt x="55" y="106"/>
                  <a:pt x="77" y="120"/>
                  <a:pt x="102" y="121"/>
                </a:cubicBezTo>
                <a:cubicBezTo>
                  <a:pt x="102" y="121"/>
                  <a:pt x="102" y="121"/>
                  <a:pt x="102" y="121"/>
                </a:cubicBezTo>
                <a:cubicBezTo>
                  <a:pt x="179" y="121"/>
                  <a:pt x="179" y="121"/>
                  <a:pt x="179" y="121"/>
                </a:cubicBezTo>
                <a:cubicBezTo>
                  <a:pt x="176" y="53"/>
                  <a:pt x="120" y="0"/>
                  <a:pt x="52" y="0"/>
                </a:cubicBezTo>
                <a:cubicBezTo>
                  <a:pt x="34" y="0"/>
                  <a:pt x="16" y="4"/>
                  <a:pt x="0" y="11"/>
                </a:cubicBezTo>
                <a:cubicBezTo>
                  <a:pt x="44" y="86"/>
                  <a:pt x="44" y="86"/>
                  <a:pt x="44" y="86"/>
                </a:cubicBezTo>
                <a:cubicBezTo>
                  <a:pt x="44" y="86"/>
                  <a:pt x="44" y="86"/>
                  <a:pt x="44" y="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160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shp21">
            <a:extLst>
              <a:ext uri="{FF2B5EF4-FFF2-40B4-BE49-F238E27FC236}">
                <a16:creationId xmlns:a16="http://schemas.microsoft.com/office/drawing/2014/main" id="{6802C2C5-C045-CF42-8D6A-56C7372B4AA8}"/>
              </a:ext>
            </a:extLst>
          </p:cNvPr>
          <p:cNvSpPr/>
          <p:nvPr/>
        </p:nvSpPr>
        <p:spPr>
          <a:xfrm>
            <a:off x="7807902" y="4011070"/>
            <a:ext cx="1131455" cy="764886"/>
          </a:xfrm>
          <a:custGeom>
            <a:avLst/>
            <a:gdLst/>
            <a:ahLst/>
            <a:cxnLst/>
            <a:rect l="l" t="t" r="r" b="b"/>
            <a:pathLst>
              <a:path w="179" h="121" extrusionOk="0">
                <a:moveTo>
                  <a:pt x="105" y="0"/>
                </a:moveTo>
                <a:cubicBezTo>
                  <a:pt x="105" y="0"/>
                  <a:pt x="105" y="0"/>
                  <a:pt x="105" y="0"/>
                </a:cubicBezTo>
                <a:cubicBezTo>
                  <a:pt x="78" y="0"/>
                  <a:pt x="55" y="15"/>
                  <a:pt x="43" y="36"/>
                </a:cubicBezTo>
                <a:cubicBezTo>
                  <a:pt x="43" y="36"/>
                  <a:pt x="43" y="36"/>
                  <a:pt x="43" y="36"/>
                </a:cubicBezTo>
                <a:cubicBezTo>
                  <a:pt x="0" y="110"/>
                  <a:pt x="0" y="110"/>
                  <a:pt x="0" y="110"/>
                </a:cubicBezTo>
                <a:cubicBezTo>
                  <a:pt x="16" y="117"/>
                  <a:pt x="34" y="121"/>
                  <a:pt x="52" y="121"/>
                </a:cubicBezTo>
                <a:cubicBezTo>
                  <a:pt x="120" y="121"/>
                  <a:pt x="176" y="67"/>
                  <a:pt x="179" y="0"/>
                </a:cubicBezTo>
                <a:lnTo>
                  <a:pt x="105" y="0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p22">
            <a:extLst>
              <a:ext uri="{FF2B5EF4-FFF2-40B4-BE49-F238E27FC236}">
                <a16:creationId xmlns:a16="http://schemas.microsoft.com/office/drawing/2014/main" id="{63200942-909B-8A23-B40A-DB63BB2D37B9}"/>
              </a:ext>
            </a:extLst>
          </p:cNvPr>
          <p:cNvSpPr txBox="1"/>
          <p:nvPr/>
        </p:nvSpPr>
        <p:spPr>
          <a:xfrm>
            <a:off x="7474527" y="3733979"/>
            <a:ext cx="666750" cy="63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Open Sans SemiBold"/>
              <a:buNone/>
            </a:pPr>
            <a:r>
              <a:rPr lang="en-US" sz="32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03</a:t>
            </a:r>
            <a:endParaRPr sz="1600" dirty="0"/>
          </a:p>
        </p:txBody>
      </p:sp>
      <p:sp>
        <p:nvSpPr>
          <p:cNvPr id="28" name="shp23">
            <a:extLst>
              <a:ext uri="{FF2B5EF4-FFF2-40B4-BE49-F238E27FC236}">
                <a16:creationId xmlns:a16="http://schemas.microsoft.com/office/drawing/2014/main" id="{FA7E5C9F-6D8F-1BD2-E1D0-C59B970D86EA}"/>
              </a:ext>
            </a:extLst>
          </p:cNvPr>
          <p:cNvSpPr txBox="1"/>
          <p:nvPr/>
        </p:nvSpPr>
        <p:spPr>
          <a:xfrm>
            <a:off x="8028709" y="4182807"/>
            <a:ext cx="877454" cy="418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Open Sans"/>
              <a:buNone/>
            </a:pPr>
            <a:r>
              <a:rPr lang="en-US" sz="10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Technology</a:t>
            </a:r>
            <a:endParaRPr lang="en-US" sz="1000" dirty="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9" name="shp24">
            <a:extLst>
              <a:ext uri="{FF2B5EF4-FFF2-40B4-BE49-F238E27FC236}">
                <a16:creationId xmlns:a16="http://schemas.microsoft.com/office/drawing/2014/main" id="{8B416FA8-D494-F316-418F-FAD37301336F}"/>
              </a:ext>
            </a:extLst>
          </p:cNvPr>
          <p:cNvSpPr/>
          <p:nvPr/>
        </p:nvSpPr>
        <p:spPr>
          <a:xfrm>
            <a:off x="6314209" y="4884196"/>
            <a:ext cx="1207943" cy="848591"/>
          </a:xfrm>
          <a:custGeom>
            <a:avLst/>
            <a:gdLst/>
            <a:ahLst/>
            <a:cxnLst/>
            <a:rect l="l" t="t" r="r" b="b"/>
            <a:pathLst>
              <a:path w="191" h="134" extrusionOk="0">
                <a:moveTo>
                  <a:pt x="144" y="105"/>
                </a:moveTo>
                <a:cubicBezTo>
                  <a:pt x="191" y="24"/>
                  <a:pt x="191" y="24"/>
                  <a:pt x="191" y="24"/>
                </a:cubicBezTo>
                <a:cubicBezTo>
                  <a:pt x="153" y="2"/>
                  <a:pt x="104" y="0"/>
                  <a:pt x="63" y="24"/>
                </a:cubicBezTo>
                <a:cubicBezTo>
                  <a:pt x="23" y="47"/>
                  <a:pt x="0" y="90"/>
                  <a:pt x="0" y="134"/>
                </a:cubicBezTo>
                <a:cubicBezTo>
                  <a:pt x="94" y="134"/>
                  <a:pt x="94" y="134"/>
                  <a:pt x="94" y="134"/>
                </a:cubicBezTo>
                <a:cubicBezTo>
                  <a:pt x="112" y="134"/>
                  <a:pt x="135" y="121"/>
                  <a:pt x="144" y="1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shp25">
            <a:extLst>
              <a:ext uri="{FF2B5EF4-FFF2-40B4-BE49-F238E27FC236}">
                <a16:creationId xmlns:a16="http://schemas.microsoft.com/office/drawing/2014/main" id="{FABCDA30-F0DB-7AC3-BFB5-FD3F7452AD30}"/>
              </a:ext>
            </a:extLst>
          </p:cNvPr>
          <p:cNvSpPr/>
          <p:nvPr/>
        </p:nvSpPr>
        <p:spPr>
          <a:xfrm>
            <a:off x="7232073" y="5080469"/>
            <a:ext cx="796636" cy="1329170"/>
          </a:xfrm>
          <a:custGeom>
            <a:avLst/>
            <a:gdLst/>
            <a:ahLst/>
            <a:cxnLst/>
            <a:rect l="l" t="t" r="r" b="b"/>
            <a:pathLst>
              <a:path w="126" h="210" extrusionOk="0">
                <a:moveTo>
                  <a:pt x="14" y="75"/>
                </a:moveTo>
                <a:cubicBezTo>
                  <a:pt x="1" y="95"/>
                  <a:pt x="0" y="121"/>
                  <a:pt x="13" y="143"/>
                </a:cubicBezTo>
                <a:cubicBezTo>
                  <a:pt x="13" y="143"/>
                  <a:pt x="13" y="143"/>
                  <a:pt x="13" y="143"/>
                </a:cubicBezTo>
                <a:cubicBezTo>
                  <a:pt x="51" y="210"/>
                  <a:pt x="51" y="210"/>
                  <a:pt x="51" y="210"/>
                </a:cubicBezTo>
                <a:cubicBezTo>
                  <a:pt x="108" y="173"/>
                  <a:pt x="126" y="98"/>
                  <a:pt x="92" y="39"/>
                </a:cubicBezTo>
                <a:cubicBezTo>
                  <a:pt x="83" y="23"/>
                  <a:pt x="71" y="10"/>
                  <a:pt x="57" y="0"/>
                </a:cubicBezTo>
                <a:cubicBezTo>
                  <a:pt x="14" y="75"/>
                  <a:pt x="14" y="75"/>
                  <a:pt x="14" y="75"/>
                </a:cubicBezTo>
                <a:cubicBezTo>
                  <a:pt x="14" y="75"/>
                  <a:pt x="14" y="75"/>
                  <a:pt x="14" y="7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1" name="shp26">
            <a:extLst>
              <a:ext uri="{FF2B5EF4-FFF2-40B4-BE49-F238E27FC236}">
                <a16:creationId xmlns:a16="http://schemas.microsoft.com/office/drawing/2014/main" id="{639CF844-27AB-9E53-535E-CFD38FEBA6A6}"/>
              </a:ext>
            </a:extLst>
          </p:cNvPr>
          <p:cNvSpPr/>
          <p:nvPr/>
        </p:nvSpPr>
        <p:spPr>
          <a:xfrm>
            <a:off x="6314209" y="5815048"/>
            <a:ext cx="1170420" cy="828386"/>
          </a:xfrm>
          <a:custGeom>
            <a:avLst/>
            <a:gdLst/>
            <a:ahLst/>
            <a:cxnLst/>
            <a:rect l="l" t="t" r="r" b="b"/>
            <a:pathLst>
              <a:path w="185" h="131" extrusionOk="0">
                <a:moveTo>
                  <a:pt x="148" y="36"/>
                </a:moveTo>
                <a:cubicBezTo>
                  <a:pt x="148" y="36"/>
                  <a:pt x="148" y="36"/>
                  <a:pt x="148" y="36"/>
                </a:cubicBezTo>
                <a:cubicBezTo>
                  <a:pt x="134" y="13"/>
                  <a:pt x="110" y="0"/>
                  <a:pt x="85" y="0"/>
                </a:cubicBezTo>
                <a:cubicBezTo>
                  <a:pt x="85" y="0"/>
                  <a:pt x="85" y="0"/>
                  <a:pt x="85" y="0"/>
                </a:cubicBezTo>
                <a:cubicBezTo>
                  <a:pt x="0" y="0"/>
                  <a:pt x="0" y="0"/>
                  <a:pt x="0" y="0"/>
                </a:cubicBezTo>
                <a:cubicBezTo>
                  <a:pt x="2" y="18"/>
                  <a:pt x="8" y="35"/>
                  <a:pt x="17" y="51"/>
                </a:cubicBezTo>
                <a:cubicBezTo>
                  <a:pt x="51" y="110"/>
                  <a:pt x="125" y="131"/>
                  <a:pt x="185" y="101"/>
                </a:cubicBezTo>
                <a:lnTo>
                  <a:pt x="148" y="36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p27">
            <a:extLst>
              <a:ext uri="{FF2B5EF4-FFF2-40B4-BE49-F238E27FC236}">
                <a16:creationId xmlns:a16="http://schemas.microsoft.com/office/drawing/2014/main" id="{B33E5951-9603-3272-5F09-657278861B4F}"/>
              </a:ext>
            </a:extLst>
          </p:cNvPr>
          <p:cNvSpPr txBox="1"/>
          <p:nvPr/>
        </p:nvSpPr>
        <p:spPr>
          <a:xfrm>
            <a:off x="6667789" y="5119434"/>
            <a:ext cx="665306" cy="63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Open Sans SemiBold"/>
              <a:buNone/>
            </a:pPr>
            <a:r>
              <a:rPr lang="en-US" sz="32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04</a:t>
            </a:r>
            <a:endParaRPr sz="1600" dirty="0"/>
          </a:p>
        </p:txBody>
      </p:sp>
      <p:sp>
        <p:nvSpPr>
          <p:cNvPr id="34" name="shp29">
            <a:extLst>
              <a:ext uri="{FF2B5EF4-FFF2-40B4-BE49-F238E27FC236}">
                <a16:creationId xmlns:a16="http://schemas.microsoft.com/office/drawing/2014/main" id="{A11B7877-4259-654B-AEBF-6F5C339FABA2}"/>
              </a:ext>
            </a:extLst>
          </p:cNvPr>
          <p:cNvSpPr/>
          <p:nvPr/>
        </p:nvSpPr>
        <p:spPr>
          <a:xfrm>
            <a:off x="4676197" y="4884196"/>
            <a:ext cx="1207943" cy="848591"/>
          </a:xfrm>
          <a:custGeom>
            <a:avLst/>
            <a:gdLst/>
            <a:ahLst/>
            <a:cxnLst/>
            <a:rect l="l" t="t" r="r" b="b"/>
            <a:pathLst>
              <a:path w="191" h="134" extrusionOk="0">
                <a:moveTo>
                  <a:pt x="97" y="134"/>
                </a:moveTo>
                <a:cubicBezTo>
                  <a:pt x="191" y="134"/>
                  <a:pt x="191" y="134"/>
                  <a:pt x="191" y="134"/>
                </a:cubicBezTo>
                <a:cubicBezTo>
                  <a:pt x="191" y="90"/>
                  <a:pt x="169" y="47"/>
                  <a:pt x="128" y="24"/>
                </a:cubicBezTo>
                <a:cubicBezTo>
                  <a:pt x="87" y="0"/>
                  <a:pt x="38" y="2"/>
                  <a:pt x="0" y="24"/>
                </a:cubicBezTo>
                <a:cubicBezTo>
                  <a:pt x="47" y="105"/>
                  <a:pt x="47" y="105"/>
                  <a:pt x="47" y="105"/>
                </a:cubicBezTo>
                <a:cubicBezTo>
                  <a:pt x="57" y="121"/>
                  <a:pt x="79" y="134"/>
                  <a:pt x="97" y="13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p30">
            <a:extLst>
              <a:ext uri="{FF2B5EF4-FFF2-40B4-BE49-F238E27FC236}">
                <a16:creationId xmlns:a16="http://schemas.microsoft.com/office/drawing/2014/main" id="{532C244F-568A-FDAC-B6F3-6F0F574DA5D1}"/>
              </a:ext>
            </a:extLst>
          </p:cNvPr>
          <p:cNvSpPr/>
          <p:nvPr/>
        </p:nvSpPr>
        <p:spPr>
          <a:xfrm>
            <a:off x="4713720" y="5815048"/>
            <a:ext cx="1170420" cy="828386"/>
          </a:xfrm>
          <a:custGeom>
            <a:avLst/>
            <a:gdLst/>
            <a:ahLst/>
            <a:cxnLst/>
            <a:rect l="l" t="t" r="r" b="b"/>
            <a:pathLst>
              <a:path w="185" h="131" extrusionOk="0">
                <a:moveTo>
                  <a:pt x="98" y="0"/>
                </a:moveTo>
                <a:cubicBezTo>
                  <a:pt x="74" y="0"/>
                  <a:pt x="51" y="12"/>
                  <a:pt x="39" y="34"/>
                </a:cubicBezTo>
                <a:cubicBezTo>
                  <a:pt x="39" y="34"/>
                  <a:pt x="39" y="34"/>
                  <a:pt x="39" y="34"/>
                </a:cubicBezTo>
                <a:cubicBezTo>
                  <a:pt x="0" y="101"/>
                  <a:pt x="0" y="101"/>
                  <a:pt x="0" y="101"/>
                </a:cubicBezTo>
                <a:cubicBezTo>
                  <a:pt x="60" y="131"/>
                  <a:pt x="134" y="110"/>
                  <a:pt x="168" y="51"/>
                </a:cubicBezTo>
                <a:cubicBezTo>
                  <a:pt x="178" y="35"/>
                  <a:pt x="183" y="18"/>
                  <a:pt x="185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6" name="shp31">
            <a:extLst>
              <a:ext uri="{FF2B5EF4-FFF2-40B4-BE49-F238E27FC236}">
                <a16:creationId xmlns:a16="http://schemas.microsoft.com/office/drawing/2014/main" id="{BA4FDB54-9109-0172-E465-828D5FAD0539}"/>
              </a:ext>
            </a:extLst>
          </p:cNvPr>
          <p:cNvSpPr/>
          <p:nvPr/>
        </p:nvSpPr>
        <p:spPr>
          <a:xfrm>
            <a:off x="4169640" y="5080469"/>
            <a:ext cx="790864" cy="1329170"/>
          </a:xfrm>
          <a:custGeom>
            <a:avLst/>
            <a:gdLst/>
            <a:ahLst/>
            <a:cxnLst/>
            <a:rect l="l" t="t" r="r" b="b"/>
            <a:pathLst>
              <a:path w="125" h="210" extrusionOk="0">
                <a:moveTo>
                  <a:pt x="112" y="146"/>
                </a:moveTo>
                <a:cubicBezTo>
                  <a:pt x="112" y="146"/>
                  <a:pt x="112" y="146"/>
                  <a:pt x="112" y="146"/>
                </a:cubicBezTo>
                <a:cubicBezTo>
                  <a:pt x="125" y="123"/>
                  <a:pt x="124" y="95"/>
                  <a:pt x="111" y="73"/>
                </a:cubicBezTo>
                <a:cubicBezTo>
                  <a:pt x="111" y="73"/>
                  <a:pt x="111" y="73"/>
                  <a:pt x="111" y="73"/>
                </a:cubicBezTo>
                <a:cubicBezTo>
                  <a:pt x="69" y="0"/>
                  <a:pt x="69" y="0"/>
                  <a:pt x="69" y="0"/>
                </a:cubicBezTo>
                <a:cubicBezTo>
                  <a:pt x="55" y="10"/>
                  <a:pt x="43" y="23"/>
                  <a:pt x="34" y="39"/>
                </a:cubicBezTo>
                <a:cubicBezTo>
                  <a:pt x="0" y="98"/>
                  <a:pt x="18" y="173"/>
                  <a:pt x="75" y="210"/>
                </a:cubicBezTo>
                <a:lnTo>
                  <a:pt x="112" y="146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shp32">
            <a:extLst>
              <a:ext uri="{FF2B5EF4-FFF2-40B4-BE49-F238E27FC236}">
                <a16:creationId xmlns:a16="http://schemas.microsoft.com/office/drawing/2014/main" id="{785B0ED8-2725-60D5-5286-BA852E218FA9}"/>
              </a:ext>
            </a:extLst>
          </p:cNvPr>
          <p:cNvSpPr txBox="1"/>
          <p:nvPr/>
        </p:nvSpPr>
        <p:spPr>
          <a:xfrm>
            <a:off x="5068743" y="5126651"/>
            <a:ext cx="518102" cy="463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Open Sans SemiBold"/>
              <a:buNone/>
            </a:pPr>
            <a:r>
              <a:rPr lang="en-US" sz="32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05</a:t>
            </a:r>
            <a:endParaRPr sz="1600" dirty="0"/>
          </a:p>
        </p:txBody>
      </p:sp>
      <p:sp>
        <p:nvSpPr>
          <p:cNvPr id="33" name="shp28">
            <a:extLst>
              <a:ext uri="{FF2B5EF4-FFF2-40B4-BE49-F238E27FC236}">
                <a16:creationId xmlns:a16="http://schemas.microsoft.com/office/drawing/2014/main" id="{FB958DE6-50B2-9A79-69EC-AA3D2E22AFAA}"/>
              </a:ext>
            </a:extLst>
          </p:cNvPr>
          <p:cNvSpPr txBox="1"/>
          <p:nvPr/>
        </p:nvSpPr>
        <p:spPr>
          <a:xfrm>
            <a:off x="4311793" y="5639702"/>
            <a:ext cx="541193" cy="419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Open Sans"/>
              <a:buNone/>
            </a:pPr>
            <a:r>
              <a:rPr lang="en-US" sz="11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Trust</a:t>
            </a:r>
            <a:endParaRPr lang="en-US" sz="1000" dirty="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8" name="shp33">
            <a:extLst>
              <a:ext uri="{FF2B5EF4-FFF2-40B4-BE49-F238E27FC236}">
                <a16:creationId xmlns:a16="http://schemas.microsoft.com/office/drawing/2014/main" id="{372D836C-1EE4-B0D4-1114-EC5423491A1B}"/>
              </a:ext>
            </a:extLst>
          </p:cNvPr>
          <p:cNvSpPr txBox="1"/>
          <p:nvPr/>
        </p:nvSpPr>
        <p:spPr>
          <a:xfrm>
            <a:off x="6378255" y="5985090"/>
            <a:ext cx="968950" cy="418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Open Sans"/>
              <a:buNone/>
            </a:pPr>
            <a:r>
              <a:rPr lang="en-US" sz="10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Environment</a:t>
            </a:r>
            <a:endParaRPr lang="en-US" sz="1000" dirty="0">
              <a:solidFill>
                <a:schemeClr val="lt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shp39">
            <a:extLst>
              <a:ext uri="{FF2B5EF4-FFF2-40B4-BE49-F238E27FC236}">
                <a16:creationId xmlns:a16="http://schemas.microsoft.com/office/drawing/2014/main" id="{A60E4C8B-5DAD-0403-3701-57EE43CB9570}"/>
              </a:ext>
            </a:extLst>
          </p:cNvPr>
          <p:cNvSpPr txBox="1"/>
          <p:nvPr/>
        </p:nvSpPr>
        <p:spPr>
          <a:xfrm>
            <a:off x="3963571" y="3406379"/>
            <a:ext cx="3606927" cy="74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0C350"/>
              </a:buClr>
              <a:buSzPts val="3200"/>
              <a:buFont typeface="PT Sans"/>
              <a:buNone/>
            </a:pPr>
            <a:r>
              <a:rPr lang="en-US" sz="3600" i="0" u="none" dirty="0">
                <a:solidFill>
                  <a:schemeClr val="tx1"/>
                </a:solidFill>
                <a:latin typeface="Aptos" panose="020B0004020202020204" pitchFamily="34" charset="0"/>
                <a:ea typeface="PT Sans"/>
                <a:cs typeface="Segoe UI Light" panose="020B0502040204020203" pitchFamily="34" charset="0"/>
                <a:sym typeface="PT Sans"/>
              </a:rPr>
              <a:t>Public Sector Efficiency</a:t>
            </a:r>
            <a:endParaRPr sz="3600" dirty="0">
              <a:solidFill>
                <a:schemeClr val="tx1"/>
              </a:solidFill>
              <a:latin typeface="Aptos" panose="020B0004020202020204" pitchFamily="34" charset="0"/>
              <a:cs typeface="Segoe UI Light" panose="020B0502040204020203" pitchFamily="34" charset="0"/>
            </a:endParaRPr>
          </a:p>
        </p:txBody>
      </p:sp>
      <p:sp>
        <p:nvSpPr>
          <p:cNvPr id="45" name="shp40">
            <a:extLst>
              <a:ext uri="{FF2B5EF4-FFF2-40B4-BE49-F238E27FC236}">
                <a16:creationId xmlns:a16="http://schemas.microsoft.com/office/drawing/2014/main" id="{8FECC545-F04E-D344-22CE-33F5EEF9F7B5}"/>
              </a:ext>
            </a:extLst>
          </p:cNvPr>
          <p:cNvSpPr txBox="1">
            <a:spLocks/>
          </p:cNvSpPr>
          <p:nvPr/>
        </p:nvSpPr>
        <p:spPr>
          <a:xfrm flipH="1">
            <a:off x="7914698" y="1733977"/>
            <a:ext cx="2995046" cy="747183"/>
          </a:xfrm>
          <a:prstGeom prst="rect">
            <a:avLst/>
          </a:prstGeo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Reducing bureaucratic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red tape and process delays.</a:t>
            </a:r>
          </a:p>
          <a:p>
            <a:pPr marL="0" indent="0">
              <a:buNone/>
            </a:pPr>
            <a:endParaRPr lang="en-US" sz="1400" dirty="0">
              <a:solidFill>
                <a:schemeClr val="accent1">
                  <a:lumMod val="7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6" name="shp41">
            <a:extLst>
              <a:ext uri="{FF2B5EF4-FFF2-40B4-BE49-F238E27FC236}">
                <a16:creationId xmlns:a16="http://schemas.microsoft.com/office/drawing/2014/main" id="{7FEFCB20-4219-BE85-A435-3B7D5AEFBD91}"/>
              </a:ext>
            </a:extLst>
          </p:cNvPr>
          <p:cNvSpPr txBox="1">
            <a:spLocks/>
          </p:cNvSpPr>
          <p:nvPr/>
        </p:nvSpPr>
        <p:spPr>
          <a:xfrm flipH="1">
            <a:off x="918576" y="1726771"/>
            <a:ext cx="2995046" cy="747183"/>
          </a:xfrm>
          <a:prstGeom prst="rect">
            <a:avLst/>
          </a:prstGeo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b="1" dirty="0">
                <a:solidFill>
                  <a:srgbClr val="0070C0"/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Delivering maximum value </a:t>
            </a:r>
            <a:r>
              <a:rPr lang="en-US" sz="1800" dirty="0">
                <a:solidFill>
                  <a:srgbClr val="0070C0"/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to citizens with optimal resource utilization.</a:t>
            </a:r>
          </a:p>
        </p:txBody>
      </p:sp>
      <p:sp>
        <p:nvSpPr>
          <p:cNvPr id="47" name="shp42">
            <a:extLst>
              <a:ext uri="{FF2B5EF4-FFF2-40B4-BE49-F238E27FC236}">
                <a16:creationId xmlns:a16="http://schemas.microsoft.com/office/drawing/2014/main" id="{BE42634B-7EB7-8370-07E5-24204E62B4A0}"/>
              </a:ext>
            </a:extLst>
          </p:cNvPr>
          <p:cNvSpPr txBox="1">
            <a:spLocks/>
          </p:cNvSpPr>
          <p:nvPr/>
        </p:nvSpPr>
        <p:spPr>
          <a:xfrm flipH="1">
            <a:off x="9077902" y="3631853"/>
            <a:ext cx="2995046" cy="747183"/>
          </a:xfrm>
          <a:prstGeom prst="rect">
            <a:avLst/>
          </a:prstGeo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Leveraging technology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to streamline service delivery.</a:t>
            </a:r>
          </a:p>
        </p:txBody>
      </p:sp>
      <p:sp>
        <p:nvSpPr>
          <p:cNvPr id="49" name="shp44">
            <a:extLst>
              <a:ext uri="{FF2B5EF4-FFF2-40B4-BE49-F238E27FC236}">
                <a16:creationId xmlns:a16="http://schemas.microsoft.com/office/drawing/2014/main" id="{DC7351F9-8F0C-DB45-0F7D-EE457BC6A3ED}"/>
              </a:ext>
            </a:extLst>
          </p:cNvPr>
          <p:cNvSpPr txBox="1">
            <a:spLocks/>
          </p:cNvSpPr>
          <p:nvPr/>
        </p:nvSpPr>
        <p:spPr>
          <a:xfrm flipH="1">
            <a:off x="7441834" y="5404128"/>
            <a:ext cx="2995046" cy="747183"/>
          </a:xfrm>
          <a:prstGeom prst="rect">
            <a:avLst/>
          </a:prstGeo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b="1" dirty="0">
                <a:solidFill>
                  <a:srgbClr val="663399"/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Building trust </a:t>
            </a:r>
            <a:r>
              <a:rPr lang="en-US" sz="1800" dirty="0">
                <a:solidFill>
                  <a:srgbClr val="663399"/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through transparency and accountability</a:t>
            </a:r>
          </a:p>
        </p:txBody>
      </p:sp>
      <p:sp>
        <p:nvSpPr>
          <p:cNvPr id="50" name="shp45">
            <a:extLst>
              <a:ext uri="{FF2B5EF4-FFF2-40B4-BE49-F238E27FC236}">
                <a16:creationId xmlns:a16="http://schemas.microsoft.com/office/drawing/2014/main" id="{1BAA64E3-0EE0-F5B5-2DA6-2604A0204122}"/>
              </a:ext>
            </a:extLst>
          </p:cNvPr>
          <p:cNvSpPr txBox="1">
            <a:spLocks/>
          </p:cNvSpPr>
          <p:nvPr/>
        </p:nvSpPr>
        <p:spPr>
          <a:xfrm flipH="1">
            <a:off x="918576" y="5480422"/>
            <a:ext cx="2995046" cy="747183"/>
          </a:xfrm>
          <a:prstGeom prst="rect">
            <a:avLst/>
          </a:prstGeom>
        </p:spPr>
        <p:txBody>
          <a:bodyPr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Creating an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enabling environment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 for business to thrive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cs typeface="Segoe UI Light" panose="020B0502040204020203" pitchFamily="34" charset="0"/>
              </a:rPr>
              <a:t>.</a:t>
            </a:r>
          </a:p>
        </p:txBody>
      </p:sp>
      <p:pic>
        <p:nvPicPr>
          <p:cNvPr id="51" name="shp46" descr="Handshake">
            <a:extLst>
              <a:ext uri="{FF2B5EF4-FFF2-40B4-BE49-F238E27FC236}">
                <a16:creationId xmlns:a16="http://schemas.microsoft.com/office/drawing/2014/main" id="{A1452815-E858-7056-E384-A1908BF4E4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49478" y="5893484"/>
            <a:ext cx="516155" cy="516155"/>
          </a:xfrm>
          <a:prstGeom prst="rect">
            <a:avLst/>
          </a:prstGeom>
        </p:spPr>
      </p:pic>
      <p:pic>
        <p:nvPicPr>
          <p:cNvPr id="52" name="shp47" descr="Calligraphy Pen">
            <a:extLst>
              <a:ext uri="{FF2B5EF4-FFF2-40B4-BE49-F238E27FC236}">
                <a16:creationId xmlns:a16="http://schemas.microsoft.com/office/drawing/2014/main" id="{06EE1785-F880-5975-4581-7F1CCD8699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12420" y="5412905"/>
            <a:ext cx="516155" cy="516155"/>
          </a:xfrm>
          <a:prstGeom prst="rect">
            <a:avLst/>
          </a:prstGeom>
        </p:spPr>
      </p:pic>
      <p:pic>
        <p:nvPicPr>
          <p:cNvPr id="54" name="shp49" descr="Clipboard Partially Checked">
            <a:extLst>
              <a:ext uri="{FF2B5EF4-FFF2-40B4-BE49-F238E27FC236}">
                <a16:creationId xmlns:a16="http://schemas.microsoft.com/office/drawing/2014/main" id="{1D9B7704-E3E7-B2EF-7C48-10E667A4EED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41341" y="1544614"/>
            <a:ext cx="516155" cy="516155"/>
          </a:xfrm>
          <a:prstGeom prst="rect">
            <a:avLst/>
          </a:prstGeom>
        </p:spPr>
      </p:pic>
      <p:pic>
        <p:nvPicPr>
          <p:cNvPr id="55" name="shp50" descr="Presentation with checklist">
            <a:extLst>
              <a:ext uri="{FF2B5EF4-FFF2-40B4-BE49-F238E27FC236}">
                <a16:creationId xmlns:a16="http://schemas.microsoft.com/office/drawing/2014/main" id="{9CE08D77-2283-DF56-2913-50D0F4FFD24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43691" y="1941798"/>
            <a:ext cx="516155" cy="516155"/>
          </a:xfrm>
          <a:prstGeom prst="rect">
            <a:avLst/>
          </a:prstGeom>
        </p:spPr>
      </p:pic>
      <p:pic>
        <p:nvPicPr>
          <p:cNvPr id="56" name="shp51" descr="User network">
            <a:extLst>
              <a:ext uri="{FF2B5EF4-FFF2-40B4-BE49-F238E27FC236}">
                <a16:creationId xmlns:a16="http://schemas.microsoft.com/office/drawing/2014/main" id="{B02A4FEE-F033-C649-F7D7-3F85948EB92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41277" y="3320289"/>
            <a:ext cx="516155" cy="51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8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52FEDB-958F-0C4E-7362-C244AE52C5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633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B7D23B-3D87-189E-802D-22C644A017C0}"/>
              </a:ext>
            </a:extLst>
          </p:cNvPr>
          <p:cNvSpPr/>
          <p:nvPr/>
        </p:nvSpPr>
        <p:spPr>
          <a:xfrm>
            <a:off x="9893300" y="-457200"/>
            <a:ext cx="2743200" cy="2743200"/>
          </a:xfrm>
          <a:prstGeom prst="ellipse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07AD7A-5DBD-630E-CF47-9357D6B3BC56}"/>
              </a:ext>
            </a:extLst>
          </p:cNvPr>
          <p:cNvSpPr/>
          <p:nvPr/>
        </p:nvSpPr>
        <p:spPr>
          <a:xfrm>
            <a:off x="-914400" y="5486400"/>
            <a:ext cx="2286000" cy="2286000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462B5DC-4631-2866-89CE-7A805A62DD5B}"/>
              </a:ext>
            </a:extLst>
          </p:cNvPr>
          <p:cNvSpPr/>
          <p:nvPr/>
        </p:nvSpPr>
        <p:spPr>
          <a:xfrm>
            <a:off x="9081247" y="5288599"/>
            <a:ext cx="1371600" cy="1371600"/>
          </a:xfrm>
          <a:prstGeom prst="ellipse">
            <a:avLst/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30F002-F03F-4C1C-3C11-04C4FE1DB7C5}"/>
              </a:ext>
            </a:extLst>
          </p:cNvPr>
          <p:cNvSpPr txBox="1"/>
          <p:nvPr/>
        </p:nvSpPr>
        <p:spPr>
          <a:xfrm>
            <a:off x="2115469" y="2280791"/>
            <a:ext cx="7656262" cy="9196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defRPr sz="4800" b="1">
                <a:solidFill>
                  <a:srgbClr val="FFFFFF"/>
                </a:solidFill>
              </a:defRPr>
            </a:pPr>
            <a:r>
              <a:rPr lang="en-GB" sz="4800" dirty="0"/>
              <a:t>THEORETICAL FOUNDATIONS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350DB-1EC5-3A45-B32C-6ACD2C1E30C5}"/>
              </a:ext>
            </a:extLst>
          </p:cNvPr>
          <p:cNvSpPr txBox="1"/>
          <p:nvPr/>
        </p:nvSpPr>
        <p:spPr>
          <a:xfrm>
            <a:off x="2349622" y="3775710"/>
            <a:ext cx="749275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>
                <a:solidFill>
                  <a:srgbClr val="FFFFFF"/>
                </a:solidFill>
              </a:defRPr>
            </a:pPr>
            <a:r>
              <a:rPr lang="en-US" sz="3600" dirty="0"/>
              <a:t>Understanding Public Sector Efficiency </a:t>
            </a:r>
          </a:p>
          <a:p>
            <a:pPr algn="ctr">
              <a:defRPr sz="2600">
                <a:solidFill>
                  <a:srgbClr val="FFFFFF"/>
                </a:solidFill>
              </a:defRPr>
            </a:pPr>
            <a:r>
              <a:rPr lang="en-US" sz="3600" dirty="0"/>
              <a:t>Through Academic Lenses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9432047-BB14-C94E-1D02-681985DFBFA6}"/>
              </a:ext>
            </a:extLst>
          </p:cNvPr>
          <p:cNvSpPr/>
          <p:nvPr/>
        </p:nvSpPr>
        <p:spPr>
          <a:xfrm>
            <a:off x="4724400" y="3493770"/>
            <a:ext cx="2743200" cy="45720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2847" y="234590"/>
            <a:ext cx="1321690" cy="141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82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41777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Public Choice Theory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7971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8FCDDE9-4D0C-521D-9471-E8E27A81766E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🗳️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/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5878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sz="2400" dirty="0"/>
              <a:t>Government officials and bureaucrats are rational actors who pursue their own self-interest rather than acting solely in the public interest. This theory applies economic analysis to political behavior and institutions.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117441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/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429000"/>
            <a:ext cx="487602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Politicians and bureaucrats maximize their own utility (prestige, power, income)</a:t>
            </a:r>
            <a:r>
              <a:rPr lang="en-US" sz="2000" dirty="0"/>
              <a:t>.</a:t>
            </a:r>
            <a:endParaRPr sz="2000" dirty="0"/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Bureaucrats tend to maximize their budgets and organizational size</a:t>
            </a:r>
            <a:r>
              <a:rPr lang="en-US" sz="2000" dirty="0"/>
              <a:t>.</a:t>
            </a:r>
            <a:endParaRPr sz="2000" dirty="0"/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Rent-seeking behavior: using government power for private gain</a:t>
            </a:r>
            <a:r>
              <a:rPr lang="en-US" sz="2000" dirty="0"/>
              <a:t>.</a:t>
            </a:r>
            <a:endParaRPr sz="2000" dirty="0"/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Without proper incentives, public organizations naturally drift toward inefficiency</a:t>
            </a:r>
            <a:r>
              <a:rPr lang="en-US" sz="2000" dirty="0"/>
              <a:t>.</a:t>
            </a:r>
            <a:endParaRPr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778697" y="3118592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/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778697" y="3486419"/>
            <a:ext cx="6192874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Creates potential for corruption and budget bloat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Suggests need for institutional checks and performance accountability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sz="2000" dirty="0"/>
              <a:t>Highlights importance of transparency to counteract self-interest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778696" y="5359616"/>
            <a:ext cx="5864663" cy="1405822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961579" y="5451056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961576" y="5725377"/>
            <a:ext cx="5535401" cy="95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sz="1600" dirty="0"/>
              <a:t>UDLS transformed incentives by linking performance to reputation, introducing automation to eliminate discretion, and creating public accountability through transparent metrics.</a:t>
            </a:r>
          </a:p>
        </p:txBody>
      </p:sp>
    </p:spTree>
    <p:extLst>
      <p:ext uri="{BB962C8B-B14F-4D97-AF65-F5344CB8AC3E}">
        <p14:creationId xmlns:p14="http://schemas.microsoft.com/office/powerpoint/2010/main" val="318285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0D7CD0-E769-5DB8-CF2D-4B04ED75FB98}"/>
              </a:ext>
            </a:extLst>
          </p:cNvPr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042675" y="179754"/>
            <a:ext cx="636103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New Public Management (NPM)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C2996A-169D-40AD-D995-E94E223F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867" y="136525"/>
            <a:ext cx="685780" cy="734927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967F2A-B926-4D0D-602A-5362C2D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67047" y="6356350"/>
            <a:ext cx="2133600" cy="365125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D7BA78-0956-F367-5932-877B38E22D00}"/>
              </a:ext>
            </a:extLst>
          </p:cNvPr>
          <p:cNvSpPr txBox="1"/>
          <p:nvPr/>
        </p:nvSpPr>
        <p:spPr>
          <a:xfrm>
            <a:off x="4937762" y="5303519"/>
            <a:ext cx="1681871" cy="29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300"/>
              <a:t>✓ UDLS APPLICATION</a:t>
            </a:r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AFF9893B-8BB3-7A4B-71C7-9723DB3DE100}"/>
              </a:ext>
            </a:extLst>
          </p:cNvPr>
          <p:cNvSpPr/>
          <p:nvPr/>
        </p:nvSpPr>
        <p:spPr>
          <a:xfrm>
            <a:off x="365759" y="1185594"/>
            <a:ext cx="11534887" cy="1744206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0066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E793B6-B369-AF58-B2FA-84B587EF3871}"/>
              </a:ext>
            </a:extLst>
          </p:cNvPr>
          <p:cNvSpPr txBox="1"/>
          <p:nvPr/>
        </p:nvSpPr>
        <p:spPr>
          <a:xfrm>
            <a:off x="548640" y="1277036"/>
            <a:ext cx="21531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99"/>
                </a:solidFill>
              </a:rPr>
              <a:t>CORE CONCEPT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A466DE-6006-25DF-3103-8EB40F936D31}"/>
              </a:ext>
            </a:extLst>
          </p:cNvPr>
          <p:cNvSpPr txBox="1"/>
          <p:nvPr/>
        </p:nvSpPr>
        <p:spPr>
          <a:xfrm>
            <a:off x="548640" y="1636344"/>
            <a:ext cx="110947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rPr lang="en-US" sz="2400" dirty="0"/>
              <a:t>NPM emerged in the 1980s advocating for market-oriented reforms in public administration. It promotes importing private sector management techniques and competitive mechanisms into government operations.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10E96-65AD-20BC-B961-36D4AE9DA0FF}"/>
              </a:ext>
            </a:extLst>
          </p:cNvPr>
          <p:cNvSpPr txBox="1"/>
          <p:nvPr/>
        </p:nvSpPr>
        <p:spPr>
          <a:xfrm>
            <a:off x="365762" y="3117441"/>
            <a:ext cx="208422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99"/>
                </a:solidFill>
              </a:rPr>
              <a:t>KEY ELEMENTS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F1FB63-5E7A-7FE6-BC7D-9667ABF36138}"/>
              </a:ext>
            </a:extLst>
          </p:cNvPr>
          <p:cNvSpPr txBox="1"/>
          <p:nvPr/>
        </p:nvSpPr>
        <p:spPr>
          <a:xfrm>
            <a:off x="365762" y="3429000"/>
            <a:ext cx="48760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Results-oriented management: focus on outputs and outcomes, not just inputs.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Customer service orientation: treating citizens as customers.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Performance measurement: quantifiable KPIs and service level agreements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Decentralization: pushing decisions closer to service delivery points.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0454D2-F5D8-2BFD-CCDC-89D27D1FA47C}"/>
              </a:ext>
            </a:extLst>
          </p:cNvPr>
          <p:cNvSpPr txBox="1"/>
          <p:nvPr/>
        </p:nvSpPr>
        <p:spPr>
          <a:xfrm>
            <a:off x="5693094" y="3118592"/>
            <a:ext cx="46858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993366"/>
                </a:solidFill>
              </a:defRPr>
            </a:pPr>
            <a:r>
              <a:rPr sz="2400" dirty="0">
                <a:solidFill>
                  <a:srgbClr val="006699"/>
                </a:solidFill>
              </a:rPr>
              <a:t>IMPLICATIONS FOR PUBLIC SECTOR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8722ED-A8C7-997B-C4A1-D710706B34A9}"/>
              </a:ext>
            </a:extLst>
          </p:cNvPr>
          <p:cNvSpPr txBox="1"/>
          <p:nvPr/>
        </p:nvSpPr>
        <p:spPr>
          <a:xfrm>
            <a:off x="5693095" y="3486419"/>
            <a:ext cx="6250204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Encourages efficiency through measurable performance targets.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Risk of focusing on what's measurable vs. what matters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defRPr sz="1300">
                <a:solidFill>
                  <a:srgbClr val="333333"/>
                </a:solidFill>
              </a:defRPr>
            </a:pPr>
            <a:r>
              <a:rPr lang="en-US" sz="2000" dirty="0"/>
              <a:t>Can improve service quality but may neglect equity concerns.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822AA833-28E5-C5AD-86DB-9B2F44465F7C}"/>
              </a:ext>
            </a:extLst>
          </p:cNvPr>
          <p:cNvSpPr/>
          <p:nvPr/>
        </p:nvSpPr>
        <p:spPr>
          <a:xfrm>
            <a:off x="5693094" y="5359616"/>
            <a:ext cx="5864663" cy="1405822"/>
          </a:xfrm>
          <a:prstGeom prst="roundRect">
            <a:avLst>
              <a:gd name="adj" fmla="val 10681"/>
            </a:avLst>
          </a:prstGeom>
          <a:solidFill>
            <a:srgbClr val="0099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07ED1-C30C-2A39-EA95-608B5F80F813}"/>
              </a:ext>
            </a:extLst>
          </p:cNvPr>
          <p:cNvSpPr txBox="1"/>
          <p:nvPr/>
        </p:nvSpPr>
        <p:spPr>
          <a:xfrm>
            <a:off x="5875977" y="5451056"/>
            <a:ext cx="29804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rPr sz="1600" dirty="0"/>
              <a:t>✓ UDLS APPLICATION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517D9F-64F9-39AA-65E1-0041665EAA3B}"/>
              </a:ext>
            </a:extLst>
          </p:cNvPr>
          <p:cNvSpPr txBox="1"/>
          <p:nvPr/>
        </p:nvSpPr>
        <p:spPr>
          <a:xfrm>
            <a:off x="5875974" y="5725377"/>
            <a:ext cx="5535401" cy="95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 sz="1200">
                <a:solidFill>
                  <a:srgbClr val="FFFFFF"/>
                </a:solidFill>
              </a:defRPr>
            </a:pPr>
            <a:r>
              <a:rPr lang="en-US" sz="1600" dirty="0"/>
              <a:t>UDLS fully embraced NPM principles with customer-centric design, clear SLAs (30-60 minute turnaround), measurable KPIs, and professional management autonomy for the project team.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BBB68A-0526-B7C4-E595-BB478D22443C}"/>
              </a:ext>
            </a:extLst>
          </p:cNvPr>
          <p:cNvSpPr/>
          <p:nvPr/>
        </p:nvSpPr>
        <p:spPr>
          <a:xfrm>
            <a:off x="365760" y="228600"/>
            <a:ext cx="548640" cy="548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/>
            </a:pPr>
            <a:r>
              <a:rPr sz="2800" dirty="0"/>
              <a:t>📊</a:t>
            </a:r>
          </a:p>
        </p:txBody>
      </p:sp>
    </p:spTree>
    <p:extLst>
      <p:ext uri="{BB962C8B-B14F-4D97-AF65-F5344CB8AC3E}">
        <p14:creationId xmlns:p14="http://schemas.microsoft.com/office/powerpoint/2010/main" val="351443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1655</Words>
  <Application>Microsoft Office PowerPoint</Application>
  <PresentationFormat>Widescreen</PresentationFormat>
  <Paragraphs>268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Aptos</vt:lpstr>
      <vt:lpstr>Arial</vt:lpstr>
      <vt:lpstr>Calibri</vt:lpstr>
      <vt:lpstr>Open Sans</vt:lpstr>
      <vt:lpstr>Open Sans SemiBold</vt:lpstr>
      <vt:lpstr>PT Sans</vt:lpstr>
      <vt:lpstr>Segoe UI</vt:lpstr>
      <vt:lpstr>Segoe UI Light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Uganda</cp:lastModifiedBy>
  <cp:revision>34</cp:revision>
  <cp:lastPrinted>2025-10-15T20:51:08Z</cp:lastPrinted>
  <dcterms:created xsi:type="dcterms:W3CDTF">2013-01-27T09:14:16Z</dcterms:created>
  <dcterms:modified xsi:type="dcterms:W3CDTF">2025-11-01T05:18:54Z</dcterms:modified>
  <cp:category/>
</cp:coreProperties>
</file>