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61" r:id="rId2"/>
    <p:sldId id="257" r:id="rId3"/>
    <p:sldId id="265" r:id="rId4"/>
    <p:sldId id="1047" r:id="rId5"/>
    <p:sldId id="258" r:id="rId6"/>
    <p:sldId id="259" r:id="rId7"/>
    <p:sldId id="263" r:id="rId8"/>
    <p:sldId id="264" r:id="rId9"/>
    <p:sldId id="260" r:id="rId10"/>
    <p:sldId id="26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76BD"/>
    <a:srgbClr val="E9880D"/>
    <a:srgbClr val="04A9C9"/>
    <a:srgbClr val="E1A50D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7" autoAdjust="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488" y="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ed Percy Kisa" userId="2bbf2c8c-a73a-441b-a890-42e7bd26a389" providerId="ADAL" clId="{F881422A-2908-4DD5-84E7-D31DCC6D8A36}"/>
    <pc:docChg chg="undo custSel modSld">
      <pc:chgData name="Fred Percy Kisa" userId="2bbf2c8c-a73a-441b-a890-42e7bd26a389" providerId="ADAL" clId="{F881422A-2908-4DD5-84E7-D31DCC6D8A36}" dt="2025-10-30T07:25:53.817" v="43" actId="20577"/>
      <pc:docMkLst>
        <pc:docMk/>
      </pc:docMkLst>
      <pc:sldChg chg="modSp mod">
        <pc:chgData name="Fred Percy Kisa" userId="2bbf2c8c-a73a-441b-a890-42e7bd26a389" providerId="ADAL" clId="{F881422A-2908-4DD5-84E7-D31DCC6D8A36}" dt="2025-10-30T07:25:53.817" v="43" actId="20577"/>
        <pc:sldMkLst>
          <pc:docMk/>
          <pc:sldMk cId="0" sldId="257"/>
        </pc:sldMkLst>
        <pc:spChg chg="mod">
          <ac:chgData name="Fred Percy Kisa" userId="2bbf2c8c-a73a-441b-a890-42e7bd26a389" providerId="ADAL" clId="{F881422A-2908-4DD5-84E7-D31DCC6D8A36}" dt="2025-10-30T07:25:53.817" v="43" actId="20577"/>
          <ac:spMkLst>
            <pc:docMk/>
            <pc:sldMk cId="0" sldId="257"/>
            <ac:spMk id="3" creationId="{00000000-0000-0000-0000-000000000000}"/>
          </ac:spMkLst>
        </pc:spChg>
        <pc:spChg chg="mod">
          <ac:chgData name="Fred Percy Kisa" userId="2bbf2c8c-a73a-441b-a890-42e7bd26a389" providerId="ADAL" clId="{F881422A-2908-4DD5-84E7-D31DCC6D8A36}" dt="2025-10-30T07:21:29.539" v="25" actId="20577"/>
          <ac:spMkLst>
            <pc:docMk/>
            <pc:sldMk cId="0" sldId="257"/>
            <ac:spMk id="19" creationId="{00000000-0000-0000-0000-000000000000}"/>
          </ac:spMkLst>
        </pc:spChg>
        <pc:spChg chg="mod">
          <ac:chgData name="Fred Percy Kisa" userId="2bbf2c8c-a73a-441b-a890-42e7bd26a389" providerId="ADAL" clId="{F881422A-2908-4DD5-84E7-D31DCC6D8A36}" dt="2025-10-30T07:21:10.480" v="1" actId="1076"/>
          <ac:spMkLst>
            <pc:docMk/>
            <pc:sldMk cId="0" sldId="257"/>
            <ac:spMk id="28" creationId="{00000000-0000-0000-0000-000000000000}"/>
          </ac:spMkLst>
        </pc:spChg>
      </pc:sldChg>
      <pc:sldChg chg="modSp mod">
        <pc:chgData name="Fred Percy Kisa" userId="2bbf2c8c-a73a-441b-a890-42e7bd26a389" providerId="ADAL" clId="{F881422A-2908-4DD5-84E7-D31DCC6D8A36}" dt="2025-10-30T07:22:58.686" v="27" actId="1076"/>
        <pc:sldMkLst>
          <pc:docMk/>
          <pc:sldMk cId="0" sldId="259"/>
        </pc:sldMkLst>
        <pc:spChg chg="mod">
          <ac:chgData name="Fred Percy Kisa" userId="2bbf2c8c-a73a-441b-a890-42e7bd26a389" providerId="ADAL" clId="{F881422A-2908-4DD5-84E7-D31DCC6D8A36}" dt="2025-10-30T07:22:58.686" v="27" actId="1076"/>
          <ac:spMkLst>
            <pc:docMk/>
            <pc:sldMk cId="0" sldId="259"/>
            <ac:spMk id="4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AF7019-024A-41E3-AFA3-EBC36C102402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C4F69E-0B96-48CC-87DC-A0A278DDD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875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C4F69E-0B96-48CC-87DC-A0A278DDD00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3531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BCDE33-1F71-EE55-363F-87DFB7BE53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A7CC466-B8FC-679B-A4A5-A17E9C15C9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03EC59B-3B21-FA50-AF00-BB674E7370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9A5B03-CBDD-3921-BF05-33FD67654B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C4F69E-0B96-48CC-87DC-A0A278DDD00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0390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7269C9-2A4E-C65C-4C47-398833E071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1EC8544-729B-3927-3C41-814CABBD00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6923276-C2AE-E532-49C0-27B5BD02BB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726C45-C816-3DB1-6E49-F5D437C790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C4F69E-0B96-48CC-87DC-A0A278DDD00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850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C4F69E-0B96-48CC-87DC-A0A278DDD00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400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31EDE1-3191-CCF4-36C5-97797BCE8C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54B4CDE-A8BD-A59B-02A2-E7CE243856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247D2D3-D111-34DA-898A-D72AD02688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DB001A-8084-3FB1-0A25-A83E0D89B0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C4F69E-0B96-48CC-87DC-A0A278DDD00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6912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A2E31A-F98B-9557-39FD-1F67A07E59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761FDF8-DC77-44D1-0FEC-913C67732D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5A5ED8E-0A01-8597-78B5-983A9D43F3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D035C3-9172-D32F-A158-66A6B94EF4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C4F69E-0B96-48CC-87DC-A0A278DDD00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5490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6C4612-9328-44D4-BB6F-6D35204E4D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5600A47-81D1-4942-3BA2-36D92DFB2E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B83E295-43F9-4823-F137-0209F79B81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00CFCA-700F-3158-5228-AF77E379BC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6604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5077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emf"/><Relationship Id="rId7" Type="http://schemas.openxmlformats.org/officeDocument/2006/relationships/image" Target="../media/image12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11" Type="http://schemas.openxmlformats.org/officeDocument/2006/relationships/image" Target="../media/image16.svg"/><Relationship Id="rId5" Type="http://schemas.openxmlformats.org/officeDocument/2006/relationships/image" Target="../media/image10.sv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10" Type="http://schemas.openxmlformats.org/officeDocument/2006/relationships/image" Target="../media/image8.emf"/><Relationship Id="rId4" Type="http://schemas.openxmlformats.org/officeDocument/2006/relationships/image" Target="../media/image27.png"/><Relationship Id="rId9" Type="http://schemas.openxmlformats.org/officeDocument/2006/relationships/image" Target="../media/image3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7" Type="http://schemas.openxmlformats.org/officeDocument/2006/relationships/image" Target="../media/image8.emf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3366"/>
          </a:solidFill>
          <a:ln/>
        </p:spPr>
        <p:txBody>
          <a:bodyPr/>
          <a:lstStyle/>
          <a:p>
            <a:endParaRPr lang="en-UG" dirty="0"/>
          </a:p>
        </p:txBody>
      </p:sp>
      <p:sp>
        <p:nvSpPr>
          <p:cNvPr id="7" name="Shape 5"/>
          <p:cNvSpPr/>
          <p:nvPr/>
        </p:nvSpPr>
        <p:spPr>
          <a:xfrm>
            <a:off x="0" y="1143000"/>
            <a:ext cx="12191695" cy="57607"/>
          </a:xfrm>
          <a:prstGeom prst="rect">
            <a:avLst/>
          </a:prstGeom>
          <a:solidFill>
            <a:srgbClr val="3B82F6"/>
          </a:solidFill>
          <a:ln/>
        </p:spPr>
        <p:txBody>
          <a:bodyPr/>
          <a:lstStyle/>
          <a:p>
            <a:endParaRPr lang="en-UG"/>
          </a:p>
        </p:txBody>
      </p:sp>
      <p:sp>
        <p:nvSpPr>
          <p:cNvPr id="9" name="Text 7"/>
          <p:cNvSpPr txBox="1"/>
          <p:nvPr/>
        </p:nvSpPr>
        <p:spPr>
          <a:xfrm>
            <a:off x="761694" y="1933956"/>
            <a:ext cx="7663115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ts val="4680"/>
              </a:lnSpc>
              <a:spcAft>
                <a:spcPts val="1300"/>
              </a:spcAft>
            </a:pPr>
            <a:r>
              <a:rPr lang="en-US" sz="3600" b="1" dirty="0">
                <a:solidFill>
                  <a:srgbClr val="FFFFFF"/>
                </a:solidFill>
                <a:latin typeface="Montserrat" panose="00000500000000000000" pitchFamily="2" charset="0"/>
              </a:rPr>
              <a:t>Digital Transformation Journey</a:t>
            </a:r>
          </a:p>
        </p:txBody>
      </p:sp>
      <p:sp>
        <p:nvSpPr>
          <p:cNvPr id="11" name="Shape 9"/>
          <p:cNvSpPr/>
          <p:nvPr/>
        </p:nvSpPr>
        <p:spPr>
          <a:xfrm>
            <a:off x="761695" y="4267505"/>
            <a:ext cx="5809434" cy="2018995"/>
          </a:xfrm>
          <a:prstGeom prst="rect">
            <a:avLst/>
          </a:prstGeom>
          <a:solidFill>
            <a:srgbClr val="FFFFFF">
              <a:alpha val="5000"/>
            </a:srgbClr>
          </a:solidFill>
          <a:ln/>
        </p:spPr>
        <p:txBody>
          <a:bodyPr/>
          <a:lstStyle/>
          <a:p>
            <a:endParaRPr lang="en-UG"/>
          </a:p>
        </p:txBody>
      </p:sp>
      <p:sp>
        <p:nvSpPr>
          <p:cNvPr id="12" name="Shape 10"/>
          <p:cNvSpPr/>
          <p:nvPr/>
        </p:nvSpPr>
        <p:spPr>
          <a:xfrm>
            <a:off x="761695" y="4267505"/>
            <a:ext cx="38405" cy="2018995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G"/>
          </a:p>
        </p:txBody>
      </p:sp>
      <p:sp>
        <p:nvSpPr>
          <p:cNvPr id="13" name="Text 11"/>
          <p:cNvSpPr txBox="1"/>
          <p:nvPr/>
        </p:nvSpPr>
        <p:spPr>
          <a:xfrm>
            <a:off x="1086307" y="4562856"/>
            <a:ext cx="1233526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D1D5D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PRESENTED BY</a:t>
            </a:r>
            <a:endParaRPr lang="en-US" sz="1000" dirty="0"/>
          </a:p>
        </p:txBody>
      </p:sp>
      <p:sp>
        <p:nvSpPr>
          <p:cNvPr id="14" name="Text 12"/>
          <p:cNvSpPr txBox="1"/>
          <p:nvPr/>
        </p:nvSpPr>
        <p:spPr>
          <a:xfrm>
            <a:off x="1086307" y="4943246"/>
            <a:ext cx="4000500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Fred Percy Kisa </a:t>
            </a:r>
            <a:endParaRPr lang="en-US" sz="1800" dirty="0"/>
          </a:p>
        </p:txBody>
      </p:sp>
      <p:sp>
        <p:nvSpPr>
          <p:cNvPr id="15" name="Text 13"/>
          <p:cNvSpPr txBox="1"/>
          <p:nvPr/>
        </p:nvSpPr>
        <p:spPr>
          <a:xfrm>
            <a:off x="1086307" y="5296205"/>
            <a:ext cx="5247258" cy="27706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D1D5D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Ag.</a:t>
            </a:r>
            <a:r>
              <a:rPr lang="en-US" sz="1500" dirty="0">
                <a:solidFill>
                  <a:srgbClr val="D1D5D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 Chief Technology &amp; Enterprise Solutions Officer</a:t>
            </a:r>
            <a:endParaRPr lang="en-US" sz="1500" dirty="0"/>
          </a:p>
        </p:txBody>
      </p:sp>
      <p:pic>
        <p:nvPicPr>
          <p:cNvPr id="16" name="Image 0" descr="preencoded.png"/>
          <p:cNvPicPr>
            <a:picLocks noChangeAspect="1"/>
          </p:cNvPicPr>
          <p:nvPr/>
        </p:nvPicPr>
        <p:blipFill>
          <a:blip r:embed="rId3"/>
          <a:srcRect t="-43" b="-43"/>
          <a:stretch/>
        </p:blipFill>
        <p:spPr>
          <a:xfrm>
            <a:off x="1086307" y="5790895"/>
            <a:ext cx="133502" cy="152705"/>
          </a:xfrm>
          <a:prstGeom prst="rect">
            <a:avLst/>
          </a:prstGeom>
        </p:spPr>
      </p:pic>
      <p:sp>
        <p:nvSpPr>
          <p:cNvPr id="17" name="Text 14"/>
          <p:cNvSpPr txBox="1"/>
          <p:nvPr/>
        </p:nvSpPr>
        <p:spPr>
          <a:xfrm>
            <a:off x="1295705" y="5762549"/>
            <a:ext cx="2017711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06th November 2025</a:t>
            </a:r>
            <a:endParaRPr lang="en-US" sz="13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49ABE9-DB70-EF91-2AA3-174304FF8E53}"/>
              </a:ext>
            </a:extLst>
          </p:cNvPr>
          <p:cNvSpPr txBox="1"/>
          <p:nvPr/>
        </p:nvSpPr>
        <p:spPr>
          <a:xfrm>
            <a:off x="723241" y="2539662"/>
            <a:ext cx="6726457" cy="34439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1950"/>
              </a:spcAft>
            </a:pPr>
            <a:r>
              <a:rPr sz="1300" b="0" dirty="0">
                <a:solidFill>
                  <a:srgbClr val="E0E0E0"/>
                </a:solidFill>
                <a:latin typeface="Montserrat" panose="00000500000000000000" pitchFamily="2" charset="0"/>
              </a:rPr>
              <a:t>Retirement Benefits Onboarding: From Manual Processes to Digital Excellence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07770B-29C9-45C4-D9DC-15AC0DFBE8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DB8FC02D-7A2D-416D-17BE-4C51F6D022A9}"/>
              </a:ext>
            </a:extLst>
          </p:cNvPr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3366"/>
          </a:solidFill>
          <a:ln/>
        </p:spPr>
        <p:txBody>
          <a:bodyPr/>
          <a:lstStyle/>
          <a:p>
            <a:endParaRPr lang="en-UG" dirty="0"/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62263EA4-0E4A-DA8F-3789-5C1F4B5FE94D}"/>
              </a:ext>
            </a:extLst>
          </p:cNvPr>
          <p:cNvSpPr/>
          <p:nvPr/>
        </p:nvSpPr>
        <p:spPr>
          <a:xfrm>
            <a:off x="0" y="1143000"/>
            <a:ext cx="12191695" cy="57607"/>
          </a:xfrm>
          <a:prstGeom prst="rect">
            <a:avLst/>
          </a:prstGeom>
          <a:solidFill>
            <a:srgbClr val="3B82F6"/>
          </a:solidFill>
          <a:ln/>
        </p:spPr>
        <p:txBody>
          <a:bodyPr/>
          <a:lstStyle/>
          <a:p>
            <a:endParaRPr lang="en-UG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14C6068A-FAA3-542A-BD10-4A98010110E9}"/>
              </a:ext>
            </a:extLst>
          </p:cNvPr>
          <p:cNvSpPr txBox="1"/>
          <p:nvPr/>
        </p:nvSpPr>
        <p:spPr>
          <a:xfrm>
            <a:off x="4624779" y="5638586"/>
            <a:ext cx="3460984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ts val="4680"/>
              </a:lnSpc>
              <a:spcAft>
                <a:spcPts val="1300"/>
              </a:spcAft>
            </a:pPr>
            <a:r>
              <a:rPr lang="en-US" sz="3600" b="1" dirty="0">
                <a:solidFill>
                  <a:srgbClr val="FFFFFF"/>
                </a:solidFill>
                <a:latin typeface="Montserrat" panose="00000500000000000000" pitchFamily="2" charset="0"/>
              </a:rPr>
              <a:t>Thank You 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140FD3C-74E2-0DC4-4390-F4953EB52A9B}"/>
              </a:ext>
            </a:extLst>
          </p:cNvPr>
          <p:cNvGrpSpPr/>
          <p:nvPr/>
        </p:nvGrpSpPr>
        <p:grpSpPr>
          <a:xfrm>
            <a:off x="697549" y="1485579"/>
            <a:ext cx="10858228" cy="1781607"/>
            <a:chOff x="245493" y="3478761"/>
            <a:chExt cx="10858228" cy="1781607"/>
          </a:xfrm>
        </p:grpSpPr>
        <p:sp>
          <p:nvSpPr>
            <p:cNvPr id="39" name="Rounded Rectangle 38"/>
            <p:cNvSpPr/>
            <p:nvPr/>
          </p:nvSpPr>
          <p:spPr>
            <a:xfrm>
              <a:off x="245493" y="3478761"/>
              <a:ext cx="10858228" cy="1781607"/>
            </a:xfrm>
            <a:prstGeom prst="roundRect">
              <a:avLst>
                <a:gd name="adj" fmla="val 17266"/>
              </a:avLst>
            </a:prstGeom>
            <a:solidFill>
              <a:srgbClr val="003366">
                <a:alpha val="5000"/>
              </a:srgb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A22D527D-B28C-828E-772D-7E939F2069AE}"/>
                </a:ext>
              </a:extLst>
            </p:cNvPr>
            <p:cNvGrpSpPr/>
            <p:nvPr/>
          </p:nvGrpSpPr>
          <p:grpSpPr>
            <a:xfrm>
              <a:off x="245493" y="3478761"/>
              <a:ext cx="10620109" cy="1781607"/>
              <a:chOff x="245493" y="3478761"/>
              <a:chExt cx="10620109" cy="1781607"/>
            </a:xfrm>
          </p:grpSpPr>
          <p:sp>
            <p:nvSpPr>
              <p:cNvPr id="40" name="Round Same Side Corner Rectangle 39"/>
              <p:cNvSpPr/>
              <p:nvPr/>
            </p:nvSpPr>
            <p:spPr>
              <a:xfrm rot="16200000">
                <a:off x="-562761" y="4287015"/>
                <a:ext cx="1781607" cy="1651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41" name="Rounded Rectangle 40"/>
              <p:cNvSpPr/>
              <p:nvPr/>
            </p:nvSpPr>
            <p:spPr>
              <a:xfrm>
                <a:off x="531236" y="3991454"/>
                <a:ext cx="571485" cy="769040"/>
              </a:xfrm>
              <a:prstGeom prst="roundRect">
                <a:avLst>
                  <a:gd name="adj" fmla="val 50000"/>
                </a:avLst>
              </a:prstGeom>
              <a:solidFill>
                <a:srgbClr val="003366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pic>
            <p:nvPicPr>
              <p:cNvPr id="42" name="Picture 41" descr="image.png"/>
              <p:cNvPicPr>
                <a:picLocks noChangeAspect="1"/>
              </p:cNvPicPr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674107" y="4215103"/>
                <a:ext cx="285742" cy="321740"/>
              </a:xfrm>
              <a:prstGeom prst="rect">
                <a:avLst/>
              </a:prstGeom>
            </p:spPr>
          </p:pic>
          <p:sp>
            <p:nvSpPr>
              <p:cNvPr id="43" name="TextBox 42"/>
              <p:cNvSpPr txBox="1"/>
              <p:nvPr/>
            </p:nvSpPr>
            <p:spPr>
              <a:xfrm>
                <a:off x="1293217" y="3832047"/>
                <a:ext cx="2484911" cy="331629"/>
              </a:xfrm>
              <a:prstGeom prst="rect">
                <a:avLst/>
              </a:prstGeom>
              <a:noFill/>
            </p:spPr>
            <p:txBody>
              <a:bodyPr wrap="none" lIns="73152" tIns="54864" rIns="73152" bIns="54864" anchor="ctr">
                <a:spAutoFit/>
              </a:bodyPr>
              <a:lstStyle/>
              <a:p>
                <a:pPr algn="l">
                  <a:spcBef>
                    <a:spcPts val="0"/>
                  </a:spcBef>
                  <a:spcAft>
                    <a:spcPts val="520"/>
                  </a:spcAft>
                </a:pPr>
                <a:r>
                  <a:rPr sz="1435" b="1" dirty="0">
                    <a:solidFill>
                      <a:schemeClr val="bg1"/>
                    </a:solidFill>
                    <a:latin typeface="Montserrat" panose="00000500000000000000" pitchFamily="2" charset="0"/>
                  </a:rPr>
                  <a:t>Join Our Digital Journey</a:t>
                </a:r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>
                <a:off x="1293217" y="4358918"/>
                <a:ext cx="9572385" cy="521168"/>
              </a:xfrm>
              <a:prstGeom prst="rect">
                <a:avLst/>
              </a:prstGeom>
              <a:noFill/>
            </p:spPr>
            <p:txBody>
              <a:bodyPr wrap="square" lIns="73152" tIns="54864" rIns="73152" bIns="54864" anchor="ctr">
                <a:spAutoFit/>
              </a:bodyPr>
              <a:lstStyle/>
              <a:p>
                <a:pPr algn="l">
                  <a:lnSpc>
                    <a:spcPts val="1625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sz="1600" b="0" dirty="0">
                    <a:solidFill>
                      <a:schemeClr val="bg1"/>
                    </a:solidFill>
                    <a:latin typeface="Montserrat" panose="00000500000000000000" pitchFamily="2" charset="0"/>
                  </a:rPr>
                  <a:t>Experience seamless retirement benefits management with NSSF Uganda as we continue to innovate and transform the future of social security in Uganda</a:t>
                </a:r>
                <a:r>
                  <a:rPr sz="1076" b="0" dirty="0">
                    <a:solidFill>
                      <a:srgbClr val="555555"/>
                    </a:solidFill>
                  </a:rPr>
                  <a:t>.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04294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89167"/>
            <a:ext cx="6942285" cy="47891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 dirty="0">
                <a:solidFill>
                  <a:srgbClr val="FFFFFF"/>
                </a:solidFill>
              </a:rPr>
              <a:t>Challenges </a:t>
            </a:r>
            <a:r>
              <a:rPr lang="en-US" sz="2392" b="1" dirty="0">
                <a:solidFill>
                  <a:srgbClr val="FFFFFF"/>
                </a:solidFill>
              </a:rPr>
              <a:t>Before The </a:t>
            </a:r>
            <a:r>
              <a:rPr sz="2392" b="1" dirty="0">
                <a:solidFill>
                  <a:srgbClr val="FFFFFF"/>
                </a:solidFill>
              </a:rPr>
              <a:t>Digital Transformation</a:t>
            </a:r>
            <a:r>
              <a:rPr lang="en-US" sz="2392" b="1" dirty="0">
                <a:solidFill>
                  <a:srgbClr val="FFFFFF"/>
                </a:solidFill>
              </a:rPr>
              <a:t> Journey</a:t>
            </a:r>
            <a:endParaRPr sz="2392" b="1" dirty="0">
              <a:solidFill>
                <a:srgbClr val="FFFFFF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66733" y="1143000"/>
            <a:ext cx="5314817" cy="1619250"/>
          </a:xfrm>
          <a:prstGeom prst="roundRect">
            <a:avLst>
              <a:gd name="adj" fmla="val 14117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904852" y="1381124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003366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47723" y="1544410"/>
            <a:ext cx="285742" cy="24492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666833" y="1381124"/>
            <a:ext cx="4076598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 dirty="0">
                <a:solidFill>
                  <a:srgbClr val="003366"/>
                </a:solidFill>
              </a:rPr>
              <a:t>Manual Paper-Based Processes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66833" y="1811594"/>
            <a:ext cx="4076598" cy="301108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dirty="0"/>
              <a:t>Physical paperwork, forms, and documentation required for every step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66833" y="2314575"/>
            <a:ext cx="4076598" cy="1904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780"/>
              </a:spcBef>
              <a:spcAft>
                <a:spcPts val="0"/>
              </a:spcAft>
            </a:pPr>
            <a:r>
              <a:rPr sz="956" b="1">
                <a:solidFill>
                  <a:srgbClr val="E63946"/>
                </a:solidFill>
              </a:rPr>
              <a:t>Impact: 105 days for benefits processing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210144" y="1143000"/>
            <a:ext cx="5314817" cy="1619250"/>
          </a:xfrm>
          <a:prstGeom prst="roundRect">
            <a:avLst>
              <a:gd name="adj" fmla="val 14117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ounded Rectangle 10"/>
          <p:cNvSpPr/>
          <p:nvPr/>
        </p:nvSpPr>
        <p:spPr>
          <a:xfrm>
            <a:off x="6457788" y="1381124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003366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591135" y="1544410"/>
            <a:ext cx="285742" cy="24492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219769" y="1381124"/>
            <a:ext cx="4076598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003366"/>
                </a:solidFill>
              </a:rPr>
              <a:t>Physical Visits Required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219769" y="1724024"/>
            <a:ext cx="4076598" cy="47624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555555"/>
                </a:solidFill>
              </a:rPr>
              <a:t>Members and employers had to visit NSSF offices in person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219769" y="2314575"/>
            <a:ext cx="4076598" cy="1904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780"/>
              </a:spcBef>
              <a:spcAft>
                <a:spcPts val="0"/>
              </a:spcAft>
            </a:pPr>
            <a:r>
              <a:rPr sz="956" b="1">
                <a:solidFill>
                  <a:srgbClr val="E63946"/>
                </a:solidFill>
              </a:rPr>
              <a:t>Impact: Geographic barriers to access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66733" y="3000375"/>
            <a:ext cx="5314817" cy="1381124"/>
          </a:xfrm>
          <a:prstGeom prst="roundRect">
            <a:avLst>
              <a:gd name="adj" fmla="val 16551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ounded Rectangle 16"/>
          <p:cNvSpPr/>
          <p:nvPr/>
        </p:nvSpPr>
        <p:spPr>
          <a:xfrm>
            <a:off x="904852" y="3238500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003366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8" name="Picture 17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47723" y="3413448"/>
            <a:ext cx="285742" cy="221602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666833" y="3215268"/>
            <a:ext cx="1469248" cy="313163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 dirty="0">
                <a:solidFill>
                  <a:srgbClr val="003366"/>
                </a:solidFill>
              </a:rPr>
              <a:t>L</a:t>
            </a:r>
            <a:r>
              <a:rPr lang="en-US" sz="1315" b="1" dirty="0">
                <a:solidFill>
                  <a:srgbClr val="003366"/>
                </a:solidFill>
              </a:rPr>
              <a:t>imited</a:t>
            </a:r>
            <a:r>
              <a:rPr sz="1315" b="1" dirty="0">
                <a:solidFill>
                  <a:srgbClr val="003366"/>
                </a:solidFill>
              </a:rPr>
              <a:t> Awareness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666833" y="3581400"/>
            <a:ext cx="4076598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555555"/>
                </a:solidFill>
              </a:rPr>
              <a:t>Limited outreach to small businesses and informal sector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666833" y="3933824"/>
            <a:ext cx="4076598" cy="1904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780"/>
              </a:spcBef>
              <a:spcAft>
                <a:spcPts val="0"/>
              </a:spcAft>
            </a:pPr>
            <a:r>
              <a:rPr sz="956" b="1">
                <a:solidFill>
                  <a:srgbClr val="E63946"/>
                </a:solidFill>
              </a:rPr>
              <a:t>Impact: Low registration rates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210144" y="3000375"/>
            <a:ext cx="5314817" cy="1381124"/>
          </a:xfrm>
          <a:prstGeom prst="roundRect">
            <a:avLst>
              <a:gd name="adj" fmla="val 16551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ounded Rectangle 22"/>
          <p:cNvSpPr/>
          <p:nvPr/>
        </p:nvSpPr>
        <p:spPr>
          <a:xfrm>
            <a:off x="6457788" y="3238500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003366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4" name="Picture 23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591135" y="3401785"/>
            <a:ext cx="285742" cy="244928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7219769" y="3238500"/>
            <a:ext cx="4076598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003366"/>
                </a:solidFill>
              </a:rPr>
              <a:t>Delays &amp; Errors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219769" y="3581400"/>
            <a:ext cx="4076598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555555"/>
                </a:solidFill>
              </a:rPr>
              <a:t>Mistakes in member details and contribution processing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219769" y="3933824"/>
            <a:ext cx="4076598" cy="1904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780"/>
              </a:spcBef>
              <a:spcAft>
                <a:spcPts val="0"/>
              </a:spcAft>
            </a:pPr>
            <a:r>
              <a:rPr sz="956" b="1">
                <a:solidFill>
                  <a:srgbClr val="E63946"/>
                </a:solidFill>
              </a:rPr>
              <a:t>Impact: Rejected claims and member dissatisfaction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666733" y="4619625"/>
            <a:ext cx="5314817" cy="1381124"/>
          </a:xfrm>
          <a:prstGeom prst="roundRect">
            <a:avLst>
              <a:gd name="adj" fmla="val 16551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ounded Rectangle 28"/>
          <p:cNvSpPr/>
          <p:nvPr/>
        </p:nvSpPr>
        <p:spPr>
          <a:xfrm>
            <a:off x="904852" y="4857750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003366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0" name="Picture 29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047723" y="5021035"/>
            <a:ext cx="285742" cy="244928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1666833" y="4857750"/>
            <a:ext cx="4076598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 dirty="0">
                <a:solidFill>
                  <a:srgbClr val="003366"/>
                </a:solidFill>
              </a:rPr>
              <a:t>Slow Onboarding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666833" y="5200650"/>
            <a:ext cx="4076598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555555"/>
                </a:solidFill>
              </a:rPr>
              <a:t>Lengthy registration process for new members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666833" y="5553074"/>
            <a:ext cx="4076598" cy="1904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780"/>
              </a:spcBef>
              <a:spcAft>
                <a:spcPts val="0"/>
              </a:spcAft>
            </a:pPr>
            <a:r>
              <a:rPr sz="956" b="1">
                <a:solidFill>
                  <a:srgbClr val="E63946"/>
                </a:solidFill>
              </a:rPr>
              <a:t>Impact: Delayed access to benefits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6210144" y="4619625"/>
            <a:ext cx="5314817" cy="1381124"/>
          </a:xfrm>
          <a:prstGeom prst="roundRect">
            <a:avLst>
              <a:gd name="adj" fmla="val 16551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Rounded Rectangle 34"/>
          <p:cNvSpPr/>
          <p:nvPr/>
        </p:nvSpPr>
        <p:spPr>
          <a:xfrm>
            <a:off x="6457788" y="4857750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003366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6" name="Picture 35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6591135" y="5026867"/>
            <a:ext cx="285742" cy="233265"/>
          </a:xfrm>
          <a:prstGeom prst="rect">
            <a:avLst/>
          </a:prstGeom>
        </p:spPr>
      </p:pic>
      <p:sp>
        <p:nvSpPr>
          <p:cNvPr id="37" name="TextBox 36"/>
          <p:cNvSpPr txBox="1"/>
          <p:nvPr/>
        </p:nvSpPr>
        <p:spPr>
          <a:xfrm>
            <a:off x="7219769" y="4857750"/>
            <a:ext cx="4076598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003366"/>
                </a:solidFill>
              </a:rPr>
              <a:t>Limited Tracking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219769" y="5200650"/>
            <a:ext cx="4076598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555555"/>
                </a:solidFill>
              </a:rPr>
              <a:t>No real-time visibility into application status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219769" y="5553074"/>
            <a:ext cx="4076598" cy="1904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780"/>
              </a:spcBef>
              <a:spcAft>
                <a:spcPts val="0"/>
              </a:spcAft>
            </a:pPr>
            <a:r>
              <a:rPr sz="956" b="1">
                <a:solidFill>
                  <a:srgbClr val="E63946"/>
                </a:solidFill>
              </a:rPr>
              <a:t>Impact: Member uncertainty and frustration</a:t>
            </a:r>
          </a:p>
        </p:txBody>
      </p:sp>
      <p:sp>
        <p:nvSpPr>
          <p:cNvPr id="40" name="Rectangle 39"/>
          <p:cNvSpPr/>
          <p:nvPr/>
        </p:nvSpPr>
        <p:spPr>
          <a:xfrm>
            <a:off x="0" y="6286500"/>
            <a:ext cx="12191695" cy="57150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TextBox 41"/>
          <p:cNvSpPr txBox="1"/>
          <p:nvPr/>
        </p:nvSpPr>
        <p:spPr>
          <a:xfrm>
            <a:off x="1047723" y="6486525"/>
            <a:ext cx="2095447" cy="1714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37" b="0" dirty="0">
                <a:solidFill>
                  <a:srgbClr val="FFFFFF"/>
                </a:solidFill>
              </a:rPr>
              <a:t>National Social Security Fund Uganda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9800979" y="6429375"/>
            <a:ext cx="1723981" cy="2857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37" b="0">
                <a:solidFill>
                  <a:srgbClr val="FFFFFF"/>
                </a:solidFill>
              </a:rPr>
              <a:t>Digital Transformation Journey</a:t>
            </a: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D62C62CE-29D4-8F0D-E7F0-5225FB66CF7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36428" y="6388471"/>
            <a:ext cx="807137" cy="36755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A792489-5994-2FFF-4062-B86CBEA0D4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A736C8B-5681-A500-A9F1-5586B8BA1720}"/>
              </a:ext>
            </a:extLst>
          </p:cNvPr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45E081-3403-F1C2-54BE-2224AB614A79}"/>
              </a:ext>
            </a:extLst>
          </p:cNvPr>
          <p:cNvSpPr txBox="1"/>
          <p:nvPr/>
        </p:nvSpPr>
        <p:spPr>
          <a:xfrm>
            <a:off x="666733" y="5111"/>
            <a:ext cx="8035533" cy="847027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r>
              <a:rPr lang="en-US" sz="2392" b="1" dirty="0">
                <a:solidFill>
                  <a:srgbClr val="FFFFFF"/>
                </a:solidFill>
              </a:rPr>
              <a:t>Value Proposition to our members - Strategic Plan:  2015-2025</a:t>
            </a:r>
          </a:p>
          <a:p>
            <a:r>
              <a:rPr lang="en-US" sz="2392" b="1" dirty="0">
                <a:solidFill>
                  <a:srgbClr val="FFFFFF"/>
                </a:solidFill>
              </a:rPr>
              <a:t> </a:t>
            </a:r>
            <a:r>
              <a:rPr lang="en-US" sz="1000" spc="600" dirty="0">
                <a:solidFill>
                  <a:schemeClr val="bg1"/>
                </a:solidFill>
                <a:latin typeface="Century Gothic" panose="020B0502020202020204" pitchFamily="34" charset="0"/>
              </a:rPr>
              <a:t>OUR PROMISE TO MEMBERS</a:t>
            </a:r>
            <a:endParaRPr sz="2392" b="1" dirty="0">
              <a:solidFill>
                <a:schemeClr val="bg1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D0465E54-AE07-22A0-62B7-FD1E5122970B}"/>
              </a:ext>
            </a:extLst>
          </p:cNvPr>
          <p:cNvSpPr/>
          <p:nvPr/>
        </p:nvSpPr>
        <p:spPr>
          <a:xfrm>
            <a:off x="0" y="6286500"/>
            <a:ext cx="12191695" cy="57150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033B7E8-9807-13FB-65B9-4D55576785CF}"/>
              </a:ext>
            </a:extLst>
          </p:cNvPr>
          <p:cNvSpPr txBox="1"/>
          <p:nvPr/>
        </p:nvSpPr>
        <p:spPr>
          <a:xfrm>
            <a:off x="1047723" y="6486525"/>
            <a:ext cx="2095447" cy="1714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37" b="0" dirty="0">
                <a:solidFill>
                  <a:srgbClr val="FFFFFF"/>
                </a:solidFill>
              </a:rPr>
              <a:t>National Social Security Fund Uganda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A0706F3B-663C-2430-EEE3-75CC517D1E58}"/>
              </a:ext>
            </a:extLst>
          </p:cNvPr>
          <p:cNvSpPr txBox="1"/>
          <p:nvPr/>
        </p:nvSpPr>
        <p:spPr>
          <a:xfrm>
            <a:off x="9800979" y="6429375"/>
            <a:ext cx="1723981" cy="2857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37" b="0">
                <a:solidFill>
                  <a:srgbClr val="FFFFFF"/>
                </a:solidFill>
              </a:rPr>
              <a:t>Digital Transformation Journey</a:t>
            </a: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E1266086-4F5E-92D4-DE50-954B9E56D2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428" y="6388471"/>
            <a:ext cx="807137" cy="367558"/>
          </a:xfrm>
          <a:prstGeom prst="rect">
            <a:avLst/>
          </a:prstGeom>
        </p:spPr>
      </p:pic>
      <p:grpSp>
        <p:nvGrpSpPr>
          <p:cNvPr id="41" name="Group 40">
            <a:extLst>
              <a:ext uri="{FF2B5EF4-FFF2-40B4-BE49-F238E27FC236}">
                <a16:creationId xmlns:a16="http://schemas.microsoft.com/office/drawing/2014/main" id="{9CA124AD-A213-3669-932F-16F479BEAE02}"/>
              </a:ext>
            </a:extLst>
          </p:cNvPr>
          <p:cNvGrpSpPr/>
          <p:nvPr/>
        </p:nvGrpSpPr>
        <p:grpSpPr>
          <a:xfrm>
            <a:off x="1120754" y="3169847"/>
            <a:ext cx="10404206" cy="2125394"/>
            <a:chOff x="1224037" y="1057275"/>
            <a:chExt cx="10404206" cy="2125394"/>
          </a:xfrm>
        </p:grpSpPr>
        <p:sp>
          <p:nvSpPr>
            <p:cNvPr id="5" name="AutoShape 10">
              <a:extLst>
                <a:ext uri="{FF2B5EF4-FFF2-40B4-BE49-F238E27FC236}">
                  <a16:creationId xmlns:a16="http://schemas.microsoft.com/office/drawing/2014/main" id="{1F636C70-1E6D-E5DD-7441-B0AD24155089}"/>
                </a:ext>
              </a:extLst>
            </p:cNvPr>
            <p:cNvSpPr/>
            <p:nvPr/>
          </p:nvSpPr>
          <p:spPr>
            <a:xfrm flipV="1">
              <a:off x="1797742" y="1669142"/>
              <a:ext cx="8254226" cy="13949"/>
            </a:xfrm>
            <a:prstGeom prst="line">
              <a:avLst/>
            </a:prstGeom>
            <a:ln w="28575" cap="flat">
              <a:solidFill>
                <a:srgbClr val="0676BD"/>
              </a:solidFill>
              <a:prstDash val="sysDash"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Freeform 6">
              <a:extLst>
                <a:ext uri="{FF2B5EF4-FFF2-40B4-BE49-F238E27FC236}">
                  <a16:creationId xmlns:a16="http://schemas.microsoft.com/office/drawing/2014/main" id="{F6103483-08F8-C172-7428-79166DE7298D}"/>
                </a:ext>
              </a:extLst>
            </p:cNvPr>
            <p:cNvSpPr/>
            <p:nvPr/>
          </p:nvSpPr>
          <p:spPr>
            <a:xfrm>
              <a:off x="1700879" y="1057275"/>
              <a:ext cx="1197124" cy="1459908"/>
            </a:xfrm>
            <a:custGeom>
              <a:avLst/>
              <a:gdLst/>
              <a:ahLst/>
              <a:cxnLst/>
              <a:rect l="l" t="t" r="r" b="b"/>
              <a:pathLst>
                <a:path w="1506200" h="1836829">
                  <a:moveTo>
                    <a:pt x="0" y="0"/>
                  </a:moveTo>
                  <a:lnTo>
                    <a:pt x="1506200" y="0"/>
                  </a:lnTo>
                  <a:lnTo>
                    <a:pt x="1506200" y="1836829"/>
                  </a:lnTo>
                  <a:lnTo>
                    <a:pt x="0" y="183682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Freeform 10">
              <a:extLst>
                <a:ext uri="{FF2B5EF4-FFF2-40B4-BE49-F238E27FC236}">
                  <a16:creationId xmlns:a16="http://schemas.microsoft.com/office/drawing/2014/main" id="{27DE3A95-E8C9-4B59-133A-3D05FAFC87C8}"/>
                </a:ext>
              </a:extLst>
            </p:cNvPr>
            <p:cNvSpPr/>
            <p:nvPr/>
          </p:nvSpPr>
          <p:spPr>
            <a:xfrm>
              <a:off x="4285126" y="1057275"/>
              <a:ext cx="1197124" cy="1459908"/>
            </a:xfrm>
            <a:custGeom>
              <a:avLst/>
              <a:gdLst/>
              <a:ahLst/>
              <a:cxnLst/>
              <a:rect l="l" t="t" r="r" b="b"/>
              <a:pathLst>
                <a:path w="1506200" h="1836829">
                  <a:moveTo>
                    <a:pt x="0" y="0"/>
                  </a:moveTo>
                  <a:lnTo>
                    <a:pt x="1506200" y="0"/>
                  </a:lnTo>
                  <a:lnTo>
                    <a:pt x="1506200" y="1836829"/>
                  </a:lnTo>
                  <a:lnTo>
                    <a:pt x="0" y="183682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80" name="Freeform 14">
              <a:extLst>
                <a:ext uri="{FF2B5EF4-FFF2-40B4-BE49-F238E27FC236}">
                  <a16:creationId xmlns:a16="http://schemas.microsoft.com/office/drawing/2014/main" id="{B7729570-CBA0-AD2C-07D5-4F1DC4C865A3}"/>
                </a:ext>
              </a:extLst>
            </p:cNvPr>
            <p:cNvSpPr/>
            <p:nvPr/>
          </p:nvSpPr>
          <p:spPr>
            <a:xfrm>
              <a:off x="6869372" y="1057275"/>
              <a:ext cx="1197124" cy="1459908"/>
            </a:xfrm>
            <a:custGeom>
              <a:avLst/>
              <a:gdLst/>
              <a:ahLst/>
              <a:cxnLst/>
              <a:rect l="l" t="t" r="r" b="b"/>
              <a:pathLst>
                <a:path w="1506200" h="1836829">
                  <a:moveTo>
                    <a:pt x="0" y="0"/>
                  </a:moveTo>
                  <a:lnTo>
                    <a:pt x="1506200" y="0"/>
                  </a:lnTo>
                  <a:lnTo>
                    <a:pt x="1506200" y="1836829"/>
                  </a:lnTo>
                  <a:lnTo>
                    <a:pt x="0" y="183682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82" name="Freeform 18">
              <a:extLst>
                <a:ext uri="{FF2B5EF4-FFF2-40B4-BE49-F238E27FC236}">
                  <a16:creationId xmlns:a16="http://schemas.microsoft.com/office/drawing/2014/main" id="{D9AB1A10-928F-707B-5D82-EC865CB363C5}"/>
                </a:ext>
              </a:extLst>
            </p:cNvPr>
            <p:cNvSpPr/>
            <p:nvPr/>
          </p:nvSpPr>
          <p:spPr>
            <a:xfrm>
              <a:off x="9453619" y="1057275"/>
              <a:ext cx="1197124" cy="1459908"/>
            </a:xfrm>
            <a:custGeom>
              <a:avLst/>
              <a:gdLst/>
              <a:ahLst/>
              <a:cxnLst/>
              <a:rect l="l" t="t" r="r" b="b"/>
              <a:pathLst>
                <a:path w="1506200" h="1836829">
                  <a:moveTo>
                    <a:pt x="0" y="0"/>
                  </a:moveTo>
                  <a:lnTo>
                    <a:pt x="1506200" y="0"/>
                  </a:lnTo>
                  <a:lnTo>
                    <a:pt x="1506200" y="1836829"/>
                  </a:lnTo>
                  <a:lnTo>
                    <a:pt x="0" y="183682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C73F5E1C-8B8A-ED4D-4632-0B3F089F1FFC}"/>
                </a:ext>
              </a:extLst>
            </p:cNvPr>
            <p:cNvSpPr txBox="1"/>
            <p:nvPr/>
          </p:nvSpPr>
          <p:spPr>
            <a:xfrm>
              <a:off x="2009499" y="1403617"/>
              <a:ext cx="1765394" cy="1656773"/>
            </a:xfrm>
            <a:prstGeom prst="rect">
              <a:avLst/>
            </a:prstGeom>
            <a:noFill/>
          </p:spPr>
          <p:txBody>
            <a:bodyPr wrap="square" lIns="0" tIns="0" rIns="106910" bIns="0" rtlCol="0">
              <a:noAutofit/>
            </a:bodyPr>
            <a:lstStyle/>
            <a:p>
              <a:r>
                <a:rPr lang="en-US" sz="3500" b="1" dirty="0">
                  <a:solidFill>
                    <a:srgbClr val="E1A50D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95</a:t>
              </a:r>
              <a:r>
                <a:rPr lang="en-US" sz="3500" dirty="0">
                  <a:solidFill>
                    <a:srgbClr val="FFC000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 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4B1AE9B4-8431-B3D9-B60D-63F310FEA446}"/>
                </a:ext>
              </a:extLst>
            </p:cNvPr>
            <p:cNvSpPr txBox="1"/>
            <p:nvPr/>
          </p:nvSpPr>
          <p:spPr>
            <a:xfrm>
              <a:off x="4723065" y="1357291"/>
              <a:ext cx="1765394" cy="1656773"/>
            </a:xfrm>
            <a:prstGeom prst="rect">
              <a:avLst/>
            </a:prstGeom>
            <a:noFill/>
          </p:spPr>
          <p:txBody>
            <a:bodyPr wrap="square" lIns="0" tIns="0" rIns="106910" bIns="0" rtlCol="0">
              <a:noAutofit/>
            </a:bodyPr>
            <a:lstStyle/>
            <a:p>
              <a:r>
                <a:rPr lang="en-US" sz="3500" b="1" dirty="0">
                  <a:solidFill>
                    <a:srgbClr val="E9880D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1</a:t>
              </a:r>
              <a:r>
                <a:rPr lang="en-US" sz="3743" dirty="0">
                  <a:solidFill>
                    <a:srgbClr val="FFC000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 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70AA2AA1-6F3D-B069-3419-C75431F22A25}"/>
                </a:ext>
              </a:extLst>
            </p:cNvPr>
            <p:cNvSpPr txBox="1"/>
            <p:nvPr/>
          </p:nvSpPr>
          <p:spPr>
            <a:xfrm>
              <a:off x="9654396" y="1329050"/>
              <a:ext cx="1765394" cy="1656773"/>
            </a:xfrm>
            <a:prstGeom prst="rect">
              <a:avLst/>
            </a:prstGeom>
            <a:noFill/>
          </p:spPr>
          <p:txBody>
            <a:bodyPr wrap="square" lIns="0" tIns="0" rIns="106910" bIns="0" rtlCol="0">
              <a:noAutofit/>
            </a:bodyPr>
            <a:lstStyle/>
            <a:p>
              <a:r>
                <a:rPr lang="en-US" sz="3500" b="1" dirty="0">
                  <a:solidFill>
                    <a:srgbClr val="04A9C9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20T</a:t>
              </a:r>
              <a:r>
                <a:rPr lang="en-US" sz="3743" dirty="0">
                  <a:solidFill>
                    <a:srgbClr val="FFC000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 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1D51EC5C-E8C1-F6B1-1542-83E9D1DE17A8}"/>
                </a:ext>
              </a:extLst>
            </p:cNvPr>
            <p:cNvSpPr txBox="1"/>
            <p:nvPr/>
          </p:nvSpPr>
          <p:spPr>
            <a:xfrm>
              <a:off x="7175459" y="1361214"/>
              <a:ext cx="1765394" cy="1656773"/>
            </a:xfrm>
            <a:prstGeom prst="rect">
              <a:avLst/>
            </a:prstGeom>
            <a:noFill/>
          </p:spPr>
          <p:txBody>
            <a:bodyPr wrap="square" lIns="0" tIns="0" rIns="106910" bIns="0" rtlCol="0">
              <a:noAutofit/>
            </a:bodyPr>
            <a:lstStyle/>
            <a:p>
              <a:r>
                <a:rPr lang="en-US" sz="3500" b="1" dirty="0">
                  <a:solidFill>
                    <a:srgbClr val="0676BD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95</a:t>
              </a:r>
              <a:r>
                <a:rPr lang="en-US" sz="3500" dirty="0">
                  <a:solidFill>
                    <a:srgbClr val="FFC000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 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8763FC02-B752-FE32-64E2-0C226D3C9069}"/>
                </a:ext>
              </a:extLst>
            </p:cNvPr>
            <p:cNvSpPr txBox="1"/>
            <p:nvPr/>
          </p:nvSpPr>
          <p:spPr>
            <a:xfrm>
              <a:off x="1224037" y="2559773"/>
              <a:ext cx="2310784" cy="61555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b="1" dirty="0">
                  <a:solidFill>
                    <a:srgbClr val="E1A50D"/>
                  </a:solidFill>
                  <a:latin typeface="Montserrat" panose="00000500000000000000" pitchFamily="2" charset="0"/>
                </a:rPr>
                <a:t>Staff Satisfaction</a:t>
              </a:r>
            </a:p>
            <a:p>
              <a:r>
                <a:rPr lang="en-US" sz="1600" dirty="0">
                  <a:latin typeface="+mj-lt"/>
                </a:rPr>
                <a:t>       </a:t>
              </a:r>
              <a:r>
                <a:rPr lang="en-US" sz="1600" i="1" dirty="0">
                  <a:solidFill>
                    <a:schemeClr val="tx2"/>
                  </a:solidFill>
                  <a:latin typeface="+mj-lt"/>
                </a:rPr>
                <a:t>Engaged Staff 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18515E5A-D313-C96B-70B8-40D01B359950}"/>
                </a:ext>
              </a:extLst>
            </p:cNvPr>
            <p:cNvSpPr txBox="1"/>
            <p:nvPr/>
          </p:nvSpPr>
          <p:spPr>
            <a:xfrm>
              <a:off x="3702890" y="2567116"/>
              <a:ext cx="2310784" cy="61555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b="1" dirty="0">
                  <a:solidFill>
                    <a:srgbClr val="E9880D"/>
                  </a:solidFill>
                  <a:latin typeface="Montserrat" panose="00000500000000000000" pitchFamily="2" charset="0"/>
                </a:rPr>
                <a:t>    Benefits TAT</a:t>
              </a:r>
            </a:p>
            <a:p>
              <a:r>
                <a:rPr lang="en-US" sz="1600" dirty="0">
                  <a:latin typeface="+mj-lt"/>
                </a:rPr>
                <a:t>       </a:t>
              </a:r>
              <a:r>
                <a:rPr lang="en-US" sz="1600" i="1" dirty="0">
                  <a:solidFill>
                    <a:schemeClr val="tx2"/>
                  </a:solidFill>
                  <a:latin typeface="+mj-lt"/>
                </a:rPr>
                <a:t>Efficient Processes 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2D5E25CD-C822-CBCF-B9D9-A5ABAEF1431B}"/>
                </a:ext>
              </a:extLst>
            </p:cNvPr>
            <p:cNvSpPr txBox="1"/>
            <p:nvPr/>
          </p:nvSpPr>
          <p:spPr>
            <a:xfrm>
              <a:off x="6136964" y="2567115"/>
              <a:ext cx="2891484" cy="61555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b="1" dirty="0">
                  <a:solidFill>
                    <a:srgbClr val="0676BD"/>
                  </a:solidFill>
                  <a:latin typeface="Montserrat" panose="00000500000000000000" pitchFamily="2" charset="0"/>
                </a:rPr>
                <a:t>Customer Satisfaction</a:t>
              </a:r>
            </a:p>
            <a:p>
              <a:r>
                <a:rPr lang="en-US" sz="1600" dirty="0">
                  <a:latin typeface="+mj-lt"/>
                </a:rPr>
                <a:t>       </a:t>
              </a:r>
              <a:r>
                <a:rPr lang="en-US" sz="1600" i="1" dirty="0">
                  <a:solidFill>
                    <a:schemeClr val="tx2"/>
                  </a:solidFill>
                  <a:latin typeface="+mj-lt"/>
                </a:rPr>
                <a:t>Wowed Customers 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30B59E62-1030-D899-F3CE-612576EF024E}"/>
                </a:ext>
              </a:extLst>
            </p:cNvPr>
            <p:cNvSpPr txBox="1"/>
            <p:nvPr/>
          </p:nvSpPr>
          <p:spPr>
            <a:xfrm>
              <a:off x="8736759" y="2549183"/>
              <a:ext cx="2891484" cy="61555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b="1" dirty="0">
                  <a:solidFill>
                    <a:srgbClr val="04A9C9"/>
                  </a:solidFill>
                  <a:latin typeface="Montserrat" panose="00000500000000000000" pitchFamily="2" charset="0"/>
                </a:rPr>
                <a:t>		Assets</a:t>
              </a:r>
            </a:p>
            <a:p>
              <a:r>
                <a:rPr lang="en-US" sz="1600" dirty="0">
                  <a:latin typeface="+mj-lt"/>
                </a:rPr>
                <a:t>       </a:t>
              </a:r>
              <a:r>
                <a:rPr lang="en-US" sz="1600" i="1" dirty="0">
                  <a:solidFill>
                    <a:schemeClr val="tx2"/>
                  </a:solidFill>
                  <a:latin typeface="+mj-lt"/>
                </a:rPr>
                <a:t>Growing Balance Sheet </a:t>
              </a: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3B5F0E95-3F01-6884-34DD-2359E3998897}"/>
              </a:ext>
            </a:extLst>
          </p:cNvPr>
          <p:cNvGrpSpPr/>
          <p:nvPr/>
        </p:nvGrpSpPr>
        <p:grpSpPr>
          <a:xfrm>
            <a:off x="1607691" y="1164717"/>
            <a:ext cx="8601688" cy="1038022"/>
            <a:chOff x="1607691" y="1133895"/>
            <a:chExt cx="8601688" cy="1038022"/>
          </a:xfrm>
        </p:grpSpPr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7DA86E96-FCCC-D1E5-9CEF-A862C510C32A}"/>
                </a:ext>
              </a:extLst>
            </p:cNvPr>
            <p:cNvGrpSpPr/>
            <p:nvPr/>
          </p:nvGrpSpPr>
          <p:grpSpPr>
            <a:xfrm>
              <a:off x="2030005" y="1413557"/>
              <a:ext cx="8142285" cy="758360"/>
              <a:chOff x="2030005" y="1413557"/>
              <a:chExt cx="8142285" cy="758360"/>
            </a:xfrm>
          </p:grpSpPr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4C7CF752-BEB5-F0D9-C18D-56836129E503}"/>
                  </a:ext>
                </a:extLst>
              </p:cNvPr>
              <p:cNvSpPr txBox="1"/>
              <p:nvPr/>
            </p:nvSpPr>
            <p:spPr>
              <a:xfrm>
                <a:off x="4794202" y="1425559"/>
                <a:ext cx="2198186" cy="7463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1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Montserrat" panose="00000500000000000000" pitchFamily="2" charset="0"/>
                    <a:ea typeface="Open Sans Extrabold" panose="020B0606030504020204" pitchFamily="34" charset="0"/>
                    <a:cs typeface="Open Sans Extrabold" panose="020B0606030504020204" pitchFamily="34" charset="0"/>
                  </a:rPr>
                  <a:t>CONVENIENCE: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5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Montserrat" panose="00000500000000000000" pitchFamily="2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Serve you anywhere, anytime at your convenience &amp; pleasure</a:t>
                </a:r>
              </a:p>
            </p:txBody>
          </p: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BA1E0D2-84DA-0593-A481-B44287D4EBBB}"/>
                  </a:ext>
                </a:extLst>
              </p:cNvPr>
              <p:cNvSpPr txBox="1"/>
              <p:nvPr/>
            </p:nvSpPr>
            <p:spPr>
              <a:xfrm>
                <a:off x="7622654" y="1425559"/>
                <a:ext cx="2549636" cy="7463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1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Montserrat" panose="00000500000000000000" pitchFamily="2" charset="0"/>
                    <a:ea typeface="Open Sans Extrabold" panose="020B0606030504020204" pitchFamily="34" charset="0"/>
                    <a:cs typeface="Open Sans Extrabold" panose="020B0606030504020204" pitchFamily="34" charset="0"/>
                  </a:rPr>
                  <a:t>EMPOWERMENT: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5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Montserrat" panose="00000500000000000000" pitchFamily="2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We are much more than a retirement Fund, we make life better</a:t>
                </a:r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279DA9D-EE90-25A4-B585-34E57ED39D3C}"/>
                  </a:ext>
                </a:extLst>
              </p:cNvPr>
              <p:cNvSpPr txBox="1"/>
              <p:nvPr/>
            </p:nvSpPr>
            <p:spPr>
              <a:xfrm>
                <a:off x="2030005" y="1413557"/>
                <a:ext cx="1697778" cy="7463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1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Montserrat" panose="00000500000000000000" pitchFamily="2" charset="0"/>
                    <a:ea typeface="Open Sans Extrabold" panose="020B0606030504020204" pitchFamily="34" charset="0"/>
                    <a:cs typeface="Open Sans Extrabold" panose="020B0606030504020204" pitchFamily="34" charset="0"/>
                  </a:rPr>
                  <a:t>SAFETY: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5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Montserrat" panose="00000500000000000000" pitchFamily="2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gain value over time,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5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Montserrat" panose="00000500000000000000" pitchFamily="2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&gt;2% return above inflation</a:t>
                </a:r>
              </a:p>
            </p:txBody>
          </p:sp>
        </p:grp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029E2FCD-F691-15FB-1BBC-585E5A6FC7F0}"/>
                </a:ext>
              </a:extLst>
            </p:cNvPr>
            <p:cNvGrpSpPr/>
            <p:nvPr/>
          </p:nvGrpSpPr>
          <p:grpSpPr>
            <a:xfrm>
              <a:off x="1607691" y="1133895"/>
              <a:ext cx="8601688" cy="131339"/>
              <a:chOff x="1607691" y="1133895"/>
              <a:chExt cx="8601688" cy="131339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2ADB4561-3764-A449-7787-D5B5548D5685}"/>
                  </a:ext>
                </a:extLst>
              </p:cNvPr>
              <p:cNvSpPr/>
              <p:nvPr/>
            </p:nvSpPr>
            <p:spPr>
              <a:xfrm>
                <a:off x="1607691" y="1133895"/>
                <a:ext cx="2867975" cy="131339"/>
              </a:xfrm>
              <a:prstGeom prst="rect">
                <a:avLst/>
              </a:prstGeom>
              <a:solidFill>
                <a:srgbClr val="E9880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105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E050588D-682E-52CA-50AC-F5594F55F680}"/>
                  </a:ext>
                </a:extLst>
              </p:cNvPr>
              <p:cNvSpPr/>
              <p:nvPr/>
            </p:nvSpPr>
            <p:spPr>
              <a:xfrm>
                <a:off x="4474195" y="1133895"/>
                <a:ext cx="2867975" cy="131339"/>
              </a:xfrm>
              <a:prstGeom prst="rect">
                <a:avLst/>
              </a:prstGeom>
              <a:solidFill>
                <a:srgbClr val="0676B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105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281E9A0A-35DA-2777-239C-5D4558D21326}"/>
                  </a:ext>
                </a:extLst>
              </p:cNvPr>
              <p:cNvSpPr/>
              <p:nvPr/>
            </p:nvSpPr>
            <p:spPr>
              <a:xfrm>
                <a:off x="7341404" y="1133895"/>
                <a:ext cx="2867975" cy="131339"/>
              </a:xfrm>
              <a:prstGeom prst="rect">
                <a:avLst/>
              </a:prstGeom>
              <a:solidFill>
                <a:srgbClr val="E9880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105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70691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FAC9019-FCAD-30AC-1801-408FAC1600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D8BB6E1-A418-42D1-E412-743A24F0B6AC}"/>
              </a:ext>
            </a:extLst>
          </p:cNvPr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800" b="1" dirty="0">
              <a:solidFill>
                <a:srgbClr val="FFFFFF"/>
              </a:solidFill>
            </a:endParaRPr>
          </a:p>
          <a:p>
            <a:r>
              <a:rPr lang="en-US" sz="4800" b="1" dirty="0">
                <a:solidFill>
                  <a:srgbClr val="FFFFFF"/>
                </a:solidFill>
              </a:rPr>
              <a:t> 			</a:t>
            </a:r>
            <a:r>
              <a:rPr lang="en-US" sz="900" spc="600" dirty="0">
                <a:solidFill>
                  <a:schemeClr val="bg1"/>
                </a:solidFill>
                <a:latin typeface="Century Gothic" panose="020B0502020202020204" pitchFamily="34" charset="0"/>
              </a:rPr>
              <a:t>SERVE YOU ANYWHERE,ANYTIME AT YOUR CONVENIENCE AND PLEASURE</a:t>
            </a:r>
          </a:p>
          <a:p>
            <a:endParaRPr lang="en-US" sz="1400" b="1" spc="6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endParaRPr lang="en-US" sz="1400" b="1" spc="6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endParaRPr lang="en-US" sz="1400" dirty="0">
              <a:latin typeface="Montserrat" panose="00000500000000000000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E34436-2694-0F66-BDCB-1D2C5944C89B}"/>
              </a:ext>
            </a:extLst>
          </p:cNvPr>
          <p:cNvSpPr txBox="1"/>
          <p:nvPr/>
        </p:nvSpPr>
        <p:spPr>
          <a:xfrm>
            <a:off x="1229613" y="1692179"/>
            <a:ext cx="8633133" cy="188051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11500" b="1" dirty="0">
                <a:solidFill>
                  <a:srgbClr val="FFFFFF"/>
                </a:solidFill>
              </a:rPr>
              <a:t>Convenience  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CE59824-5D57-7D9D-E16A-93E44808FFCC}"/>
              </a:ext>
            </a:extLst>
          </p:cNvPr>
          <p:cNvSpPr txBox="1"/>
          <p:nvPr/>
        </p:nvSpPr>
        <p:spPr>
          <a:xfrm>
            <a:off x="9908857" y="6317450"/>
            <a:ext cx="1723981" cy="2857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37" b="0" dirty="0">
                <a:solidFill>
                  <a:srgbClr val="FFFFFF"/>
                </a:solidFill>
              </a:rPr>
              <a:t>Digital Transformation Journey</a:t>
            </a: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040893F6-DFEA-6649-644B-F386403D22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017" y="6243027"/>
            <a:ext cx="807137" cy="36755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DE1B3AB-15D1-A0C8-EAF8-3A28C86DF9E8}"/>
              </a:ext>
            </a:extLst>
          </p:cNvPr>
          <p:cNvSpPr txBox="1"/>
          <p:nvPr/>
        </p:nvSpPr>
        <p:spPr>
          <a:xfrm>
            <a:off x="1176150" y="6341081"/>
            <a:ext cx="2095447" cy="1714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37" b="0" dirty="0">
                <a:solidFill>
                  <a:srgbClr val="FFFFFF"/>
                </a:solidFill>
              </a:rPr>
              <a:t>National Social Security Fund Uganda</a:t>
            </a:r>
          </a:p>
        </p:txBody>
      </p:sp>
    </p:spTree>
    <p:extLst>
      <p:ext uri="{BB962C8B-B14F-4D97-AF65-F5344CB8AC3E}">
        <p14:creationId xmlns:p14="http://schemas.microsoft.com/office/powerpoint/2010/main" val="2931061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904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Key Innovations &amp; Reforms at NSSF</a:t>
            </a:r>
          </a:p>
        </p:txBody>
      </p:sp>
      <p:sp>
        <p:nvSpPr>
          <p:cNvPr id="88" name="Rectangle 87"/>
          <p:cNvSpPr/>
          <p:nvPr/>
        </p:nvSpPr>
        <p:spPr>
          <a:xfrm>
            <a:off x="-1" y="6276226"/>
            <a:ext cx="12191695" cy="57150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0" name="TextBox 89"/>
          <p:cNvSpPr txBox="1"/>
          <p:nvPr/>
        </p:nvSpPr>
        <p:spPr>
          <a:xfrm>
            <a:off x="950117" y="6476251"/>
            <a:ext cx="2095447" cy="1714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37" b="0" dirty="0">
                <a:solidFill>
                  <a:srgbClr val="FFFFFF"/>
                </a:solidFill>
              </a:rPr>
              <a:t>National Social Security Fund Uganda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10227357" y="6468759"/>
            <a:ext cx="1723981" cy="2857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37" b="0" dirty="0">
                <a:solidFill>
                  <a:srgbClr val="FFFFFF"/>
                </a:solidFill>
              </a:rPr>
              <a:t>Digital Transformation Journey</a:t>
            </a:r>
          </a:p>
        </p:txBody>
      </p:sp>
      <p:grpSp>
        <p:nvGrpSpPr>
          <p:cNvPr id="160" name="Group 159">
            <a:extLst>
              <a:ext uri="{FF2B5EF4-FFF2-40B4-BE49-F238E27FC236}">
                <a16:creationId xmlns:a16="http://schemas.microsoft.com/office/drawing/2014/main" id="{B1F92226-28FE-3571-3CC3-DCF529089E50}"/>
              </a:ext>
            </a:extLst>
          </p:cNvPr>
          <p:cNvGrpSpPr/>
          <p:nvPr/>
        </p:nvGrpSpPr>
        <p:grpSpPr>
          <a:xfrm>
            <a:off x="3638669" y="1740816"/>
            <a:ext cx="3910471" cy="3904951"/>
            <a:chOff x="3892869" y="2007184"/>
            <a:chExt cx="3910471" cy="3904951"/>
          </a:xfrm>
        </p:grpSpPr>
        <p:sp>
          <p:nvSpPr>
            <p:cNvPr id="100" name="Shape">
              <a:extLst>
                <a:ext uri="{FF2B5EF4-FFF2-40B4-BE49-F238E27FC236}">
                  <a16:creationId xmlns:a16="http://schemas.microsoft.com/office/drawing/2014/main" id="{6C6B124A-8B4D-C40F-6D05-1DB0B0590CB9}"/>
                </a:ext>
              </a:extLst>
            </p:cNvPr>
            <p:cNvSpPr/>
            <p:nvPr/>
          </p:nvSpPr>
          <p:spPr>
            <a:xfrm>
              <a:off x="4953504" y="2007184"/>
              <a:ext cx="1776722" cy="8538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9" h="21432" extrusionOk="0">
                  <a:moveTo>
                    <a:pt x="6039" y="20774"/>
                  </a:moveTo>
                  <a:cubicBezTo>
                    <a:pt x="6320" y="21364"/>
                    <a:pt x="6715" y="21600"/>
                    <a:pt x="7081" y="21305"/>
                  </a:cubicBezTo>
                  <a:cubicBezTo>
                    <a:pt x="7334" y="21069"/>
                    <a:pt x="7588" y="21010"/>
                    <a:pt x="7869" y="21010"/>
                  </a:cubicBezTo>
                  <a:lnTo>
                    <a:pt x="13361" y="21010"/>
                  </a:lnTo>
                  <a:cubicBezTo>
                    <a:pt x="13642" y="21010"/>
                    <a:pt x="13896" y="21128"/>
                    <a:pt x="14149" y="21305"/>
                  </a:cubicBezTo>
                  <a:cubicBezTo>
                    <a:pt x="14515" y="21600"/>
                    <a:pt x="14910" y="21364"/>
                    <a:pt x="15191" y="20774"/>
                  </a:cubicBezTo>
                  <a:lnTo>
                    <a:pt x="20964" y="7967"/>
                  </a:lnTo>
                  <a:cubicBezTo>
                    <a:pt x="21415" y="6964"/>
                    <a:pt x="21274" y="5311"/>
                    <a:pt x="20655" y="4721"/>
                  </a:cubicBezTo>
                  <a:cubicBezTo>
                    <a:pt x="17529" y="1593"/>
                    <a:pt x="14093" y="0"/>
                    <a:pt x="10629" y="0"/>
                  </a:cubicBezTo>
                  <a:cubicBezTo>
                    <a:pt x="7137" y="0"/>
                    <a:pt x="3673" y="1652"/>
                    <a:pt x="547" y="4780"/>
                  </a:cubicBezTo>
                  <a:cubicBezTo>
                    <a:pt x="-44" y="5370"/>
                    <a:pt x="-185" y="7023"/>
                    <a:pt x="266" y="7967"/>
                  </a:cubicBezTo>
                  <a:lnTo>
                    <a:pt x="6039" y="20774"/>
                  </a:ln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101" name="Shape">
              <a:extLst>
                <a:ext uri="{FF2B5EF4-FFF2-40B4-BE49-F238E27FC236}">
                  <a16:creationId xmlns:a16="http://schemas.microsoft.com/office/drawing/2014/main" id="{F5BC7587-0AF4-942C-348D-5DEFD5BD0DAE}"/>
                </a:ext>
              </a:extLst>
            </p:cNvPr>
            <p:cNvSpPr/>
            <p:nvPr/>
          </p:nvSpPr>
          <p:spPr>
            <a:xfrm>
              <a:off x="4207338" y="2303023"/>
              <a:ext cx="1241543" cy="12680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7" h="21374" extrusionOk="0">
                  <a:moveTo>
                    <a:pt x="368" y="11359"/>
                  </a:moveTo>
                  <a:lnTo>
                    <a:pt x="9666" y="20950"/>
                  </a:lnTo>
                  <a:cubicBezTo>
                    <a:pt x="10031" y="21346"/>
                    <a:pt x="10600" y="21465"/>
                    <a:pt x="11128" y="21306"/>
                  </a:cubicBezTo>
                  <a:cubicBezTo>
                    <a:pt x="11412" y="21227"/>
                    <a:pt x="11696" y="21188"/>
                    <a:pt x="11980" y="21188"/>
                  </a:cubicBezTo>
                  <a:lnTo>
                    <a:pt x="17380" y="21188"/>
                  </a:lnTo>
                  <a:cubicBezTo>
                    <a:pt x="19410" y="21188"/>
                    <a:pt x="21075" y="19563"/>
                    <a:pt x="21075" y="17581"/>
                  </a:cubicBezTo>
                  <a:lnTo>
                    <a:pt x="21075" y="12310"/>
                  </a:lnTo>
                  <a:cubicBezTo>
                    <a:pt x="21075" y="11913"/>
                    <a:pt x="21156" y="11557"/>
                    <a:pt x="21278" y="11200"/>
                  </a:cubicBezTo>
                  <a:cubicBezTo>
                    <a:pt x="21481" y="10724"/>
                    <a:pt x="21400" y="10170"/>
                    <a:pt x="21034" y="9773"/>
                  </a:cubicBezTo>
                  <a:lnTo>
                    <a:pt x="11980" y="420"/>
                  </a:lnTo>
                  <a:cubicBezTo>
                    <a:pt x="11534" y="-56"/>
                    <a:pt x="10762" y="-135"/>
                    <a:pt x="10234" y="222"/>
                  </a:cubicBezTo>
                  <a:cubicBezTo>
                    <a:pt x="6296" y="2639"/>
                    <a:pt x="2886" y="5889"/>
                    <a:pt x="246" y="9654"/>
                  </a:cubicBezTo>
                  <a:cubicBezTo>
                    <a:pt x="-119" y="10170"/>
                    <a:pt x="-78" y="10883"/>
                    <a:pt x="368" y="11359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102" name="Shape">
              <a:extLst>
                <a:ext uri="{FF2B5EF4-FFF2-40B4-BE49-F238E27FC236}">
                  <a16:creationId xmlns:a16="http://schemas.microsoft.com/office/drawing/2014/main" id="{1525EFF9-990F-5BC8-D3B7-6CCC17E805EB}"/>
                </a:ext>
              </a:extLst>
            </p:cNvPr>
            <p:cNvSpPr/>
            <p:nvPr/>
          </p:nvSpPr>
          <p:spPr>
            <a:xfrm>
              <a:off x="6239910" y="2301120"/>
              <a:ext cx="1242511" cy="12680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4" h="21374" extrusionOk="0">
                  <a:moveTo>
                    <a:pt x="3999" y="21188"/>
                  </a:moveTo>
                  <a:lnTo>
                    <a:pt x="9389" y="21188"/>
                  </a:lnTo>
                  <a:cubicBezTo>
                    <a:pt x="9673" y="21188"/>
                    <a:pt x="9956" y="21227"/>
                    <a:pt x="10240" y="21306"/>
                  </a:cubicBezTo>
                  <a:cubicBezTo>
                    <a:pt x="10767" y="21465"/>
                    <a:pt x="11294" y="21346"/>
                    <a:pt x="11658" y="20950"/>
                  </a:cubicBezTo>
                  <a:lnTo>
                    <a:pt x="20979" y="11319"/>
                  </a:lnTo>
                  <a:cubicBezTo>
                    <a:pt x="21425" y="10843"/>
                    <a:pt x="21506" y="10130"/>
                    <a:pt x="21101" y="9615"/>
                  </a:cubicBezTo>
                  <a:cubicBezTo>
                    <a:pt x="18467" y="5850"/>
                    <a:pt x="15062" y="2639"/>
                    <a:pt x="11132" y="222"/>
                  </a:cubicBezTo>
                  <a:cubicBezTo>
                    <a:pt x="10564" y="-135"/>
                    <a:pt x="9835" y="-56"/>
                    <a:pt x="9389" y="420"/>
                  </a:cubicBezTo>
                  <a:lnTo>
                    <a:pt x="352" y="9734"/>
                  </a:lnTo>
                  <a:cubicBezTo>
                    <a:pt x="-13" y="10130"/>
                    <a:pt x="-94" y="10685"/>
                    <a:pt x="109" y="11160"/>
                  </a:cubicBezTo>
                  <a:cubicBezTo>
                    <a:pt x="271" y="11517"/>
                    <a:pt x="311" y="11874"/>
                    <a:pt x="311" y="12270"/>
                  </a:cubicBezTo>
                  <a:lnTo>
                    <a:pt x="311" y="17541"/>
                  </a:lnTo>
                  <a:cubicBezTo>
                    <a:pt x="352" y="19563"/>
                    <a:pt x="1973" y="21188"/>
                    <a:pt x="3999" y="21188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103" name="Shape">
              <a:extLst>
                <a:ext uri="{FF2B5EF4-FFF2-40B4-BE49-F238E27FC236}">
                  <a16:creationId xmlns:a16="http://schemas.microsoft.com/office/drawing/2014/main" id="{E6022451-EB09-A237-653E-CE333AA18580}"/>
                </a:ext>
              </a:extLst>
            </p:cNvPr>
            <p:cNvSpPr/>
            <p:nvPr/>
          </p:nvSpPr>
          <p:spPr>
            <a:xfrm>
              <a:off x="3892869" y="3033679"/>
              <a:ext cx="863535" cy="18581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6" h="21258" extrusionOk="0">
                  <a:moveTo>
                    <a:pt x="0" y="10778"/>
                  </a:moveTo>
                  <a:cubicBezTo>
                    <a:pt x="0" y="14248"/>
                    <a:pt x="1756" y="17664"/>
                    <a:pt x="5093" y="20758"/>
                  </a:cubicBezTo>
                  <a:cubicBezTo>
                    <a:pt x="5737" y="21322"/>
                    <a:pt x="7376" y="21430"/>
                    <a:pt x="8312" y="20973"/>
                  </a:cubicBezTo>
                  <a:lnTo>
                    <a:pt x="20546" y="15028"/>
                  </a:lnTo>
                  <a:cubicBezTo>
                    <a:pt x="21073" y="14786"/>
                    <a:pt x="21307" y="14409"/>
                    <a:pt x="21015" y="14087"/>
                  </a:cubicBezTo>
                  <a:cubicBezTo>
                    <a:pt x="20839" y="13871"/>
                    <a:pt x="20780" y="13629"/>
                    <a:pt x="20780" y="13414"/>
                  </a:cubicBezTo>
                  <a:lnTo>
                    <a:pt x="20780" y="8169"/>
                  </a:lnTo>
                  <a:cubicBezTo>
                    <a:pt x="20780" y="7846"/>
                    <a:pt x="20956" y="7550"/>
                    <a:pt x="21249" y="7281"/>
                  </a:cubicBezTo>
                  <a:cubicBezTo>
                    <a:pt x="21600" y="6931"/>
                    <a:pt x="21483" y="6528"/>
                    <a:pt x="20898" y="6232"/>
                  </a:cubicBezTo>
                  <a:lnTo>
                    <a:pt x="8663" y="287"/>
                  </a:lnTo>
                  <a:cubicBezTo>
                    <a:pt x="7727" y="-170"/>
                    <a:pt x="6088" y="-62"/>
                    <a:pt x="5444" y="476"/>
                  </a:cubicBezTo>
                  <a:cubicBezTo>
                    <a:pt x="1873" y="3650"/>
                    <a:pt x="0" y="7173"/>
                    <a:pt x="0" y="10778"/>
                  </a:cubicBezTo>
                  <a:close/>
                </a:path>
              </a:pathLst>
            </a:custGeom>
            <a:solidFill>
              <a:schemeClr val="accent5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104" name="Shape">
              <a:extLst>
                <a:ext uri="{FF2B5EF4-FFF2-40B4-BE49-F238E27FC236}">
                  <a16:creationId xmlns:a16="http://schemas.microsoft.com/office/drawing/2014/main" id="{75E3853A-647A-70D1-D1B1-9B12518F49B2}"/>
                </a:ext>
              </a:extLst>
            </p:cNvPr>
            <p:cNvSpPr/>
            <p:nvPr/>
          </p:nvSpPr>
          <p:spPr>
            <a:xfrm>
              <a:off x="6244664" y="4349676"/>
              <a:ext cx="1249120" cy="1263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7" h="21338" extrusionOk="0">
                  <a:moveTo>
                    <a:pt x="9177" y="350"/>
                  </a:moveTo>
                  <a:lnTo>
                    <a:pt x="3807" y="350"/>
                  </a:lnTo>
                  <a:cubicBezTo>
                    <a:pt x="1788" y="350"/>
                    <a:pt x="133" y="1978"/>
                    <a:pt x="133" y="3964"/>
                  </a:cubicBezTo>
                  <a:lnTo>
                    <a:pt x="133" y="9245"/>
                  </a:lnTo>
                  <a:cubicBezTo>
                    <a:pt x="133" y="9483"/>
                    <a:pt x="92" y="9761"/>
                    <a:pt x="52" y="9999"/>
                  </a:cubicBezTo>
                  <a:cubicBezTo>
                    <a:pt x="-69" y="10475"/>
                    <a:pt x="12" y="10992"/>
                    <a:pt x="375" y="11349"/>
                  </a:cubicBezTo>
                  <a:lnTo>
                    <a:pt x="9580" y="20918"/>
                  </a:lnTo>
                  <a:cubicBezTo>
                    <a:pt x="10024" y="21395"/>
                    <a:pt x="10792" y="21474"/>
                    <a:pt x="11357" y="21117"/>
                  </a:cubicBezTo>
                  <a:cubicBezTo>
                    <a:pt x="15273" y="18615"/>
                    <a:pt x="18584" y="15359"/>
                    <a:pt x="21168" y="11548"/>
                  </a:cubicBezTo>
                  <a:cubicBezTo>
                    <a:pt x="21531" y="11031"/>
                    <a:pt x="21450" y="10317"/>
                    <a:pt x="21006" y="9840"/>
                  </a:cubicBezTo>
                  <a:lnTo>
                    <a:pt x="11962" y="430"/>
                  </a:lnTo>
                  <a:cubicBezTo>
                    <a:pt x="11559" y="33"/>
                    <a:pt x="10953" y="-126"/>
                    <a:pt x="10428" y="112"/>
                  </a:cubicBezTo>
                  <a:cubicBezTo>
                    <a:pt x="9984" y="271"/>
                    <a:pt x="9580" y="350"/>
                    <a:pt x="9177" y="350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105" name="Shape">
              <a:extLst>
                <a:ext uri="{FF2B5EF4-FFF2-40B4-BE49-F238E27FC236}">
                  <a16:creationId xmlns:a16="http://schemas.microsoft.com/office/drawing/2014/main" id="{B49944F1-6817-1D0A-2BA9-DCD8B4DA59E1}"/>
                </a:ext>
              </a:extLst>
            </p:cNvPr>
            <p:cNvSpPr/>
            <p:nvPr/>
          </p:nvSpPr>
          <p:spPr>
            <a:xfrm>
              <a:off x="6939804" y="3029875"/>
              <a:ext cx="863536" cy="18657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6" h="21266" extrusionOk="0">
                  <a:moveTo>
                    <a:pt x="12783" y="293"/>
                  </a:moveTo>
                  <a:lnTo>
                    <a:pt x="548" y="6215"/>
                  </a:lnTo>
                  <a:cubicBezTo>
                    <a:pt x="-37" y="6510"/>
                    <a:pt x="-154" y="6912"/>
                    <a:pt x="197" y="7260"/>
                  </a:cubicBezTo>
                  <a:cubicBezTo>
                    <a:pt x="490" y="7528"/>
                    <a:pt x="666" y="7850"/>
                    <a:pt x="666" y="8172"/>
                  </a:cubicBezTo>
                  <a:lnTo>
                    <a:pt x="666" y="13397"/>
                  </a:lnTo>
                  <a:cubicBezTo>
                    <a:pt x="666" y="13639"/>
                    <a:pt x="548" y="13880"/>
                    <a:pt x="373" y="14094"/>
                  </a:cubicBezTo>
                  <a:cubicBezTo>
                    <a:pt x="80" y="14416"/>
                    <a:pt x="314" y="14791"/>
                    <a:pt x="841" y="15059"/>
                  </a:cubicBezTo>
                  <a:lnTo>
                    <a:pt x="13075" y="20981"/>
                  </a:lnTo>
                  <a:cubicBezTo>
                    <a:pt x="14012" y="21437"/>
                    <a:pt x="15709" y="21330"/>
                    <a:pt x="16295" y="20767"/>
                  </a:cubicBezTo>
                  <a:cubicBezTo>
                    <a:pt x="19690" y="17685"/>
                    <a:pt x="21446" y="14282"/>
                    <a:pt x="21446" y="10798"/>
                  </a:cubicBezTo>
                  <a:cubicBezTo>
                    <a:pt x="21446" y="7207"/>
                    <a:pt x="19573" y="3669"/>
                    <a:pt x="15944" y="507"/>
                  </a:cubicBezTo>
                  <a:cubicBezTo>
                    <a:pt x="15358" y="-83"/>
                    <a:pt x="13719" y="-163"/>
                    <a:pt x="12783" y="293"/>
                  </a:cubicBezTo>
                  <a:close/>
                </a:path>
              </a:pathLst>
            </a:custGeom>
            <a:solidFill>
              <a:schemeClr val="accent4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106" name="Shape">
              <a:extLst>
                <a:ext uri="{FF2B5EF4-FFF2-40B4-BE49-F238E27FC236}">
                  <a16:creationId xmlns:a16="http://schemas.microsoft.com/office/drawing/2014/main" id="{FA5A1005-452F-28D9-A087-2D36F4DBA5FB}"/>
                </a:ext>
              </a:extLst>
            </p:cNvPr>
            <p:cNvSpPr/>
            <p:nvPr/>
          </p:nvSpPr>
          <p:spPr>
            <a:xfrm>
              <a:off x="4204444" y="4346343"/>
              <a:ext cx="1247758" cy="12664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4" h="21348" extrusionOk="0">
                  <a:moveTo>
                    <a:pt x="17606" y="359"/>
                  </a:moveTo>
                  <a:lnTo>
                    <a:pt x="12226" y="359"/>
                  </a:lnTo>
                  <a:cubicBezTo>
                    <a:pt x="11781" y="359"/>
                    <a:pt x="11377" y="279"/>
                    <a:pt x="10972" y="121"/>
                  </a:cubicBezTo>
                  <a:cubicBezTo>
                    <a:pt x="10446" y="-117"/>
                    <a:pt x="9799" y="2"/>
                    <a:pt x="9435" y="438"/>
                  </a:cubicBezTo>
                  <a:lnTo>
                    <a:pt x="374" y="9831"/>
                  </a:lnTo>
                  <a:cubicBezTo>
                    <a:pt x="-71" y="10306"/>
                    <a:pt x="-111" y="10980"/>
                    <a:pt x="213" y="11535"/>
                  </a:cubicBezTo>
                  <a:cubicBezTo>
                    <a:pt x="2761" y="15340"/>
                    <a:pt x="6118" y="18629"/>
                    <a:pt x="10001" y="21126"/>
                  </a:cubicBezTo>
                  <a:cubicBezTo>
                    <a:pt x="10568" y="21483"/>
                    <a:pt x="11296" y="21404"/>
                    <a:pt x="11781" y="20928"/>
                  </a:cubicBezTo>
                  <a:lnTo>
                    <a:pt x="21044" y="11337"/>
                  </a:lnTo>
                  <a:cubicBezTo>
                    <a:pt x="21368" y="10980"/>
                    <a:pt x="21489" y="10505"/>
                    <a:pt x="21368" y="10069"/>
                  </a:cubicBezTo>
                  <a:cubicBezTo>
                    <a:pt x="21287" y="9831"/>
                    <a:pt x="21287" y="9553"/>
                    <a:pt x="21287" y="9316"/>
                  </a:cubicBezTo>
                  <a:lnTo>
                    <a:pt x="21287" y="4044"/>
                  </a:lnTo>
                  <a:cubicBezTo>
                    <a:pt x="21246" y="1984"/>
                    <a:pt x="19628" y="359"/>
                    <a:pt x="17606" y="359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107" name="Shape">
              <a:extLst>
                <a:ext uri="{FF2B5EF4-FFF2-40B4-BE49-F238E27FC236}">
                  <a16:creationId xmlns:a16="http://schemas.microsoft.com/office/drawing/2014/main" id="{63107DFA-B49F-6761-F9EC-13BC3268857F}"/>
                </a:ext>
              </a:extLst>
            </p:cNvPr>
            <p:cNvSpPr/>
            <p:nvPr/>
          </p:nvSpPr>
          <p:spPr>
            <a:xfrm>
              <a:off x="4937486" y="5046668"/>
              <a:ext cx="1826831" cy="8654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6" h="21430" extrusionOk="0">
                  <a:moveTo>
                    <a:pt x="20983" y="13337"/>
                  </a:moveTo>
                  <a:lnTo>
                    <a:pt x="15364" y="703"/>
                  </a:lnTo>
                  <a:cubicBezTo>
                    <a:pt x="15063" y="63"/>
                    <a:pt x="14624" y="-112"/>
                    <a:pt x="14240" y="296"/>
                  </a:cubicBezTo>
                  <a:cubicBezTo>
                    <a:pt x="13939" y="587"/>
                    <a:pt x="13637" y="762"/>
                    <a:pt x="13308" y="762"/>
                  </a:cubicBezTo>
                  <a:lnTo>
                    <a:pt x="7963" y="762"/>
                  </a:lnTo>
                  <a:cubicBezTo>
                    <a:pt x="7634" y="762"/>
                    <a:pt x="7305" y="587"/>
                    <a:pt x="7004" y="238"/>
                  </a:cubicBezTo>
                  <a:cubicBezTo>
                    <a:pt x="6620" y="-170"/>
                    <a:pt x="6154" y="-54"/>
                    <a:pt x="5880" y="587"/>
                  </a:cubicBezTo>
                  <a:lnTo>
                    <a:pt x="261" y="13221"/>
                  </a:lnTo>
                  <a:cubicBezTo>
                    <a:pt x="-178" y="14211"/>
                    <a:pt x="-41" y="15783"/>
                    <a:pt x="507" y="16365"/>
                  </a:cubicBezTo>
                  <a:cubicBezTo>
                    <a:pt x="3632" y="19683"/>
                    <a:pt x="7113" y="21430"/>
                    <a:pt x="10649" y="21430"/>
                  </a:cubicBezTo>
                  <a:cubicBezTo>
                    <a:pt x="14158" y="21430"/>
                    <a:pt x="17612" y="19683"/>
                    <a:pt x="20764" y="16423"/>
                  </a:cubicBezTo>
                  <a:cubicBezTo>
                    <a:pt x="21285" y="15899"/>
                    <a:pt x="21422" y="14327"/>
                    <a:pt x="20983" y="13337"/>
                  </a:cubicBezTo>
                  <a:close/>
                </a:path>
              </a:pathLst>
            </a:custGeom>
            <a:solidFill>
              <a:schemeClr val="accent3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1FEF45D7-A27B-FD6C-C87D-A6049DFE963E}"/>
                </a:ext>
              </a:extLst>
            </p:cNvPr>
            <p:cNvSpPr txBox="1"/>
            <p:nvPr/>
          </p:nvSpPr>
          <p:spPr>
            <a:xfrm>
              <a:off x="5028853" y="3768340"/>
              <a:ext cx="1644095" cy="369332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ctr"/>
              <a:r>
                <a:rPr lang="en-US" b="1" noProof="1"/>
                <a:t>Key Innovations</a:t>
              </a:r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E69D1FC-B65F-1B35-8279-21C78E09BD37}"/>
                </a:ext>
              </a:extLst>
            </p:cNvPr>
            <p:cNvSpPr/>
            <p:nvPr/>
          </p:nvSpPr>
          <p:spPr>
            <a:xfrm>
              <a:off x="5671280" y="5540953"/>
              <a:ext cx="347191" cy="173823"/>
            </a:xfrm>
            <a:custGeom>
              <a:avLst/>
              <a:gdLst>
                <a:gd name="connsiteX0" fmla="*/ 319274 w 319761"/>
                <a:gd name="connsiteY0" fmla="*/ 21784 h 160478"/>
                <a:gd name="connsiteX1" fmla="*/ 297853 w 319761"/>
                <a:gd name="connsiteY1" fmla="*/ 16701 h 160478"/>
                <a:gd name="connsiteX2" fmla="*/ 225601 w 319761"/>
                <a:gd name="connsiteY2" fmla="*/ 30498 h 160478"/>
                <a:gd name="connsiteX3" fmla="*/ 159521 w 319761"/>
                <a:gd name="connsiteY3" fmla="*/ 0 h 160478"/>
                <a:gd name="connsiteX4" fmla="*/ 72384 w 319761"/>
                <a:gd name="connsiteY4" fmla="*/ 87138 h 160478"/>
                <a:gd name="connsiteX5" fmla="*/ 72747 w 319761"/>
                <a:gd name="connsiteY5" fmla="*/ 92947 h 160478"/>
                <a:gd name="connsiteX6" fmla="*/ 495 w 319761"/>
                <a:gd name="connsiteY6" fmla="*/ 153943 h 160478"/>
                <a:gd name="connsiteX7" fmla="*/ 20101 w 319761"/>
                <a:gd name="connsiteY7" fmla="*/ 160479 h 160478"/>
                <a:gd name="connsiteX8" fmla="*/ 171503 w 319761"/>
                <a:gd name="connsiteY8" fmla="*/ 118725 h 160478"/>
                <a:gd name="connsiteX9" fmla="*/ 319274 w 319761"/>
                <a:gd name="connsiteY9" fmla="*/ 21784 h 160478"/>
                <a:gd name="connsiteX10" fmla="*/ 77104 w 319761"/>
                <a:gd name="connsiteY10" fmla="*/ 115458 h 160478"/>
                <a:gd name="connsiteX11" fmla="*/ 82187 w 319761"/>
                <a:gd name="connsiteY11" fmla="*/ 127076 h 160478"/>
                <a:gd name="connsiteX12" fmla="*/ 42975 w 319761"/>
                <a:gd name="connsiteY12" fmla="*/ 136516 h 160478"/>
                <a:gd name="connsiteX13" fmla="*/ 77104 w 319761"/>
                <a:gd name="connsiteY13" fmla="*/ 115458 h 160478"/>
                <a:gd name="connsiteX14" fmla="*/ 242665 w 319761"/>
                <a:gd name="connsiteY14" fmla="*/ 60633 h 160478"/>
                <a:gd name="connsiteX15" fmla="*/ 238308 w 319761"/>
                <a:gd name="connsiteY15" fmla="*/ 49378 h 160478"/>
                <a:gd name="connsiteX16" fmla="*/ 279699 w 319761"/>
                <a:gd name="connsiteY16" fmla="*/ 39938 h 160478"/>
                <a:gd name="connsiteX17" fmla="*/ 242665 w 319761"/>
                <a:gd name="connsiteY17" fmla="*/ 60633 h 160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19761" h="160478">
                  <a:moveTo>
                    <a:pt x="319274" y="21784"/>
                  </a:moveTo>
                  <a:cubicBezTo>
                    <a:pt x="317459" y="17428"/>
                    <a:pt x="308745" y="16701"/>
                    <a:pt x="297853" y="16701"/>
                  </a:cubicBezTo>
                  <a:cubicBezTo>
                    <a:pt x="281514" y="16701"/>
                    <a:pt x="256099" y="21421"/>
                    <a:pt x="225601" y="30498"/>
                  </a:cubicBezTo>
                  <a:cubicBezTo>
                    <a:pt x="209626" y="11618"/>
                    <a:pt x="186026" y="0"/>
                    <a:pt x="159521" y="0"/>
                  </a:cubicBezTo>
                  <a:cubicBezTo>
                    <a:pt x="111233" y="0"/>
                    <a:pt x="72384" y="38849"/>
                    <a:pt x="72384" y="87138"/>
                  </a:cubicBezTo>
                  <a:cubicBezTo>
                    <a:pt x="72384" y="89316"/>
                    <a:pt x="72384" y="91132"/>
                    <a:pt x="72747" y="92947"/>
                  </a:cubicBezTo>
                  <a:cubicBezTo>
                    <a:pt x="25184" y="118362"/>
                    <a:pt x="-4225" y="142325"/>
                    <a:pt x="495" y="153943"/>
                  </a:cubicBezTo>
                  <a:cubicBezTo>
                    <a:pt x="2310" y="158300"/>
                    <a:pt x="9209" y="160479"/>
                    <a:pt x="20101" y="160479"/>
                  </a:cubicBezTo>
                  <a:cubicBezTo>
                    <a:pt x="49510" y="160479"/>
                    <a:pt x="107602" y="144867"/>
                    <a:pt x="171503" y="118725"/>
                  </a:cubicBezTo>
                  <a:cubicBezTo>
                    <a:pt x="259004" y="82781"/>
                    <a:pt x="326172" y="38486"/>
                    <a:pt x="319274" y="21784"/>
                  </a:cubicBezTo>
                  <a:close/>
                  <a:moveTo>
                    <a:pt x="77104" y="115458"/>
                  </a:moveTo>
                  <a:cubicBezTo>
                    <a:pt x="78556" y="119451"/>
                    <a:pt x="80008" y="123445"/>
                    <a:pt x="82187" y="127076"/>
                  </a:cubicBezTo>
                  <a:cubicBezTo>
                    <a:pt x="66938" y="131433"/>
                    <a:pt x="53867" y="134337"/>
                    <a:pt x="42975" y="136516"/>
                  </a:cubicBezTo>
                  <a:cubicBezTo>
                    <a:pt x="51688" y="130344"/>
                    <a:pt x="63307" y="123082"/>
                    <a:pt x="77104" y="115458"/>
                  </a:cubicBezTo>
                  <a:close/>
                  <a:moveTo>
                    <a:pt x="242665" y="60633"/>
                  </a:moveTo>
                  <a:cubicBezTo>
                    <a:pt x="241576" y="56640"/>
                    <a:pt x="240124" y="53009"/>
                    <a:pt x="238308" y="49378"/>
                  </a:cubicBezTo>
                  <a:cubicBezTo>
                    <a:pt x="252468" y="45384"/>
                    <a:pt x="269170" y="41754"/>
                    <a:pt x="279699" y="39938"/>
                  </a:cubicBezTo>
                  <a:cubicBezTo>
                    <a:pt x="270985" y="45747"/>
                    <a:pt x="255736" y="53372"/>
                    <a:pt x="242665" y="60633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 w="35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G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C46F6E4E-57A3-A252-5AA3-CFB96BF88DE7}"/>
                </a:ext>
              </a:extLst>
            </p:cNvPr>
            <p:cNvSpPr/>
            <p:nvPr/>
          </p:nvSpPr>
          <p:spPr>
            <a:xfrm>
              <a:off x="5788505" y="5649495"/>
              <a:ext cx="149409" cy="80226"/>
            </a:xfrm>
            <a:custGeom>
              <a:avLst/>
              <a:gdLst>
                <a:gd name="connsiteX0" fmla="*/ 0 w 137605"/>
                <a:gd name="connsiteY0" fmla="*/ 57003 h 74067"/>
                <a:gd name="connsiteX1" fmla="*/ 51557 w 137605"/>
                <a:gd name="connsiteY1" fmla="*/ 74067 h 74067"/>
                <a:gd name="connsiteX2" fmla="*/ 137605 w 137605"/>
                <a:gd name="connsiteY2" fmla="*/ 0 h 74067"/>
                <a:gd name="connsiteX3" fmla="*/ 68984 w 137605"/>
                <a:gd name="connsiteY3" fmla="*/ 31951 h 74067"/>
                <a:gd name="connsiteX4" fmla="*/ 0 w 137605"/>
                <a:gd name="connsiteY4" fmla="*/ 57003 h 74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7605" h="74067">
                  <a:moveTo>
                    <a:pt x="0" y="57003"/>
                  </a:moveTo>
                  <a:cubicBezTo>
                    <a:pt x="14523" y="67532"/>
                    <a:pt x="32314" y="74067"/>
                    <a:pt x="51557" y="74067"/>
                  </a:cubicBezTo>
                  <a:cubicBezTo>
                    <a:pt x="95125" y="74067"/>
                    <a:pt x="131433" y="42117"/>
                    <a:pt x="137605" y="0"/>
                  </a:cubicBezTo>
                  <a:cubicBezTo>
                    <a:pt x="116910" y="10892"/>
                    <a:pt x="93673" y="21784"/>
                    <a:pt x="68984" y="31951"/>
                  </a:cubicBezTo>
                  <a:cubicBezTo>
                    <a:pt x="45021" y="41754"/>
                    <a:pt x="21784" y="50467"/>
                    <a:pt x="0" y="57003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 w="35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G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A257AF08-7951-F1BD-EE44-2B6ED80A3AB3}"/>
                </a:ext>
              </a:extLst>
            </p:cNvPr>
            <p:cNvSpPr/>
            <p:nvPr/>
          </p:nvSpPr>
          <p:spPr>
            <a:xfrm>
              <a:off x="6440961" y="3083196"/>
              <a:ext cx="92076" cy="96350"/>
            </a:xfrm>
            <a:custGeom>
              <a:avLst/>
              <a:gdLst>
                <a:gd name="connsiteX0" fmla="*/ 53735 w 84802"/>
                <a:gd name="connsiteY0" fmla="*/ 88953 h 88953"/>
                <a:gd name="connsiteX1" fmla="*/ 84596 w 84802"/>
                <a:gd name="connsiteY1" fmla="*/ 0 h 88953"/>
                <a:gd name="connsiteX2" fmla="*/ 0 w 84802"/>
                <a:gd name="connsiteY2" fmla="*/ 35218 h 88953"/>
                <a:gd name="connsiteX3" fmla="*/ 53735 w 84802"/>
                <a:gd name="connsiteY3" fmla="*/ 88953 h 889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4802" h="88953">
                  <a:moveTo>
                    <a:pt x="53735" y="88953"/>
                  </a:moveTo>
                  <a:cubicBezTo>
                    <a:pt x="76246" y="63901"/>
                    <a:pt x="86412" y="31587"/>
                    <a:pt x="84596" y="0"/>
                  </a:cubicBezTo>
                  <a:cubicBezTo>
                    <a:pt x="54098" y="1815"/>
                    <a:pt x="24326" y="13434"/>
                    <a:pt x="0" y="35218"/>
                  </a:cubicBezTo>
                  <a:lnTo>
                    <a:pt x="53735" y="88953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 w="35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G"/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6B1EBE53-1A1A-5DF6-8E9C-35DAC346D7A3}"/>
                </a:ext>
              </a:extLst>
            </p:cNvPr>
            <p:cNvSpPr/>
            <p:nvPr/>
          </p:nvSpPr>
          <p:spPr>
            <a:xfrm>
              <a:off x="6591947" y="3238124"/>
              <a:ext cx="99343" cy="94403"/>
            </a:xfrm>
            <a:custGeom>
              <a:avLst/>
              <a:gdLst>
                <a:gd name="connsiteX0" fmla="*/ 0 w 91494"/>
                <a:gd name="connsiteY0" fmla="*/ 30879 h 87155"/>
                <a:gd name="connsiteX1" fmla="*/ 56276 w 91494"/>
                <a:gd name="connsiteY1" fmla="*/ 87156 h 87155"/>
                <a:gd name="connsiteX2" fmla="*/ 91495 w 91494"/>
                <a:gd name="connsiteY2" fmla="*/ 381 h 87155"/>
                <a:gd name="connsiteX3" fmla="*/ 0 w 91494"/>
                <a:gd name="connsiteY3" fmla="*/ 30879 h 871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1494" h="87155">
                  <a:moveTo>
                    <a:pt x="0" y="30879"/>
                  </a:moveTo>
                  <a:lnTo>
                    <a:pt x="56276" y="87156"/>
                  </a:lnTo>
                  <a:cubicBezTo>
                    <a:pt x="78787" y="62467"/>
                    <a:pt x="90405" y="31606"/>
                    <a:pt x="91495" y="381"/>
                  </a:cubicBezTo>
                  <a:cubicBezTo>
                    <a:pt x="58818" y="-2160"/>
                    <a:pt x="25778" y="8006"/>
                    <a:pt x="0" y="30879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 w="35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G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6586FA85-5742-CCFA-86C1-FDAF78FDD115}"/>
                </a:ext>
              </a:extLst>
            </p:cNvPr>
            <p:cNvSpPr/>
            <p:nvPr/>
          </p:nvSpPr>
          <p:spPr>
            <a:xfrm>
              <a:off x="6510738" y="3083589"/>
              <a:ext cx="130880" cy="138036"/>
            </a:xfrm>
            <a:custGeom>
              <a:avLst/>
              <a:gdLst>
                <a:gd name="connsiteX0" fmla="*/ 28320 w 120540"/>
                <a:gd name="connsiteY0" fmla="*/ 127439 h 127438"/>
                <a:gd name="connsiteX1" fmla="*/ 120541 w 120540"/>
                <a:gd name="connsiteY1" fmla="*/ 35218 h 127438"/>
                <a:gd name="connsiteX2" fmla="*/ 35218 w 120540"/>
                <a:gd name="connsiteY2" fmla="*/ 0 h 127438"/>
                <a:gd name="connsiteX3" fmla="*/ 0 w 120540"/>
                <a:gd name="connsiteY3" fmla="*/ 99119 h 127438"/>
                <a:gd name="connsiteX4" fmla="*/ 28320 w 120540"/>
                <a:gd name="connsiteY4" fmla="*/ 127439 h 127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540" h="127438">
                  <a:moveTo>
                    <a:pt x="28320" y="127439"/>
                  </a:moveTo>
                  <a:lnTo>
                    <a:pt x="120541" y="35218"/>
                  </a:lnTo>
                  <a:cubicBezTo>
                    <a:pt x="96215" y="13071"/>
                    <a:pt x="65716" y="1452"/>
                    <a:pt x="35218" y="0"/>
                  </a:cubicBezTo>
                  <a:cubicBezTo>
                    <a:pt x="37034" y="35218"/>
                    <a:pt x="25415" y="71163"/>
                    <a:pt x="0" y="99119"/>
                  </a:cubicBezTo>
                  <a:lnTo>
                    <a:pt x="28320" y="127439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 w="35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G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1C435085-2CCD-4359-2234-B5C12E70EECD}"/>
                </a:ext>
              </a:extLst>
            </p:cNvPr>
            <p:cNvSpPr/>
            <p:nvPr/>
          </p:nvSpPr>
          <p:spPr>
            <a:xfrm>
              <a:off x="6552525" y="3132354"/>
              <a:ext cx="138370" cy="128205"/>
            </a:xfrm>
            <a:custGeom>
              <a:avLst/>
              <a:gdLst>
                <a:gd name="connsiteX0" fmla="*/ 0 w 127438"/>
                <a:gd name="connsiteY0" fmla="*/ 92584 h 118362"/>
                <a:gd name="connsiteX1" fmla="*/ 25778 w 127438"/>
                <a:gd name="connsiteY1" fmla="*/ 118362 h 118362"/>
                <a:gd name="connsiteX2" fmla="*/ 127439 w 127438"/>
                <a:gd name="connsiteY2" fmla="*/ 83144 h 118362"/>
                <a:gd name="connsiteX3" fmla="*/ 92221 w 127438"/>
                <a:gd name="connsiteY3" fmla="*/ 0 h 118362"/>
                <a:gd name="connsiteX4" fmla="*/ 0 w 127438"/>
                <a:gd name="connsiteY4" fmla="*/ 92584 h 118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438" h="118362">
                  <a:moveTo>
                    <a:pt x="0" y="92584"/>
                  </a:moveTo>
                  <a:lnTo>
                    <a:pt x="25778" y="118362"/>
                  </a:lnTo>
                  <a:cubicBezTo>
                    <a:pt x="54461" y="92584"/>
                    <a:pt x="91132" y="80965"/>
                    <a:pt x="127439" y="83144"/>
                  </a:cubicBezTo>
                  <a:cubicBezTo>
                    <a:pt x="125261" y="53372"/>
                    <a:pt x="113642" y="23963"/>
                    <a:pt x="92221" y="0"/>
                  </a:cubicBezTo>
                  <a:lnTo>
                    <a:pt x="0" y="92584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 w="35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G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D7A0B5B7-5D45-D759-04B9-A62853858040}"/>
                </a:ext>
              </a:extLst>
            </p:cNvPr>
            <p:cNvSpPr/>
            <p:nvPr/>
          </p:nvSpPr>
          <p:spPr>
            <a:xfrm>
              <a:off x="6546987" y="3282975"/>
              <a:ext cx="94631" cy="99103"/>
            </a:xfrm>
            <a:custGeom>
              <a:avLst/>
              <a:gdLst>
                <a:gd name="connsiteX0" fmla="*/ 30879 w 87155"/>
                <a:gd name="connsiteY0" fmla="*/ 0 h 91494"/>
                <a:gd name="connsiteX1" fmla="*/ 381 w 87155"/>
                <a:gd name="connsiteY1" fmla="*/ 91495 h 91494"/>
                <a:gd name="connsiteX2" fmla="*/ 87156 w 87155"/>
                <a:gd name="connsiteY2" fmla="*/ 56276 h 91494"/>
                <a:gd name="connsiteX3" fmla="*/ 30879 w 87155"/>
                <a:gd name="connsiteY3" fmla="*/ 0 h 914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7155" h="91494">
                  <a:moveTo>
                    <a:pt x="30879" y="0"/>
                  </a:moveTo>
                  <a:cubicBezTo>
                    <a:pt x="8006" y="25778"/>
                    <a:pt x="-2160" y="58818"/>
                    <a:pt x="381" y="91495"/>
                  </a:cubicBezTo>
                  <a:cubicBezTo>
                    <a:pt x="31606" y="90405"/>
                    <a:pt x="62467" y="78424"/>
                    <a:pt x="87156" y="56276"/>
                  </a:cubicBezTo>
                  <a:lnTo>
                    <a:pt x="30879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 w="35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G"/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C6230F43-FA54-CC7B-2FE1-464D39D892ED}"/>
                </a:ext>
              </a:extLst>
            </p:cNvPr>
            <p:cNvSpPr/>
            <p:nvPr/>
          </p:nvSpPr>
          <p:spPr>
            <a:xfrm>
              <a:off x="6441355" y="3243649"/>
              <a:ext cx="128121" cy="138036"/>
            </a:xfrm>
            <a:custGeom>
              <a:avLst/>
              <a:gdLst>
                <a:gd name="connsiteX0" fmla="*/ 117999 w 117999"/>
                <a:gd name="connsiteY0" fmla="*/ 25778 h 127438"/>
                <a:gd name="connsiteX1" fmla="*/ 92221 w 117999"/>
                <a:gd name="connsiteY1" fmla="*/ 0 h 127438"/>
                <a:gd name="connsiteX2" fmla="*/ 0 w 117999"/>
                <a:gd name="connsiteY2" fmla="*/ 92221 h 127438"/>
                <a:gd name="connsiteX3" fmla="*/ 83144 w 117999"/>
                <a:gd name="connsiteY3" fmla="*/ 127439 h 127438"/>
                <a:gd name="connsiteX4" fmla="*/ 117999 w 117999"/>
                <a:gd name="connsiteY4" fmla="*/ 25778 h 127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7999" h="127438">
                  <a:moveTo>
                    <a:pt x="117999" y="25778"/>
                  </a:moveTo>
                  <a:lnTo>
                    <a:pt x="92221" y="0"/>
                  </a:lnTo>
                  <a:lnTo>
                    <a:pt x="0" y="92221"/>
                  </a:lnTo>
                  <a:cubicBezTo>
                    <a:pt x="23600" y="113642"/>
                    <a:pt x="53009" y="125261"/>
                    <a:pt x="83144" y="127439"/>
                  </a:cubicBezTo>
                  <a:cubicBezTo>
                    <a:pt x="80602" y="91495"/>
                    <a:pt x="92221" y="54461"/>
                    <a:pt x="117999" y="25778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 w="35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G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96A9CE64-DC7C-D436-5904-CFFB605D0E3C}"/>
                </a:ext>
              </a:extLst>
            </p:cNvPr>
            <p:cNvSpPr/>
            <p:nvPr/>
          </p:nvSpPr>
          <p:spPr>
            <a:xfrm>
              <a:off x="6391684" y="3132747"/>
              <a:ext cx="96584" cy="91848"/>
            </a:xfrm>
            <a:custGeom>
              <a:avLst/>
              <a:gdLst>
                <a:gd name="connsiteX0" fmla="*/ 35218 w 88953"/>
                <a:gd name="connsiteY0" fmla="*/ 0 h 84796"/>
                <a:gd name="connsiteX1" fmla="*/ 0 w 88953"/>
                <a:gd name="connsiteY1" fmla="*/ 84596 h 84796"/>
                <a:gd name="connsiteX2" fmla="*/ 88953 w 88953"/>
                <a:gd name="connsiteY2" fmla="*/ 53735 h 84796"/>
                <a:gd name="connsiteX3" fmla="*/ 35218 w 88953"/>
                <a:gd name="connsiteY3" fmla="*/ 0 h 847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953" h="84796">
                  <a:moveTo>
                    <a:pt x="35218" y="0"/>
                  </a:moveTo>
                  <a:cubicBezTo>
                    <a:pt x="13434" y="23963"/>
                    <a:pt x="1815" y="54098"/>
                    <a:pt x="0" y="84596"/>
                  </a:cubicBezTo>
                  <a:cubicBezTo>
                    <a:pt x="31587" y="86412"/>
                    <a:pt x="63538" y="75882"/>
                    <a:pt x="88953" y="53735"/>
                  </a:cubicBezTo>
                  <a:lnTo>
                    <a:pt x="35218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 w="35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G"/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492E9A4D-353C-5098-C9EC-497A0C3ED131}"/>
                </a:ext>
              </a:extLst>
            </p:cNvPr>
            <p:cNvSpPr/>
            <p:nvPr/>
          </p:nvSpPr>
          <p:spPr>
            <a:xfrm>
              <a:off x="6392078" y="3201962"/>
              <a:ext cx="138370" cy="130564"/>
            </a:xfrm>
            <a:custGeom>
              <a:avLst/>
              <a:gdLst>
                <a:gd name="connsiteX0" fmla="*/ 127439 w 127438"/>
                <a:gd name="connsiteY0" fmla="*/ 28320 h 120540"/>
                <a:gd name="connsiteX1" fmla="*/ 99119 w 127438"/>
                <a:gd name="connsiteY1" fmla="*/ 0 h 120540"/>
                <a:gd name="connsiteX2" fmla="*/ 0 w 127438"/>
                <a:gd name="connsiteY2" fmla="*/ 35218 h 120540"/>
                <a:gd name="connsiteX3" fmla="*/ 35218 w 127438"/>
                <a:gd name="connsiteY3" fmla="*/ 120541 h 120540"/>
                <a:gd name="connsiteX4" fmla="*/ 127439 w 127438"/>
                <a:gd name="connsiteY4" fmla="*/ 28320 h 120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438" h="120540">
                  <a:moveTo>
                    <a:pt x="127439" y="28320"/>
                  </a:moveTo>
                  <a:lnTo>
                    <a:pt x="99119" y="0"/>
                  </a:lnTo>
                  <a:cubicBezTo>
                    <a:pt x="71163" y="25415"/>
                    <a:pt x="35218" y="37034"/>
                    <a:pt x="0" y="35218"/>
                  </a:cubicBezTo>
                  <a:cubicBezTo>
                    <a:pt x="1452" y="66079"/>
                    <a:pt x="13434" y="96215"/>
                    <a:pt x="35218" y="120541"/>
                  </a:cubicBezTo>
                  <a:lnTo>
                    <a:pt x="127439" y="2832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 w="35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G"/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294A0D18-E1F8-9E5E-A156-14549F4ABEE7}"/>
                </a:ext>
              </a:extLst>
            </p:cNvPr>
            <p:cNvSpPr/>
            <p:nvPr/>
          </p:nvSpPr>
          <p:spPr>
            <a:xfrm>
              <a:off x="6437694" y="4638963"/>
              <a:ext cx="207584" cy="212363"/>
            </a:xfrm>
            <a:custGeom>
              <a:avLst/>
              <a:gdLst>
                <a:gd name="connsiteX0" fmla="*/ 124639 w 191184"/>
                <a:gd name="connsiteY0" fmla="*/ 72146 h 196059"/>
                <a:gd name="connsiteX1" fmla="*/ 124639 w 191184"/>
                <a:gd name="connsiteY1" fmla="*/ 30807 h 196059"/>
                <a:gd name="connsiteX2" fmla="*/ 128890 w 191184"/>
                <a:gd name="connsiteY2" fmla="*/ 20539 h 196059"/>
                <a:gd name="connsiteX3" fmla="*/ 137034 w 191184"/>
                <a:gd name="connsiteY3" fmla="*/ 12395 h 196059"/>
                <a:gd name="connsiteX4" fmla="*/ 137033 w 191184"/>
                <a:gd name="connsiteY4" fmla="*/ 2126 h 196059"/>
                <a:gd name="connsiteX5" fmla="*/ 131900 w 191184"/>
                <a:gd name="connsiteY5" fmla="*/ 0 h 196059"/>
                <a:gd name="connsiteX6" fmla="*/ 59286 w 191184"/>
                <a:gd name="connsiteY6" fmla="*/ 0 h 196059"/>
                <a:gd name="connsiteX7" fmla="*/ 52025 w 191184"/>
                <a:gd name="connsiteY7" fmla="*/ 7263 h 196059"/>
                <a:gd name="connsiteX8" fmla="*/ 54152 w 191184"/>
                <a:gd name="connsiteY8" fmla="*/ 12395 h 196059"/>
                <a:gd name="connsiteX9" fmla="*/ 62295 w 191184"/>
                <a:gd name="connsiteY9" fmla="*/ 20539 h 196059"/>
                <a:gd name="connsiteX10" fmla="*/ 66547 w 191184"/>
                <a:gd name="connsiteY10" fmla="*/ 30807 h 196059"/>
                <a:gd name="connsiteX11" fmla="*/ 66547 w 191184"/>
                <a:gd name="connsiteY11" fmla="*/ 72146 h 196059"/>
                <a:gd name="connsiteX12" fmla="*/ 3928 w 191184"/>
                <a:gd name="connsiteY12" fmla="*/ 161800 h 196059"/>
                <a:gd name="connsiteX13" fmla="*/ 9311 w 191184"/>
                <a:gd name="connsiteY13" fmla="*/ 192134 h 196059"/>
                <a:gd name="connsiteX14" fmla="*/ 21791 w 191184"/>
                <a:gd name="connsiteY14" fmla="*/ 196060 h 196059"/>
                <a:gd name="connsiteX15" fmla="*/ 169395 w 191184"/>
                <a:gd name="connsiteY15" fmla="*/ 196060 h 196059"/>
                <a:gd name="connsiteX16" fmla="*/ 191184 w 191184"/>
                <a:gd name="connsiteY16" fmla="*/ 174280 h 196059"/>
                <a:gd name="connsiteX17" fmla="*/ 187258 w 191184"/>
                <a:gd name="connsiteY17" fmla="*/ 161800 h 196059"/>
                <a:gd name="connsiteX18" fmla="*/ 79763 w 191184"/>
                <a:gd name="connsiteY18" fmla="*/ 78587 h 196059"/>
                <a:gd name="connsiteX19" fmla="*/ 81070 w 191184"/>
                <a:gd name="connsiteY19" fmla="*/ 74430 h 196059"/>
                <a:gd name="connsiteX20" fmla="*/ 81070 w 191184"/>
                <a:gd name="connsiteY20" fmla="*/ 30807 h 196059"/>
                <a:gd name="connsiteX21" fmla="*/ 76085 w 191184"/>
                <a:gd name="connsiteY21" fmla="*/ 14523 h 196059"/>
                <a:gd name="connsiteX22" fmla="*/ 115101 w 191184"/>
                <a:gd name="connsiteY22" fmla="*/ 14523 h 196059"/>
                <a:gd name="connsiteX23" fmla="*/ 110116 w 191184"/>
                <a:gd name="connsiteY23" fmla="*/ 30807 h 196059"/>
                <a:gd name="connsiteX24" fmla="*/ 110116 w 191184"/>
                <a:gd name="connsiteY24" fmla="*/ 74430 h 196059"/>
                <a:gd name="connsiteX25" fmla="*/ 111423 w 191184"/>
                <a:gd name="connsiteY25" fmla="*/ 78587 h 196059"/>
                <a:gd name="connsiteX26" fmla="*/ 130085 w 191184"/>
                <a:gd name="connsiteY26" fmla="*/ 105291 h 196059"/>
                <a:gd name="connsiteX27" fmla="*/ 101039 w 191184"/>
                <a:gd name="connsiteY27" fmla="*/ 105291 h 196059"/>
                <a:gd name="connsiteX28" fmla="*/ 101039 w 191184"/>
                <a:gd name="connsiteY28" fmla="*/ 127076 h 196059"/>
                <a:gd name="connsiteX29" fmla="*/ 95593 w 191184"/>
                <a:gd name="connsiteY29" fmla="*/ 132522 h 196059"/>
                <a:gd name="connsiteX30" fmla="*/ 90147 w 191184"/>
                <a:gd name="connsiteY30" fmla="*/ 127076 h 196059"/>
                <a:gd name="connsiteX31" fmla="*/ 90147 w 191184"/>
                <a:gd name="connsiteY31" fmla="*/ 105291 h 196059"/>
                <a:gd name="connsiteX32" fmla="*/ 61101 w 191184"/>
                <a:gd name="connsiteY32" fmla="*/ 105291 h 1960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91184" h="196059">
                  <a:moveTo>
                    <a:pt x="124639" y="72146"/>
                  </a:moveTo>
                  <a:lnTo>
                    <a:pt x="124639" y="30807"/>
                  </a:lnTo>
                  <a:cubicBezTo>
                    <a:pt x="124629" y="26954"/>
                    <a:pt x="126160" y="23257"/>
                    <a:pt x="128890" y="20539"/>
                  </a:cubicBezTo>
                  <a:lnTo>
                    <a:pt x="137034" y="12395"/>
                  </a:lnTo>
                  <a:cubicBezTo>
                    <a:pt x="139869" y="9559"/>
                    <a:pt x="139869" y="4961"/>
                    <a:pt x="137033" y="2126"/>
                  </a:cubicBezTo>
                  <a:cubicBezTo>
                    <a:pt x="135671" y="765"/>
                    <a:pt x="133825" y="0"/>
                    <a:pt x="131900" y="0"/>
                  </a:cubicBezTo>
                  <a:lnTo>
                    <a:pt x="59286" y="0"/>
                  </a:lnTo>
                  <a:cubicBezTo>
                    <a:pt x="55275" y="1"/>
                    <a:pt x="52025" y="3253"/>
                    <a:pt x="52025" y="7263"/>
                  </a:cubicBezTo>
                  <a:cubicBezTo>
                    <a:pt x="52026" y="9188"/>
                    <a:pt x="52791" y="11034"/>
                    <a:pt x="54152" y="12395"/>
                  </a:cubicBezTo>
                  <a:lnTo>
                    <a:pt x="62295" y="20539"/>
                  </a:lnTo>
                  <a:cubicBezTo>
                    <a:pt x="65026" y="23257"/>
                    <a:pt x="66557" y="26954"/>
                    <a:pt x="66547" y="30807"/>
                  </a:cubicBezTo>
                  <a:lnTo>
                    <a:pt x="66547" y="72146"/>
                  </a:lnTo>
                  <a:lnTo>
                    <a:pt x="3928" y="161800"/>
                  </a:lnTo>
                  <a:cubicBezTo>
                    <a:pt x="-2962" y="171663"/>
                    <a:pt x="-552" y="185244"/>
                    <a:pt x="9311" y="192134"/>
                  </a:cubicBezTo>
                  <a:cubicBezTo>
                    <a:pt x="12970" y="194690"/>
                    <a:pt x="17327" y="196061"/>
                    <a:pt x="21791" y="196060"/>
                  </a:cubicBezTo>
                  <a:lnTo>
                    <a:pt x="169395" y="196060"/>
                  </a:lnTo>
                  <a:cubicBezTo>
                    <a:pt x="181426" y="196062"/>
                    <a:pt x="191182" y="186311"/>
                    <a:pt x="191184" y="174280"/>
                  </a:cubicBezTo>
                  <a:cubicBezTo>
                    <a:pt x="191185" y="169816"/>
                    <a:pt x="189815" y="165460"/>
                    <a:pt x="187258" y="161800"/>
                  </a:cubicBezTo>
                  <a:close/>
                  <a:moveTo>
                    <a:pt x="79763" y="78587"/>
                  </a:moveTo>
                  <a:cubicBezTo>
                    <a:pt x="80614" y="77368"/>
                    <a:pt x="81070" y="75917"/>
                    <a:pt x="81070" y="74430"/>
                  </a:cubicBezTo>
                  <a:lnTo>
                    <a:pt x="81070" y="30807"/>
                  </a:lnTo>
                  <a:cubicBezTo>
                    <a:pt x="81086" y="25001"/>
                    <a:pt x="79349" y="19325"/>
                    <a:pt x="76085" y="14523"/>
                  </a:cubicBezTo>
                  <a:lnTo>
                    <a:pt x="115101" y="14523"/>
                  </a:lnTo>
                  <a:cubicBezTo>
                    <a:pt x="111837" y="19325"/>
                    <a:pt x="110100" y="25001"/>
                    <a:pt x="110116" y="30807"/>
                  </a:cubicBezTo>
                  <a:lnTo>
                    <a:pt x="110116" y="74430"/>
                  </a:lnTo>
                  <a:cubicBezTo>
                    <a:pt x="110116" y="75917"/>
                    <a:pt x="110572" y="77368"/>
                    <a:pt x="111423" y="78587"/>
                  </a:cubicBezTo>
                  <a:lnTo>
                    <a:pt x="130085" y="105291"/>
                  </a:lnTo>
                  <a:lnTo>
                    <a:pt x="101039" y="105291"/>
                  </a:lnTo>
                  <a:lnTo>
                    <a:pt x="101039" y="127076"/>
                  </a:lnTo>
                  <a:cubicBezTo>
                    <a:pt x="101039" y="130084"/>
                    <a:pt x="98601" y="132522"/>
                    <a:pt x="95593" y="132522"/>
                  </a:cubicBezTo>
                  <a:cubicBezTo>
                    <a:pt x="92585" y="132522"/>
                    <a:pt x="90147" y="130084"/>
                    <a:pt x="90147" y="127076"/>
                  </a:cubicBezTo>
                  <a:lnTo>
                    <a:pt x="90147" y="105291"/>
                  </a:lnTo>
                  <a:lnTo>
                    <a:pt x="61101" y="105291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 w="35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G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F88D6B4A-4F45-1E25-439C-AA8003FE3A02}"/>
                </a:ext>
              </a:extLst>
            </p:cNvPr>
            <p:cNvSpPr/>
            <p:nvPr/>
          </p:nvSpPr>
          <p:spPr>
            <a:xfrm>
              <a:off x="6458652" y="4489523"/>
              <a:ext cx="197725" cy="137641"/>
            </a:xfrm>
            <a:custGeom>
              <a:avLst/>
              <a:gdLst>
                <a:gd name="connsiteX0" fmla="*/ 61281 w 182104"/>
                <a:gd name="connsiteY0" fmla="*/ 104775 h 127074"/>
                <a:gd name="connsiteX1" fmla="*/ 69000 w 182104"/>
                <a:gd name="connsiteY1" fmla="*/ 127075 h 127074"/>
                <a:gd name="connsiteX2" fmla="*/ 83523 w 182104"/>
                <a:gd name="connsiteY2" fmla="*/ 127075 h 127074"/>
                <a:gd name="connsiteX3" fmla="*/ 106343 w 182104"/>
                <a:gd name="connsiteY3" fmla="*/ 88771 h 127074"/>
                <a:gd name="connsiteX4" fmla="*/ 106343 w 182104"/>
                <a:gd name="connsiteY4" fmla="*/ 88771 h 127074"/>
                <a:gd name="connsiteX5" fmla="*/ 163418 w 182104"/>
                <a:gd name="connsiteY5" fmla="*/ 69985 h 127074"/>
                <a:gd name="connsiteX6" fmla="*/ 181488 w 182104"/>
                <a:gd name="connsiteY6" fmla="*/ 616 h 127074"/>
                <a:gd name="connsiteX7" fmla="*/ 112852 w 182104"/>
                <a:gd name="connsiteY7" fmla="*/ 18683 h 127074"/>
                <a:gd name="connsiteX8" fmla="*/ 94761 w 182104"/>
                <a:gd name="connsiteY8" fmla="*/ 78840 h 127074"/>
                <a:gd name="connsiteX9" fmla="*/ 75692 w 182104"/>
                <a:gd name="connsiteY9" fmla="*/ 100091 h 127074"/>
                <a:gd name="connsiteX10" fmla="*/ 72787 w 182104"/>
                <a:gd name="connsiteY10" fmla="*/ 95963 h 127074"/>
                <a:gd name="connsiteX11" fmla="*/ 57211 w 182104"/>
                <a:gd name="connsiteY11" fmla="*/ 47946 h 127074"/>
                <a:gd name="connsiteX12" fmla="*/ 496 w 182104"/>
                <a:gd name="connsiteY12" fmla="*/ 33133 h 127074"/>
                <a:gd name="connsiteX13" fmla="*/ 15309 w 182104"/>
                <a:gd name="connsiteY13" fmla="*/ 89860 h 127074"/>
                <a:gd name="connsiteX14" fmla="*/ 61281 w 182104"/>
                <a:gd name="connsiteY14" fmla="*/ 104775 h 1270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82104" h="127074">
                  <a:moveTo>
                    <a:pt x="61281" y="104775"/>
                  </a:moveTo>
                  <a:cubicBezTo>
                    <a:pt x="66281" y="111133"/>
                    <a:pt x="69000" y="118986"/>
                    <a:pt x="69000" y="127075"/>
                  </a:cubicBezTo>
                  <a:lnTo>
                    <a:pt x="83523" y="127075"/>
                  </a:lnTo>
                  <a:cubicBezTo>
                    <a:pt x="83534" y="111089"/>
                    <a:pt x="92291" y="96391"/>
                    <a:pt x="106343" y="88771"/>
                  </a:cubicBezTo>
                  <a:lnTo>
                    <a:pt x="106343" y="88771"/>
                  </a:lnTo>
                  <a:cubicBezTo>
                    <a:pt x="121152" y="89134"/>
                    <a:pt x="146804" y="86592"/>
                    <a:pt x="163418" y="69985"/>
                  </a:cubicBezTo>
                  <a:cubicBezTo>
                    <a:pt x="187268" y="45419"/>
                    <a:pt x="181488" y="616"/>
                    <a:pt x="181488" y="616"/>
                  </a:cubicBezTo>
                  <a:cubicBezTo>
                    <a:pt x="181488" y="616"/>
                    <a:pt x="136696" y="-5164"/>
                    <a:pt x="112852" y="18683"/>
                  </a:cubicBezTo>
                  <a:cubicBezTo>
                    <a:pt x="95534" y="36005"/>
                    <a:pt x="94405" y="64376"/>
                    <a:pt x="94761" y="78840"/>
                  </a:cubicBezTo>
                  <a:cubicBezTo>
                    <a:pt x="86746" y="84240"/>
                    <a:pt x="80195" y="91541"/>
                    <a:pt x="75692" y="100091"/>
                  </a:cubicBezTo>
                  <a:cubicBezTo>
                    <a:pt x="74791" y="98664"/>
                    <a:pt x="73833" y="97288"/>
                    <a:pt x="72787" y="95963"/>
                  </a:cubicBezTo>
                  <a:cubicBezTo>
                    <a:pt x="73132" y="84014"/>
                    <a:pt x="71255" y="61994"/>
                    <a:pt x="57211" y="47946"/>
                  </a:cubicBezTo>
                  <a:cubicBezTo>
                    <a:pt x="37344" y="28075"/>
                    <a:pt x="496" y="33133"/>
                    <a:pt x="496" y="33133"/>
                  </a:cubicBezTo>
                  <a:cubicBezTo>
                    <a:pt x="496" y="33133"/>
                    <a:pt x="-4199" y="69989"/>
                    <a:pt x="15309" y="89860"/>
                  </a:cubicBezTo>
                  <a:cubicBezTo>
                    <a:pt x="27959" y="102502"/>
                    <a:pt x="48999" y="104412"/>
                    <a:pt x="61281" y="104775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 w="35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G"/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4AF9B829-3B54-B03B-2903-88B97A2F1A2B}"/>
                </a:ext>
              </a:extLst>
            </p:cNvPr>
            <p:cNvSpPr/>
            <p:nvPr/>
          </p:nvSpPr>
          <p:spPr>
            <a:xfrm>
              <a:off x="6535574" y="4666492"/>
              <a:ext cx="11826" cy="74721"/>
            </a:xfrm>
            <a:custGeom>
              <a:avLst/>
              <a:gdLst>
                <a:gd name="connsiteX0" fmla="*/ 0 w 10892"/>
                <a:gd name="connsiteY0" fmla="*/ 0 h 68984"/>
                <a:gd name="connsiteX1" fmla="*/ 10892 w 10892"/>
                <a:gd name="connsiteY1" fmla="*/ 0 h 68984"/>
                <a:gd name="connsiteX2" fmla="*/ 10892 w 10892"/>
                <a:gd name="connsiteY2" fmla="*/ 68984 h 68984"/>
                <a:gd name="connsiteX3" fmla="*/ 0 w 10892"/>
                <a:gd name="connsiteY3" fmla="*/ 68984 h 68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892" h="68984">
                  <a:moveTo>
                    <a:pt x="0" y="0"/>
                  </a:moveTo>
                  <a:lnTo>
                    <a:pt x="10892" y="0"/>
                  </a:lnTo>
                  <a:lnTo>
                    <a:pt x="10892" y="68984"/>
                  </a:lnTo>
                  <a:lnTo>
                    <a:pt x="0" y="68984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 w="35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G"/>
            </a:p>
          </p:txBody>
        </p:sp>
        <p:sp>
          <p:nvSpPr>
            <p:cNvPr id="122" name="Graphic 40" descr="Books">
              <a:extLst>
                <a:ext uri="{FF2B5EF4-FFF2-40B4-BE49-F238E27FC236}">
                  <a16:creationId xmlns:a16="http://schemas.microsoft.com/office/drawing/2014/main" id="{F76AEA6F-B4FC-29C8-00A4-563A3929ACC9}"/>
                </a:ext>
              </a:extLst>
            </p:cNvPr>
            <p:cNvSpPr/>
            <p:nvPr/>
          </p:nvSpPr>
          <p:spPr>
            <a:xfrm>
              <a:off x="4944539" y="4514298"/>
              <a:ext cx="335875" cy="312646"/>
            </a:xfrm>
            <a:custGeom>
              <a:avLst/>
              <a:gdLst>
                <a:gd name="connsiteX0" fmla="*/ 309339 w 309339"/>
                <a:gd name="connsiteY0" fmla="*/ 101661 h 288643"/>
                <a:gd name="connsiteX1" fmla="*/ 290459 w 309339"/>
                <a:gd name="connsiteY1" fmla="*/ 94762 h 288643"/>
                <a:gd name="connsiteX2" fmla="*/ 290459 w 309339"/>
                <a:gd name="connsiteY2" fmla="*/ 55187 h 288643"/>
                <a:gd name="connsiteX3" fmla="*/ 309339 w 309339"/>
                <a:gd name="connsiteY3" fmla="*/ 47200 h 288643"/>
                <a:gd name="connsiteX4" fmla="*/ 181537 w 309339"/>
                <a:gd name="connsiteY4" fmla="*/ 0 h 288643"/>
                <a:gd name="connsiteX5" fmla="*/ 26141 w 309339"/>
                <a:gd name="connsiteY5" fmla="*/ 54461 h 288643"/>
                <a:gd name="connsiteX6" fmla="*/ 10892 w 309339"/>
                <a:gd name="connsiteY6" fmla="*/ 98030 h 288643"/>
                <a:gd name="connsiteX7" fmla="*/ 12708 w 309339"/>
                <a:gd name="connsiteY7" fmla="*/ 114005 h 288643"/>
                <a:gd name="connsiteX8" fmla="*/ 0 w 309339"/>
                <a:gd name="connsiteY8" fmla="*/ 156122 h 288643"/>
                <a:gd name="connsiteX9" fmla="*/ 10892 w 309339"/>
                <a:gd name="connsiteY9" fmla="*/ 187709 h 288643"/>
                <a:gd name="connsiteX10" fmla="*/ 10166 w 309339"/>
                <a:gd name="connsiteY10" fmla="*/ 210583 h 288643"/>
                <a:gd name="connsiteX11" fmla="*/ 29046 w 309339"/>
                <a:gd name="connsiteY11" fmla="*/ 246890 h 288643"/>
                <a:gd name="connsiteX12" fmla="*/ 129980 w 309339"/>
                <a:gd name="connsiteY12" fmla="*/ 288644 h 288643"/>
                <a:gd name="connsiteX13" fmla="*/ 308613 w 309339"/>
                <a:gd name="connsiteY13" fmla="*/ 214577 h 288643"/>
                <a:gd name="connsiteX14" fmla="*/ 289733 w 309339"/>
                <a:gd name="connsiteY14" fmla="*/ 207678 h 288643"/>
                <a:gd name="connsiteX15" fmla="*/ 289733 w 309339"/>
                <a:gd name="connsiteY15" fmla="*/ 167740 h 288643"/>
                <a:gd name="connsiteX16" fmla="*/ 308613 w 309339"/>
                <a:gd name="connsiteY16" fmla="*/ 159753 h 288643"/>
                <a:gd name="connsiteX17" fmla="*/ 279567 w 309339"/>
                <a:gd name="connsiteY17" fmla="*/ 148860 h 288643"/>
                <a:gd name="connsiteX18" fmla="*/ 279567 w 309339"/>
                <a:gd name="connsiteY18" fmla="*/ 114005 h 288643"/>
                <a:gd name="connsiteX19" fmla="*/ 309339 w 309339"/>
                <a:gd name="connsiteY19" fmla="*/ 101661 h 288643"/>
                <a:gd name="connsiteX20" fmla="*/ 30498 w 309339"/>
                <a:gd name="connsiteY20" fmla="*/ 79876 h 288643"/>
                <a:gd name="connsiteX21" fmla="*/ 131433 w 309339"/>
                <a:gd name="connsiteY21" fmla="*/ 119451 h 288643"/>
                <a:gd name="connsiteX22" fmla="*/ 276299 w 309339"/>
                <a:gd name="connsiteY22" fmla="*/ 60996 h 288643"/>
                <a:gd name="connsiteX23" fmla="*/ 276299 w 309339"/>
                <a:gd name="connsiteY23" fmla="*/ 92221 h 288643"/>
                <a:gd name="connsiteX24" fmla="*/ 131433 w 309339"/>
                <a:gd name="connsiteY24" fmla="*/ 152491 h 288643"/>
                <a:gd name="connsiteX25" fmla="*/ 30498 w 309339"/>
                <a:gd name="connsiteY25" fmla="*/ 112553 h 288643"/>
                <a:gd name="connsiteX26" fmla="*/ 30498 w 309339"/>
                <a:gd name="connsiteY26" fmla="*/ 79876 h 288643"/>
                <a:gd name="connsiteX27" fmla="*/ 275573 w 309339"/>
                <a:gd name="connsiteY27" fmla="*/ 205137 h 288643"/>
                <a:gd name="connsiteX28" fmla="*/ 130707 w 309339"/>
                <a:gd name="connsiteY28" fmla="*/ 265044 h 288643"/>
                <a:gd name="connsiteX29" fmla="*/ 29409 w 309339"/>
                <a:gd name="connsiteY29" fmla="*/ 225106 h 288643"/>
                <a:gd name="connsiteX30" fmla="*/ 29409 w 309339"/>
                <a:gd name="connsiteY30" fmla="*/ 196786 h 288643"/>
                <a:gd name="connsiteX31" fmla="*/ 119814 w 309339"/>
                <a:gd name="connsiteY31" fmla="*/ 233820 h 288643"/>
                <a:gd name="connsiteX32" fmla="*/ 275936 w 309339"/>
                <a:gd name="connsiteY32" fmla="*/ 172097 h 288643"/>
                <a:gd name="connsiteX33" fmla="*/ 275573 w 309339"/>
                <a:gd name="connsiteY33" fmla="*/ 205137 h 288643"/>
                <a:gd name="connsiteX34" fmla="*/ 265407 w 309339"/>
                <a:gd name="connsiteY34" fmla="*/ 150676 h 288643"/>
                <a:gd name="connsiteX35" fmla="*/ 120541 w 309339"/>
                <a:gd name="connsiteY35" fmla="*/ 210583 h 288643"/>
                <a:gd name="connsiteX36" fmla="*/ 19606 w 309339"/>
                <a:gd name="connsiteY36" fmla="*/ 170645 h 288643"/>
                <a:gd name="connsiteX37" fmla="*/ 19606 w 309339"/>
                <a:gd name="connsiteY37" fmla="*/ 137968 h 288643"/>
                <a:gd name="connsiteX38" fmla="*/ 123445 w 309339"/>
                <a:gd name="connsiteY38" fmla="*/ 179359 h 288643"/>
                <a:gd name="connsiteX39" fmla="*/ 265770 w 309339"/>
                <a:gd name="connsiteY39" fmla="*/ 119814 h 288643"/>
                <a:gd name="connsiteX40" fmla="*/ 265770 w 309339"/>
                <a:gd name="connsiteY40" fmla="*/ 150676 h 2886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309339" h="288643">
                  <a:moveTo>
                    <a:pt x="309339" y="101661"/>
                  </a:moveTo>
                  <a:lnTo>
                    <a:pt x="290459" y="94762"/>
                  </a:lnTo>
                  <a:lnTo>
                    <a:pt x="290459" y="55187"/>
                  </a:lnTo>
                  <a:lnTo>
                    <a:pt x="309339" y="47200"/>
                  </a:lnTo>
                  <a:lnTo>
                    <a:pt x="181537" y="0"/>
                  </a:lnTo>
                  <a:lnTo>
                    <a:pt x="26141" y="54461"/>
                  </a:lnTo>
                  <a:cubicBezTo>
                    <a:pt x="11255" y="61723"/>
                    <a:pt x="10892" y="81692"/>
                    <a:pt x="10892" y="98030"/>
                  </a:cubicBezTo>
                  <a:cubicBezTo>
                    <a:pt x="10892" y="103476"/>
                    <a:pt x="11618" y="108922"/>
                    <a:pt x="12708" y="114005"/>
                  </a:cubicBezTo>
                  <a:cubicBezTo>
                    <a:pt x="363" y="121993"/>
                    <a:pt x="0" y="140510"/>
                    <a:pt x="0" y="156122"/>
                  </a:cubicBezTo>
                  <a:cubicBezTo>
                    <a:pt x="0" y="168829"/>
                    <a:pt x="2905" y="180448"/>
                    <a:pt x="10892" y="187709"/>
                  </a:cubicBezTo>
                  <a:cubicBezTo>
                    <a:pt x="9077" y="193882"/>
                    <a:pt x="10166" y="201506"/>
                    <a:pt x="10166" y="210583"/>
                  </a:cubicBezTo>
                  <a:cubicBezTo>
                    <a:pt x="10166" y="226921"/>
                    <a:pt x="14523" y="241807"/>
                    <a:pt x="29046" y="246890"/>
                  </a:cubicBezTo>
                  <a:lnTo>
                    <a:pt x="129980" y="288644"/>
                  </a:lnTo>
                  <a:lnTo>
                    <a:pt x="308613" y="214577"/>
                  </a:lnTo>
                  <a:lnTo>
                    <a:pt x="289733" y="207678"/>
                  </a:lnTo>
                  <a:lnTo>
                    <a:pt x="289733" y="167740"/>
                  </a:lnTo>
                  <a:lnTo>
                    <a:pt x="308613" y="159753"/>
                  </a:lnTo>
                  <a:lnTo>
                    <a:pt x="279567" y="148860"/>
                  </a:lnTo>
                  <a:lnTo>
                    <a:pt x="279567" y="114005"/>
                  </a:lnTo>
                  <a:lnTo>
                    <a:pt x="309339" y="101661"/>
                  </a:lnTo>
                  <a:close/>
                  <a:moveTo>
                    <a:pt x="30498" y="79876"/>
                  </a:moveTo>
                  <a:lnTo>
                    <a:pt x="131433" y="119451"/>
                  </a:lnTo>
                  <a:lnTo>
                    <a:pt x="276299" y="60996"/>
                  </a:lnTo>
                  <a:lnTo>
                    <a:pt x="276299" y="92221"/>
                  </a:lnTo>
                  <a:lnTo>
                    <a:pt x="131433" y="152491"/>
                  </a:lnTo>
                  <a:lnTo>
                    <a:pt x="30498" y="112553"/>
                  </a:lnTo>
                  <a:lnTo>
                    <a:pt x="30498" y="79876"/>
                  </a:lnTo>
                  <a:close/>
                  <a:moveTo>
                    <a:pt x="275573" y="205137"/>
                  </a:moveTo>
                  <a:lnTo>
                    <a:pt x="130707" y="265044"/>
                  </a:lnTo>
                  <a:lnTo>
                    <a:pt x="29409" y="225106"/>
                  </a:lnTo>
                  <a:lnTo>
                    <a:pt x="29409" y="196786"/>
                  </a:lnTo>
                  <a:lnTo>
                    <a:pt x="119814" y="233820"/>
                  </a:lnTo>
                  <a:lnTo>
                    <a:pt x="275936" y="172097"/>
                  </a:lnTo>
                  <a:lnTo>
                    <a:pt x="275573" y="205137"/>
                  </a:lnTo>
                  <a:close/>
                  <a:moveTo>
                    <a:pt x="265407" y="150676"/>
                  </a:moveTo>
                  <a:lnTo>
                    <a:pt x="120541" y="210583"/>
                  </a:lnTo>
                  <a:lnTo>
                    <a:pt x="19606" y="170645"/>
                  </a:lnTo>
                  <a:lnTo>
                    <a:pt x="19606" y="137968"/>
                  </a:lnTo>
                  <a:lnTo>
                    <a:pt x="123445" y="179359"/>
                  </a:lnTo>
                  <a:lnTo>
                    <a:pt x="265770" y="119814"/>
                  </a:lnTo>
                  <a:lnTo>
                    <a:pt x="265770" y="150676"/>
                  </a:lnTo>
                  <a:close/>
                </a:path>
              </a:pathLst>
            </a:custGeom>
            <a:solidFill>
              <a:srgbClr val="FFFFFF"/>
            </a:solidFill>
            <a:ln w="35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G"/>
            </a:p>
          </p:txBody>
        </p:sp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A16CF3E2-94C2-3D93-9A4F-669D3949AA7C}"/>
                </a:ext>
              </a:extLst>
            </p:cNvPr>
            <p:cNvSpPr/>
            <p:nvPr/>
          </p:nvSpPr>
          <p:spPr>
            <a:xfrm>
              <a:off x="4962674" y="3087129"/>
              <a:ext cx="291721" cy="283152"/>
            </a:xfrm>
            <a:custGeom>
              <a:avLst/>
              <a:gdLst>
                <a:gd name="connsiteX0" fmla="*/ 0 w 268674"/>
                <a:gd name="connsiteY0" fmla="*/ 0 h 261413"/>
                <a:gd name="connsiteX1" fmla="*/ 0 w 268674"/>
                <a:gd name="connsiteY1" fmla="*/ 261413 h 261413"/>
                <a:gd name="connsiteX2" fmla="*/ 268675 w 268674"/>
                <a:gd name="connsiteY2" fmla="*/ 261413 h 261413"/>
                <a:gd name="connsiteX3" fmla="*/ 268675 w 268674"/>
                <a:gd name="connsiteY3" fmla="*/ 0 h 261413"/>
                <a:gd name="connsiteX4" fmla="*/ 246890 w 268674"/>
                <a:gd name="connsiteY4" fmla="*/ 119814 h 261413"/>
                <a:gd name="connsiteX5" fmla="*/ 145230 w 268674"/>
                <a:gd name="connsiteY5" fmla="*/ 119814 h 261413"/>
                <a:gd name="connsiteX6" fmla="*/ 145230 w 268674"/>
                <a:gd name="connsiteY6" fmla="*/ 21784 h 261413"/>
                <a:gd name="connsiteX7" fmla="*/ 246890 w 268674"/>
                <a:gd name="connsiteY7" fmla="*/ 21784 h 261413"/>
                <a:gd name="connsiteX8" fmla="*/ 123445 w 268674"/>
                <a:gd name="connsiteY8" fmla="*/ 21784 h 261413"/>
                <a:gd name="connsiteX9" fmla="*/ 123445 w 268674"/>
                <a:gd name="connsiteY9" fmla="*/ 119814 h 261413"/>
                <a:gd name="connsiteX10" fmla="*/ 21784 w 268674"/>
                <a:gd name="connsiteY10" fmla="*/ 119814 h 261413"/>
                <a:gd name="connsiteX11" fmla="*/ 21784 w 268674"/>
                <a:gd name="connsiteY11" fmla="*/ 21784 h 261413"/>
                <a:gd name="connsiteX12" fmla="*/ 21784 w 268674"/>
                <a:gd name="connsiteY12" fmla="*/ 141599 h 261413"/>
                <a:gd name="connsiteX13" fmla="*/ 123445 w 268674"/>
                <a:gd name="connsiteY13" fmla="*/ 141599 h 261413"/>
                <a:gd name="connsiteX14" fmla="*/ 123445 w 268674"/>
                <a:gd name="connsiteY14" fmla="*/ 239629 h 261413"/>
                <a:gd name="connsiteX15" fmla="*/ 21784 w 268674"/>
                <a:gd name="connsiteY15" fmla="*/ 239629 h 261413"/>
                <a:gd name="connsiteX16" fmla="*/ 145230 w 268674"/>
                <a:gd name="connsiteY16" fmla="*/ 239629 h 261413"/>
                <a:gd name="connsiteX17" fmla="*/ 145230 w 268674"/>
                <a:gd name="connsiteY17" fmla="*/ 141599 h 261413"/>
                <a:gd name="connsiteX18" fmla="*/ 246890 w 268674"/>
                <a:gd name="connsiteY18" fmla="*/ 141599 h 261413"/>
                <a:gd name="connsiteX19" fmla="*/ 246890 w 268674"/>
                <a:gd name="connsiteY19" fmla="*/ 239629 h 2614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68674" h="261413">
                  <a:moveTo>
                    <a:pt x="0" y="0"/>
                  </a:moveTo>
                  <a:lnTo>
                    <a:pt x="0" y="261413"/>
                  </a:lnTo>
                  <a:lnTo>
                    <a:pt x="268675" y="261413"/>
                  </a:lnTo>
                  <a:lnTo>
                    <a:pt x="268675" y="0"/>
                  </a:lnTo>
                  <a:close/>
                  <a:moveTo>
                    <a:pt x="246890" y="119814"/>
                  </a:moveTo>
                  <a:lnTo>
                    <a:pt x="145230" y="119814"/>
                  </a:lnTo>
                  <a:lnTo>
                    <a:pt x="145230" y="21784"/>
                  </a:lnTo>
                  <a:lnTo>
                    <a:pt x="246890" y="21784"/>
                  </a:lnTo>
                  <a:close/>
                  <a:moveTo>
                    <a:pt x="123445" y="21784"/>
                  </a:moveTo>
                  <a:lnTo>
                    <a:pt x="123445" y="119814"/>
                  </a:lnTo>
                  <a:lnTo>
                    <a:pt x="21784" y="119814"/>
                  </a:lnTo>
                  <a:lnTo>
                    <a:pt x="21784" y="21784"/>
                  </a:lnTo>
                  <a:close/>
                  <a:moveTo>
                    <a:pt x="21784" y="141599"/>
                  </a:moveTo>
                  <a:lnTo>
                    <a:pt x="123445" y="141599"/>
                  </a:lnTo>
                  <a:lnTo>
                    <a:pt x="123445" y="239629"/>
                  </a:lnTo>
                  <a:lnTo>
                    <a:pt x="21784" y="239629"/>
                  </a:lnTo>
                  <a:close/>
                  <a:moveTo>
                    <a:pt x="145230" y="239629"/>
                  </a:moveTo>
                  <a:lnTo>
                    <a:pt x="145230" y="141599"/>
                  </a:lnTo>
                  <a:lnTo>
                    <a:pt x="246890" y="141599"/>
                  </a:lnTo>
                  <a:lnTo>
                    <a:pt x="246890" y="239629"/>
                  </a:lnTo>
                  <a:close/>
                </a:path>
              </a:pathLst>
            </a:custGeom>
            <a:solidFill>
              <a:srgbClr val="FFFFFF"/>
            </a:solidFill>
            <a:ln w="35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G"/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D56C5AE8-8FD4-CA3F-8547-D358A6F75AC5}"/>
                </a:ext>
              </a:extLst>
            </p:cNvPr>
            <p:cNvSpPr/>
            <p:nvPr/>
          </p:nvSpPr>
          <p:spPr>
            <a:xfrm>
              <a:off x="5006038" y="3126455"/>
              <a:ext cx="70959" cy="70788"/>
            </a:xfrm>
            <a:custGeom>
              <a:avLst/>
              <a:gdLst>
                <a:gd name="connsiteX0" fmla="*/ 65353 w 65353"/>
                <a:gd name="connsiteY0" fmla="*/ 25415 h 65353"/>
                <a:gd name="connsiteX1" fmla="*/ 39938 w 65353"/>
                <a:gd name="connsiteY1" fmla="*/ 25415 h 65353"/>
                <a:gd name="connsiteX2" fmla="*/ 39938 w 65353"/>
                <a:gd name="connsiteY2" fmla="*/ 0 h 65353"/>
                <a:gd name="connsiteX3" fmla="*/ 25415 w 65353"/>
                <a:gd name="connsiteY3" fmla="*/ 0 h 65353"/>
                <a:gd name="connsiteX4" fmla="*/ 25415 w 65353"/>
                <a:gd name="connsiteY4" fmla="*/ 25415 h 65353"/>
                <a:gd name="connsiteX5" fmla="*/ 0 w 65353"/>
                <a:gd name="connsiteY5" fmla="*/ 25415 h 65353"/>
                <a:gd name="connsiteX6" fmla="*/ 0 w 65353"/>
                <a:gd name="connsiteY6" fmla="*/ 39938 h 65353"/>
                <a:gd name="connsiteX7" fmla="*/ 25415 w 65353"/>
                <a:gd name="connsiteY7" fmla="*/ 39938 h 65353"/>
                <a:gd name="connsiteX8" fmla="*/ 25415 w 65353"/>
                <a:gd name="connsiteY8" fmla="*/ 65353 h 65353"/>
                <a:gd name="connsiteX9" fmla="*/ 39938 w 65353"/>
                <a:gd name="connsiteY9" fmla="*/ 65353 h 65353"/>
                <a:gd name="connsiteX10" fmla="*/ 39938 w 65353"/>
                <a:gd name="connsiteY10" fmla="*/ 39938 h 65353"/>
                <a:gd name="connsiteX11" fmla="*/ 65353 w 65353"/>
                <a:gd name="connsiteY11" fmla="*/ 39938 h 65353"/>
                <a:gd name="connsiteX12" fmla="*/ 65353 w 65353"/>
                <a:gd name="connsiteY12" fmla="*/ 25415 h 65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5353" h="65353">
                  <a:moveTo>
                    <a:pt x="65353" y="25415"/>
                  </a:moveTo>
                  <a:lnTo>
                    <a:pt x="39938" y="25415"/>
                  </a:lnTo>
                  <a:lnTo>
                    <a:pt x="39938" y="0"/>
                  </a:lnTo>
                  <a:lnTo>
                    <a:pt x="25415" y="0"/>
                  </a:lnTo>
                  <a:lnTo>
                    <a:pt x="25415" y="25415"/>
                  </a:lnTo>
                  <a:lnTo>
                    <a:pt x="0" y="25415"/>
                  </a:lnTo>
                  <a:lnTo>
                    <a:pt x="0" y="39938"/>
                  </a:lnTo>
                  <a:lnTo>
                    <a:pt x="25415" y="39938"/>
                  </a:lnTo>
                  <a:lnTo>
                    <a:pt x="25415" y="65353"/>
                  </a:lnTo>
                  <a:lnTo>
                    <a:pt x="39938" y="65353"/>
                  </a:lnTo>
                  <a:lnTo>
                    <a:pt x="39938" y="39938"/>
                  </a:lnTo>
                  <a:lnTo>
                    <a:pt x="65353" y="39938"/>
                  </a:lnTo>
                  <a:lnTo>
                    <a:pt x="65353" y="25415"/>
                  </a:lnTo>
                  <a:close/>
                </a:path>
              </a:pathLst>
            </a:custGeom>
            <a:solidFill>
              <a:srgbClr val="FFFFFF"/>
            </a:solidFill>
            <a:ln w="35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G"/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48F06477-F8F2-51E1-26EA-05675BC67A79}"/>
                </a:ext>
              </a:extLst>
            </p:cNvPr>
            <p:cNvSpPr/>
            <p:nvPr/>
          </p:nvSpPr>
          <p:spPr>
            <a:xfrm>
              <a:off x="5010848" y="3261031"/>
              <a:ext cx="61340" cy="61192"/>
            </a:xfrm>
            <a:custGeom>
              <a:avLst/>
              <a:gdLst>
                <a:gd name="connsiteX0" fmla="*/ 56494 w 56494"/>
                <a:gd name="connsiteY0" fmla="*/ 10275 h 56494"/>
                <a:gd name="connsiteX1" fmla="*/ 46219 w 56494"/>
                <a:gd name="connsiteY1" fmla="*/ 0 h 56494"/>
                <a:gd name="connsiteX2" fmla="*/ 28247 w 56494"/>
                <a:gd name="connsiteY2" fmla="*/ 17972 h 56494"/>
                <a:gd name="connsiteX3" fmla="*/ 10275 w 56494"/>
                <a:gd name="connsiteY3" fmla="*/ 0 h 56494"/>
                <a:gd name="connsiteX4" fmla="*/ 0 w 56494"/>
                <a:gd name="connsiteY4" fmla="*/ 10275 h 56494"/>
                <a:gd name="connsiteX5" fmla="*/ 17972 w 56494"/>
                <a:gd name="connsiteY5" fmla="*/ 28247 h 56494"/>
                <a:gd name="connsiteX6" fmla="*/ 0 w 56494"/>
                <a:gd name="connsiteY6" fmla="*/ 46219 h 56494"/>
                <a:gd name="connsiteX7" fmla="*/ 10275 w 56494"/>
                <a:gd name="connsiteY7" fmla="*/ 56494 h 56494"/>
                <a:gd name="connsiteX8" fmla="*/ 28247 w 56494"/>
                <a:gd name="connsiteY8" fmla="*/ 38522 h 56494"/>
                <a:gd name="connsiteX9" fmla="*/ 46219 w 56494"/>
                <a:gd name="connsiteY9" fmla="*/ 56494 h 56494"/>
                <a:gd name="connsiteX10" fmla="*/ 56494 w 56494"/>
                <a:gd name="connsiteY10" fmla="*/ 46219 h 56494"/>
                <a:gd name="connsiteX11" fmla="*/ 38522 w 56494"/>
                <a:gd name="connsiteY11" fmla="*/ 28247 h 56494"/>
                <a:gd name="connsiteX12" fmla="*/ 56494 w 56494"/>
                <a:gd name="connsiteY12" fmla="*/ 10275 h 564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6494" h="56494">
                  <a:moveTo>
                    <a:pt x="56494" y="10275"/>
                  </a:moveTo>
                  <a:lnTo>
                    <a:pt x="46219" y="0"/>
                  </a:lnTo>
                  <a:lnTo>
                    <a:pt x="28247" y="17972"/>
                  </a:lnTo>
                  <a:lnTo>
                    <a:pt x="10275" y="0"/>
                  </a:lnTo>
                  <a:lnTo>
                    <a:pt x="0" y="10275"/>
                  </a:lnTo>
                  <a:lnTo>
                    <a:pt x="17972" y="28247"/>
                  </a:lnTo>
                  <a:lnTo>
                    <a:pt x="0" y="46219"/>
                  </a:lnTo>
                  <a:lnTo>
                    <a:pt x="10275" y="56494"/>
                  </a:lnTo>
                  <a:lnTo>
                    <a:pt x="28247" y="38522"/>
                  </a:lnTo>
                  <a:lnTo>
                    <a:pt x="46219" y="56494"/>
                  </a:lnTo>
                  <a:lnTo>
                    <a:pt x="56494" y="46219"/>
                  </a:lnTo>
                  <a:lnTo>
                    <a:pt x="38522" y="28247"/>
                  </a:lnTo>
                  <a:lnTo>
                    <a:pt x="56494" y="10275"/>
                  </a:lnTo>
                  <a:close/>
                </a:path>
              </a:pathLst>
            </a:custGeom>
            <a:solidFill>
              <a:srgbClr val="FFFFFF"/>
            </a:solidFill>
            <a:ln w="35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G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FE1D89CB-188D-1323-28D2-D27B7B77CA91}"/>
                </a:ext>
              </a:extLst>
            </p:cNvPr>
            <p:cNvSpPr/>
            <p:nvPr/>
          </p:nvSpPr>
          <p:spPr>
            <a:xfrm rot="16200000">
              <a:off x="5167686" y="3126370"/>
              <a:ext cx="15730" cy="70959"/>
            </a:xfrm>
            <a:custGeom>
              <a:avLst/>
              <a:gdLst>
                <a:gd name="connsiteX0" fmla="*/ 0 w 14522"/>
                <a:gd name="connsiteY0" fmla="*/ 0 h 65353"/>
                <a:gd name="connsiteX1" fmla="*/ 14523 w 14522"/>
                <a:gd name="connsiteY1" fmla="*/ 0 h 65353"/>
                <a:gd name="connsiteX2" fmla="*/ 14523 w 14522"/>
                <a:gd name="connsiteY2" fmla="*/ 65353 h 65353"/>
                <a:gd name="connsiteX3" fmla="*/ 0 w 14522"/>
                <a:gd name="connsiteY3" fmla="*/ 65353 h 65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522" h="65353">
                  <a:moveTo>
                    <a:pt x="0" y="0"/>
                  </a:moveTo>
                  <a:lnTo>
                    <a:pt x="14523" y="0"/>
                  </a:lnTo>
                  <a:lnTo>
                    <a:pt x="14523" y="65353"/>
                  </a:lnTo>
                  <a:lnTo>
                    <a:pt x="0" y="65353"/>
                  </a:lnTo>
                  <a:close/>
                </a:path>
              </a:pathLst>
            </a:custGeom>
            <a:solidFill>
              <a:srgbClr val="FFFFFF"/>
            </a:solidFill>
            <a:ln w="35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G"/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778D610F-9A67-9CC5-EDD1-D13B28651BC9}"/>
                </a:ext>
              </a:extLst>
            </p:cNvPr>
            <p:cNvSpPr/>
            <p:nvPr/>
          </p:nvSpPr>
          <p:spPr>
            <a:xfrm rot="16200000">
              <a:off x="5167686" y="3260080"/>
              <a:ext cx="15730" cy="70959"/>
            </a:xfrm>
            <a:custGeom>
              <a:avLst/>
              <a:gdLst>
                <a:gd name="connsiteX0" fmla="*/ 0 w 14522"/>
                <a:gd name="connsiteY0" fmla="*/ 0 h 65353"/>
                <a:gd name="connsiteX1" fmla="*/ 14523 w 14522"/>
                <a:gd name="connsiteY1" fmla="*/ 0 h 65353"/>
                <a:gd name="connsiteX2" fmla="*/ 14523 w 14522"/>
                <a:gd name="connsiteY2" fmla="*/ 65353 h 65353"/>
                <a:gd name="connsiteX3" fmla="*/ 0 w 14522"/>
                <a:gd name="connsiteY3" fmla="*/ 65353 h 65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522" h="65353">
                  <a:moveTo>
                    <a:pt x="0" y="0"/>
                  </a:moveTo>
                  <a:lnTo>
                    <a:pt x="14523" y="0"/>
                  </a:lnTo>
                  <a:lnTo>
                    <a:pt x="14523" y="65353"/>
                  </a:lnTo>
                  <a:lnTo>
                    <a:pt x="0" y="65353"/>
                  </a:lnTo>
                  <a:close/>
                </a:path>
              </a:pathLst>
            </a:custGeom>
            <a:solidFill>
              <a:srgbClr val="FFFFFF"/>
            </a:solidFill>
            <a:ln w="35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G"/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6F94CCD7-E0E0-552D-C168-BFDFCA28AADE}"/>
                </a:ext>
              </a:extLst>
            </p:cNvPr>
            <p:cNvSpPr/>
            <p:nvPr/>
          </p:nvSpPr>
          <p:spPr>
            <a:xfrm>
              <a:off x="5167667" y="3264099"/>
              <a:ext cx="15768" cy="15730"/>
            </a:xfrm>
            <a:custGeom>
              <a:avLst/>
              <a:gdLst>
                <a:gd name="connsiteX0" fmla="*/ 14523 w 14522"/>
                <a:gd name="connsiteY0" fmla="*/ 7261 h 14522"/>
                <a:gd name="connsiteX1" fmla="*/ 7261 w 14522"/>
                <a:gd name="connsiteY1" fmla="*/ 14523 h 14522"/>
                <a:gd name="connsiteX2" fmla="*/ 0 w 14522"/>
                <a:gd name="connsiteY2" fmla="*/ 7261 h 14522"/>
                <a:gd name="connsiteX3" fmla="*/ 7261 w 14522"/>
                <a:gd name="connsiteY3" fmla="*/ 0 h 14522"/>
                <a:gd name="connsiteX4" fmla="*/ 14523 w 14522"/>
                <a:gd name="connsiteY4" fmla="*/ 7261 h 14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522" h="14522">
                  <a:moveTo>
                    <a:pt x="14523" y="7261"/>
                  </a:moveTo>
                  <a:cubicBezTo>
                    <a:pt x="14523" y="11272"/>
                    <a:pt x="11272" y="14523"/>
                    <a:pt x="7261" y="14523"/>
                  </a:cubicBezTo>
                  <a:cubicBezTo>
                    <a:pt x="3251" y="14523"/>
                    <a:pt x="0" y="11272"/>
                    <a:pt x="0" y="7261"/>
                  </a:cubicBezTo>
                  <a:cubicBezTo>
                    <a:pt x="0" y="3251"/>
                    <a:pt x="3251" y="0"/>
                    <a:pt x="7261" y="0"/>
                  </a:cubicBezTo>
                  <a:cubicBezTo>
                    <a:pt x="11272" y="0"/>
                    <a:pt x="14523" y="3251"/>
                    <a:pt x="14523" y="7261"/>
                  </a:cubicBezTo>
                  <a:close/>
                </a:path>
              </a:pathLst>
            </a:custGeom>
            <a:solidFill>
              <a:srgbClr val="FFFFFF"/>
            </a:solidFill>
            <a:ln w="35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G"/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ADC35A92-AECE-5E01-1960-C285310BEC80}"/>
                </a:ext>
              </a:extLst>
            </p:cNvPr>
            <p:cNvSpPr/>
            <p:nvPr/>
          </p:nvSpPr>
          <p:spPr>
            <a:xfrm>
              <a:off x="5167667" y="3311291"/>
              <a:ext cx="15768" cy="15730"/>
            </a:xfrm>
            <a:custGeom>
              <a:avLst/>
              <a:gdLst>
                <a:gd name="connsiteX0" fmla="*/ 14523 w 14522"/>
                <a:gd name="connsiteY0" fmla="*/ 7261 h 14522"/>
                <a:gd name="connsiteX1" fmla="*/ 7261 w 14522"/>
                <a:gd name="connsiteY1" fmla="*/ 14523 h 14522"/>
                <a:gd name="connsiteX2" fmla="*/ 0 w 14522"/>
                <a:gd name="connsiteY2" fmla="*/ 7261 h 14522"/>
                <a:gd name="connsiteX3" fmla="*/ 7261 w 14522"/>
                <a:gd name="connsiteY3" fmla="*/ 0 h 14522"/>
                <a:gd name="connsiteX4" fmla="*/ 14523 w 14522"/>
                <a:gd name="connsiteY4" fmla="*/ 7261 h 14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522" h="14522">
                  <a:moveTo>
                    <a:pt x="14523" y="7261"/>
                  </a:moveTo>
                  <a:cubicBezTo>
                    <a:pt x="14523" y="11272"/>
                    <a:pt x="11272" y="14523"/>
                    <a:pt x="7261" y="14523"/>
                  </a:cubicBezTo>
                  <a:cubicBezTo>
                    <a:pt x="3251" y="14523"/>
                    <a:pt x="0" y="11272"/>
                    <a:pt x="0" y="7261"/>
                  </a:cubicBezTo>
                  <a:cubicBezTo>
                    <a:pt x="0" y="3251"/>
                    <a:pt x="3251" y="0"/>
                    <a:pt x="7261" y="0"/>
                  </a:cubicBezTo>
                  <a:cubicBezTo>
                    <a:pt x="11272" y="0"/>
                    <a:pt x="14523" y="3251"/>
                    <a:pt x="14523" y="7261"/>
                  </a:cubicBezTo>
                  <a:close/>
                </a:path>
              </a:pathLst>
            </a:custGeom>
            <a:solidFill>
              <a:srgbClr val="FFFFFF"/>
            </a:solidFill>
            <a:ln w="35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G"/>
            </a:p>
          </p:txBody>
        </p:sp>
        <p:sp>
          <p:nvSpPr>
            <p:cNvPr id="130" name="Freeform: Shape 129">
              <a:extLst>
                <a:ext uri="{FF2B5EF4-FFF2-40B4-BE49-F238E27FC236}">
                  <a16:creationId xmlns:a16="http://schemas.microsoft.com/office/drawing/2014/main" id="{D75D86FF-7734-24DA-C5E7-EA81C2F69E7A}"/>
                </a:ext>
              </a:extLst>
            </p:cNvPr>
            <p:cNvSpPr/>
            <p:nvPr/>
          </p:nvSpPr>
          <p:spPr>
            <a:xfrm>
              <a:off x="5894471" y="2279868"/>
              <a:ext cx="96268" cy="39326"/>
            </a:xfrm>
            <a:custGeom>
              <a:avLst/>
              <a:gdLst>
                <a:gd name="connsiteX0" fmla="*/ 4618 w 88662"/>
                <a:gd name="connsiteY0" fmla="*/ 36307 h 36307"/>
                <a:gd name="connsiteX1" fmla="*/ 88663 w 88662"/>
                <a:gd name="connsiteY1" fmla="*/ 36307 h 36307"/>
                <a:gd name="connsiteX2" fmla="*/ 77770 w 88662"/>
                <a:gd name="connsiteY2" fmla="*/ 0 h 36307"/>
                <a:gd name="connsiteX3" fmla="*/ 0 w 88662"/>
                <a:gd name="connsiteY3" fmla="*/ 0 h 36307"/>
                <a:gd name="connsiteX4" fmla="*/ 4618 w 88662"/>
                <a:gd name="connsiteY4" fmla="*/ 36307 h 363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662" h="36307">
                  <a:moveTo>
                    <a:pt x="4618" y="36307"/>
                  </a:moveTo>
                  <a:lnTo>
                    <a:pt x="88663" y="36307"/>
                  </a:lnTo>
                  <a:lnTo>
                    <a:pt x="77770" y="0"/>
                  </a:lnTo>
                  <a:lnTo>
                    <a:pt x="0" y="0"/>
                  </a:lnTo>
                  <a:lnTo>
                    <a:pt x="4618" y="36307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 w="35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G"/>
            </a:p>
          </p:txBody>
        </p:sp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2693AFBC-6B36-59F0-0ED4-915988FF2667}"/>
                </a:ext>
              </a:extLst>
            </p:cNvPr>
            <p:cNvSpPr/>
            <p:nvPr/>
          </p:nvSpPr>
          <p:spPr>
            <a:xfrm>
              <a:off x="5900991" y="2330993"/>
              <a:ext cx="125228" cy="39326"/>
            </a:xfrm>
            <a:custGeom>
              <a:avLst/>
              <a:gdLst>
                <a:gd name="connsiteX0" fmla="*/ 4622 w 115334"/>
                <a:gd name="connsiteY0" fmla="*/ 36307 h 36307"/>
                <a:gd name="connsiteX1" fmla="*/ 115334 w 115334"/>
                <a:gd name="connsiteY1" fmla="*/ 36307 h 36307"/>
                <a:gd name="connsiteX2" fmla="*/ 104442 w 115334"/>
                <a:gd name="connsiteY2" fmla="*/ 0 h 36307"/>
                <a:gd name="connsiteX3" fmla="*/ 0 w 115334"/>
                <a:gd name="connsiteY3" fmla="*/ 0 h 36307"/>
                <a:gd name="connsiteX4" fmla="*/ 4622 w 115334"/>
                <a:gd name="connsiteY4" fmla="*/ 36307 h 363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334" h="36307">
                  <a:moveTo>
                    <a:pt x="4622" y="36307"/>
                  </a:moveTo>
                  <a:lnTo>
                    <a:pt x="115334" y="36307"/>
                  </a:lnTo>
                  <a:lnTo>
                    <a:pt x="104442" y="0"/>
                  </a:lnTo>
                  <a:lnTo>
                    <a:pt x="0" y="0"/>
                  </a:lnTo>
                  <a:lnTo>
                    <a:pt x="4622" y="36307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 w="35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G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54921E71-40EE-057F-7FB8-C015C23C9CF5}"/>
                </a:ext>
              </a:extLst>
            </p:cNvPr>
            <p:cNvSpPr/>
            <p:nvPr/>
          </p:nvSpPr>
          <p:spPr>
            <a:xfrm>
              <a:off x="5699017" y="2279868"/>
              <a:ext cx="96268" cy="39326"/>
            </a:xfrm>
            <a:custGeom>
              <a:avLst/>
              <a:gdLst>
                <a:gd name="connsiteX0" fmla="*/ 88663 w 88662"/>
                <a:gd name="connsiteY0" fmla="*/ 0 h 36307"/>
                <a:gd name="connsiteX1" fmla="*/ 10892 w 88662"/>
                <a:gd name="connsiteY1" fmla="*/ 0 h 36307"/>
                <a:gd name="connsiteX2" fmla="*/ 0 w 88662"/>
                <a:gd name="connsiteY2" fmla="*/ 36307 h 36307"/>
                <a:gd name="connsiteX3" fmla="*/ 84044 w 88662"/>
                <a:gd name="connsiteY3" fmla="*/ 36307 h 36307"/>
                <a:gd name="connsiteX4" fmla="*/ 88663 w 88662"/>
                <a:gd name="connsiteY4" fmla="*/ 0 h 363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662" h="36307">
                  <a:moveTo>
                    <a:pt x="88663" y="0"/>
                  </a:moveTo>
                  <a:lnTo>
                    <a:pt x="10892" y="0"/>
                  </a:lnTo>
                  <a:lnTo>
                    <a:pt x="0" y="36307"/>
                  </a:lnTo>
                  <a:lnTo>
                    <a:pt x="84044" y="36307"/>
                  </a:lnTo>
                  <a:lnTo>
                    <a:pt x="88663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 w="35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G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57F0BFE4-1C10-9166-A605-83DB9B428B1A}"/>
                </a:ext>
              </a:extLst>
            </p:cNvPr>
            <p:cNvSpPr/>
            <p:nvPr/>
          </p:nvSpPr>
          <p:spPr>
            <a:xfrm>
              <a:off x="5734496" y="2228743"/>
              <a:ext cx="67312" cy="39326"/>
            </a:xfrm>
            <a:custGeom>
              <a:avLst/>
              <a:gdLst>
                <a:gd name="connsiteX0" fmla="*/ 61995 w 61994"/>
                <a:gd name="connsiteY0" fmla="*/ 0 h 36307"/>
                <a:gd name="connsiteX1" fmla="*/ 10892 w 61994"/>
                <a:gd name="connsiteY1" fmla="*/ 0 h 36307"/>
                <a:gd name="connsiteX2" fmla="*/ 0 w 61994"/>
                <a:gd name="connsiteY2" fmla="*/ 36307 h 36307"/>
                <a:gd name="connsiteX3" fmla="*/ 57373 w 61994"/>
                <a:gd name="connsiteY3" fmla="*/ 36307 h 36307"/>
                <a:gd name="connsiteX4" fmla="*/ 61995 w 61994"/>
                <a:gd name="connsiteY4" fmla="*/ 0 h 363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994" h="36307">
                  <a:moveTo>
                    <a:pt x="61995" y="0"/>
                  </a:moveTo>
                  <a:lnTo>
                    <a:pt x="10892" y="0"/>
                  </a:lnTo>
                  <a:lnTo>
                    <a:pt x="0" y="36307"/>
                  </a:lnTo>
                  <a:lnTo>
                    <a:pt x="57373" y="36307"/>
                  </a:lnTo>
                  <a:lnTo>
                    <a:pt x="61995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 w="35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G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496E5F85-4624-198C-EBF9-B4FD07EA6376}"/>
                </a:ext>
              </a:extLst>
            </p:cNvPr>
            <p:cNvSpPr/>
            <p:nvPr/>
          </p:nvSpPr>
          <p:spPr>
            <a:xfrm>
              <a:off x="5663537" y="2330993"/>
              <a:ext cx="125228" cy="39326"/>
            </a:xfrm>
            <a:custGeom>
              <a:avLst/>
              <a:gdLst>
                <a:gd name="connsiteX0" fmla="*/ 115334 w 115334"/>
                <a:gd name="connsiteY0" fmla="*/ 0 h 36307"/>
                <a:gd name="connsiteX1" fmla="*/ 10892 w 115334"/>
                <a:gd name="connsiteY1" fmla="*/ 0 h 36307"/>
                <a:gd name="connsiteX2" fmla="*/ 0 w 115334"/>
                <a:gd name="connsiteY2" fmla="*/ 36307 h 36307"/>
                <a:gd name="connsiteX3" fmla="*/ 110712 w 115334"/>
                <a:gd name="connsiteY3" fmla="*/ 36307 h 36307"/>
                <a:gd name="connsiteX4" fmla="*/ 115334 w 115334"/>
                <a:gd name="connsiteY4" fmla="*/ 0 h 363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334" h="36307">
                  <a:moveTo>
                    <a:pt x="115334" y="0"/>
                  </a:moveTo>
                  <a:lnTo>
                    <a:pt x="10892" y="0"/>
                  </a:lnTo>
                  <a:lnTo>
                    <a:pt x="0" y="36307"/>
                  </a:lnTo>
                  <a:lnTo>
                    <a:pt x="110712" y="36307"/>
                  </a:lnTo>
                  <a:lnTo>
                    <a:pt x="115334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 w="35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G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52BE069A-43DF-8BE6-4ECC-90E2E821E63D}"/>
                </a:ext>
              </a:extLst>
            </p:cNvPr>
            <p:cNvSpPr/>
            <p:nvPr/>
          </p:nvSpPr>
          <p:spPr>
            <a:xfrm>
              <a:off x="5887946" y="2228743"/>
              <a:ext cx="67312" cy="39326"/>
            </a:xfrm>
            <a:custGeom>
              <a:avLst/>
              <a:gdLst>
                <a:gd name="connsiteX0" fmla="*/ 4622 w 61994"/>
                <a:gd name="connsiteY0" fmla="*/ 36307 h 36307"/>
                <a:gd name="connsiteX1" fmla="*/ 61995 w 61994"/>
                <a:gd name="connsiteY1" fmla="*/ 36307 h 36307"/>
                <a:gd name="connsiteX2" fmla="*/ 51103 w 61994"/>
                <a:gd name="connsiteY2" fmla="*/ 0 h 36307"/>
                <a:gd name="connsiteX3" fmla="*/ 0 w 61994"/>
                <a:gd name="connsiteY3" fmla="*/ 0 h 36307"/>
                <a:gd name="connsiteX4" fmla="*/ 4622 w 61994"/>
                <a:gd name="connsiteY4" fmla="*/ 36307 h 363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994" h="36307">
                  <a:moveTo>
                    <a:pt x="4622" y="36307"/>
                  </a:moveTo>
                  <a:lnTo>
                    <a:pt x="61995" y="36307"/>
                  </a:lnTo>
                  <a:lnTo>
                    <a:pt x="51103" y="0"/>
                  </a:lnTo>
                  <a:lnTo>
                    <a:pt x="0" y="0"/>
                  </a:lnTo>
                  <a:lnTo>
                    <a:pt x="4622" y="36307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 w="35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G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5B005356-A5D5-07DC-0685-D5CCC249BF49}"/>
                </a:ext>
              </a:extLst>
            </p:cNvPr>
            <p:cNvSpPr/>
            <p:nvPr/>
          </p:nvSpPr>
          <p:spPr>
            <a:xfrm>
              <a:off x="5769976" y="2177619"/>
              <a:ext cx="38353" cy="39326"/>
            </a:xfrm>
            <a:custGeom>
              <a:avLst/>
              <a:gdLst>
                <a:gd name="connsiteX0" fmla="*/ 35323 w 35323"/>
                <a:gd name="connsiteY0" fmla="*/ 0 h 36307"/>
                <a:gd name="connsiteX1" fmla="*/ 10892 w 35323"/>
                <a:gd name="connsiteY1" fmla="*/ 0 h 36307"/>
                <a:gd name="connsiteX2" fmla="*/ 0 w 35323"/>
                <a:gd name="connsiteY2" fmla="*/ 36307 h 36307"/>
                <a:gd name="connsiteX3" fmla="*/ 30705 w 35323"/>
                <a:gd name="connsiteY3" fmla="*/ 36307 h 36307"/>
                <a:gd name="connsiteX4" fmla="*/ 35323 w 35323"/>
                <a:gd name="connsiteY4" fmla="*/ 0 h 363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323" h="36307">
                  <a:moveTo>
                    <a:pt x="35323" y="0"/>
                  </a:moveTo>
                  <a:lnTo>
                    <a:pt x="10892" y="0"/>
                  </a:lnTo>
                  <a:lnTo>
                    <a:pt x="0" y="36307"/>
                  </a:lnTo>
                  <a:lnTo>
                    <a:pt x="30705" y="36307"/>
                  </a:lnTo>
                  <a:lnTo>
                    <a:pt x="35323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 w="35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G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61467049-D364-3BBA-5612-AE4FD53694F7}"/>
                </a:ext>
              </a:extLst>
            </p:cNvPr>
            <p:cNvSpPr/>
            <p:nvPr/>
          </p:nvSpPr>
          <p:spPr>
            <a:xfrm>
              <a:off x="5881426" y="2177619"/>
              <a:ext cx="38353" cy="39326"/>
            </a:xfrm>
            <a:custGeom>
              <a:avLst/>
              <a:gdLst>
                <a:gd name="connsiteX0" fmla="*/ 4618 w 35323"/>
                <a:gd name="connsiteY0" fmla="*/ 36307 h 36307"/>
                <a:gd name="connsiteX1" fmla="*/ 35323 w 35323"/>
                <a:gd name="connsiteY1" fmla="*/ 36307 h 36307"/>
                <a:gd name="connsiteX2" fmla="*/ 24431 w 35323"/>
                <a:gd name="connsiteY2" fmla="*/ 0 h 36307"/>
                <a:gd name="connsiteX3" fmla="*/ 0 w 35323"/>
                <a:gd name="connsiteY3" fmla="*/ 0 h 36307"/>
                <a:gd name="connsiteX4" fmla="*/ 4618 w 35323"/>
                <a:gd name="connsiteY4" fmla="*/ 36307 h 363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323" h="36307">
                  <a:moveTo>
                    <a:pt x="4618" y="36307"/>
                  </a:moveTo>
                  <a:lnTo>
                    <a:pt x="35323" y="36307"/>
                  </a:lnTo>
                  <a:lnTo>
                    <a:pt x="24431" y="0"/>
                  </a:lnTo>
                  <a:lnTo>
                    <a:pt x="0" y="0"/>
                  </a:lnTo>
                  <a:lnTo>
                    <a:pt x="4618" y="36307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 w="35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G"/>
            </a:p>
          </p:txBody>
        </p:sp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id="{9BB7C8DF-6EAC-F17D-315E-4AD9B496F6D3}"/>
                </a:ext>
              </a:extLst>
            </p:cNvPr>
            <p:cNvSpPr/>
            <p:nvPr/>
          </p:nvSpPr>
          <p:spPr>
            <a:xfrm>
              <a:off x="5801514" y="2118629"/>
              <a:ext cx="86728" cy="47191"/>
            </a:xfrm>
            <a:custGeom>
              <a:avLst/>
              <a:gdLst>
                <a:gd name="connsiteX0" fmla="*/ 0 w 79876"/>
                <a:gd name="connsiteY0" fmla="*/ 0 h 43568"/>
                <a:gd name="connsiteX1" fmla="*/ 0 w 79876"/>
                <a:gd name="connsiteY1" fmla="*/ 43569 h 43568"/>
                <a:gd name="connsiteX2" fmla="*/ 32677 w 79876"/>
                <a:gd name="connsiteY2" fmla="*/ 43569 h 43568"/>
                <a:gd name="connsiteX3" fmla="*/ 32677 w 79876"/>
                <a:gd name="connsiteY3" fmla="*/ 25415 h 43568"/>
                <a:gd name="connsiteX4" fmla="*/ 47200 w 79876"/>
                <a:gd name="connsiteY4" fmla="*/ 25415 h 43568"/>
                <a:gd name="connsiteX5" fmla="*/ 47200 w 79876"/>
                <a:gd name="connsiteY5" fmla="*/ 43569 h 43568"/>
                <a:gd name="connsiteX6" fmla="*/ 79876 w 79876"/>
                <a:gd name="connsiteY6" fmla="*/ 43569 h 43568"/>
                <a:gd name="connsiteX7" fmla="*/ 79876 w 79876"/>
                <a:gd name="connsiteY7" fmla="*/ 0 h 43568"/>
                <a:gd name="connsiteX8" fmla="*/ 0 w 79876"/>
                <a:gd name="connsiteY8" fmla="*/ 0 h 435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9876" h="43568">
                  <a:moveTo>
                    <a:pt x="0" y="0"/>
                  </a:moveTo>
                  <a:lnTo>
                    <a:pt x="0" y="43569"/>
                  </a:lnTo>
                  <a:lnTo>
                    <a:pt x="32677" y="43569"/>
                  </a:lnTo>
                  <a:lnTo>
                    <a:pt x="32677" y="25415"/>
                  </a:lnTo>
                  <a:lnTo>
                    <a:pt x="47200" y="25415"/>
                  </a:lnTo>
                  <a:lnTo>
                    <a:pt x="47200" y="43569"/>
                  </a:lnTo>
                  <a:lnTo>
                    <a:pt x="79876" y="43569"/>
                  </a:lnTo>
                  <a:lnTo>
                    <a:pt x="7987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 w="35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G"/>
            </a:p>
          </p:txBody>
        </p:sp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5436AD10-FC3D-41CB-45ED-5B268F4C9199}"/>
                </a:ext>
              </a:extLst>
            </p:cNvPr>
            <p:cNvSpPr/>
            <p:nvPr/>
          </p:nvSpPr>
          <p:spPr>
            <a:xfrm>
              <a:off x="5798640" y="2177619"/>
              <a:ext cx="92475" cy="200565"/>
            </a:xfrm>
            <a:custGeom>
              <a:avLst/>
              <a:gdLst>
                <a:gd name="connsiteX0" fmla="*/ 85170 w 85169"/>
                <a:gd name="connsiteY0" fmla="*/ 185168 h 185167"/>
                <a:gd name="connsiteX1" fmla="*/ 61603 w 85169"/>
                <a:gd name="connsiteY1" fmla="*/ 0 h 185167"/>
                <a:gd name="connsiteX2" fmla="*/ 23567 w 85169"/>
                <a:gd name="connsiteY2" fmla="*/ 0 h 185167"/>
                <a:gd name="connsiteX3" fmla="*/ 0 w 85169"/>
                <a:gd name="connsiteY3" fmla="*/ 185168 h 185167"/>
                <a:gd name="connsiteX4" fmla="*/ 85170 w 85169"/>
                <a:gd name="connsiteY4" fmla="*/ 185168 h 185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169" h="185167">
                  <a:moveTo>
                    <a:pt x="85170" y="185168"/>
                  </a:moveTo>
                  <a:lnTo>
                    <a:pt x="61603" y="0"/>
                  </a:lnTo>
                  <a:lnTo>
                    <a:pt x="23567" y="0"/>
                  </a:lnTo>
                  <a:lnTo>
                    <a:pt x="0" y="185168"/>
                  </a:lnTo>
                  <a:lnTo>
                    <a:pt x="85170" y="185168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 w="35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G"/>
            </a:p>
          </p:txBody>
        </p:sp>
        <p:sp>
          <p:nvSpPr>
            <p:cNvPr id="140" name="Graphic 43" descr="Scissors">
              <a:extLst>
                <a:ext uri="{FF2B5EF4-FFF2-40B4-BE49-F238E27FC236}">
                  <a16:creationId xmlns:a16="http://schemas.microsoft.com/office/drawing/2014/main" id="{EED5656C-335D-79B4-B052-ED5D3F0D25FB}"/>
                </a:ext>
              </a:extLst>
            </p:cNvPr>
            <p:cNvSpPr/>
            <p:nvPr/>
          </p:nvSpPr>
          <p:spPr>
            <a:xfrm>
              <a:off x="7280486" y="3799192"/>
              <a:ext cx="315375" cy="314938"/>
            </a:xfrm>
            <a:custGeom>
              <a:avLst/>
              <a:gdLst>
                <a:gd name="connsiteX0" fmla="*/ 246890 w 290459"/>
                <a:gd name="connsiteY0" fmla="*/ 141899 h 290759"/>
                <a:gd name="connsiteX1" fmla="*/ 225106 w 290459"/>
                <a:gd name="connsiteY1" fmla="*/ 120115 h 290759"/>
                <a:gd name="connsiteX2" fmla="*/ 246890 w 290459"/>
                <a:gd name="connsiteY2" fmla="*/ 98331 h 290759"/>
                <a:gd name="connsiteX3" fmla="*/ 268675 w 290459"/>
                <a:gd name="connsiteY3" fmla="*/ 120115 h 290759"/>
                <a:gd name="connsiteX4" fmla="*/ 246890 w 290459"/>
                <a:gd name="connsiteY4" fmla="*/ 141899 h 290759"/>
                <a:gd name="connsiteX5" fmla="*/ 162294 w 290459"/>
                <a:gd name="connsiteY5" fmla="*/ 64202 h 290759"/>
                <a:gd name="connsiteX6" fmla="*/ 150313 w 290459"/>
                <a:gd name="connsiteY6" fmla="*/ 35882 h 290759"/>
                <a:gd name="connsiteX7" fmla="*/ 178632 w 290459"/>
                <a:gd name="connsiteY7" fmla="*/ 23900 h 290759"/>
                <a:gd name="connsiteX8" fmla="*/ 190614 w 290459"/>
                <a:gd name="connsiteY8" fmla="*/ 52220 h 290759"/>
                <a:gd name="connsiteX9" fmla="*/ 162294 w 290459"/>
                <a:gd name="connsiteY9" fmla="*/ 64202 h 290759"/>
                <a:gd name="connsiteX10" fmla="*/ 152491 w 290459"/>
                <a:gd name="connsiteY10" fmla="*/ 149161 h 290759"/>
                <a:gd name="connsiteX11" fmla="*/ 141599 w 290459"/>
                <a:gd name="connsiteY11" fmla="*/ 138269 h 290759"/>
                <a:gd name="connsiteX12" fmla="*/ 152491 w 290459"/>
                <a:gd name="connsiteY12" fmla="*/ 127376 h 290759"/>
                <a:gd name="connsiteX13" fmla="*/ 163383 w 290459"/>
                <a:gd name="connsiteY13" fmla="*/ 138269 h 290759"/>
                <a:gd name="connsiteX14" fmla="*/ 152491 w 290459"/>
                <a:gd name="connsiteY14" fmla="*/ 149161 h 290759"/>
                <a:gd name="connsiteX15" fmla="*/ 246890 w 290459"/>
                <a:gd name="connsiteY15" fmla="*/ 76546 h 290759"/>
                <a:gd name="connsiteX16" fmla="*/ 221475 w 290459"/>
                <a:gd name="connsiteY16" fmla="*/ 84534 h 290759"/>
                <a:gd name="connsiteX17" fmla="*/ 186257 w 290459"/>
                <a:gd name="connsiteY17" fmla="*/ 104140 h 290759"/>
                <a:gd name="connsiteX18" fmla="*/ 205863 w 290459"/>
                <a:gd name="connsiteY18" fmla="*/ 68922 h 290759"/>
                <a:gd name="connsiteX19" fmla="*/ 210946 w 290459"/>
                <a:gd name="connsiteY19" fmla="*/ 59845 h 290759"/>
                <a:gd name="connsiteX20" fmla="*/ 186983 w 290459"/>
                <a:gd name="connsiteY20" fmla="*/ 3205 h 290759"/>
                <a:gd name="connsiteX21" fmla="*/ 130344 w 290459"/>
                <a:gd name="connsiteY21" fmla="*/ 27168 h 290759"/>
                <a:gd name="connsiteX22" fmla="*/ 154306 w 290459"/>
                <a:gd name="connsiteY22" fmla="*/ 83808 h 290759"/>
                <a:gd name="connsiteX23" fmla="*/ 167377 w 290459"/>
                <a:gd name="connsiteY23" fmla="*/ 86712 h 290759"/>
                <a:gd name="connsiteX24" fmla="*/ 134700 w 290459"/>
                <a:gd name="connsiteY24" fmla="*/ 119389 h 290759"/>
                <a:gd name="connsiteX25" fmla="*/ 126713 w 290459"/>
                <a:gd name="connsiteY25" fmla="*/ 137179 h 290759"/>
                <a:gd name="connsiteX26" fmla="*/ 21784 w 290459"/>
                <a:gd name="connsiteY26" fmla="*/ 196360 h 290759"/>
                <a:gd name="connsiteX27" fmla="*/ 0 w 290459"/>
                <a:gd name="connsiteY27" fmla="*/ 232668 h 290759"/>
                <a:gd name="connsiteX28" fmla="*/ 105291 w 290459"/>
                <a:gd name="connsiteY28" fmla="*/ 185468 h 290759"/>
                <a:gd name="connsiteX29" fmla="*/ 58092 w 290459"/>
                <a:gd name="connsiteY29" fmla="*/ 290760 h 290759"/>
                <a:gd name="connsiteX30" fmla="*/ 94399 w 290459"/>
                <a:gd name="connsiteY30" fmla="*/ 268975 h 290759"/>
                <a:gd name="connsiteX31" fmla="*/ 152854 w 290459"/>
                <a:gd name="connsiteY31" fmla="*/ 164410 h 290759"/>
                <a:gd name="connsiteX32" fmla="*/ 170645 w 290459"/>
                <a:gd name="connsiteY32" fmla="*/ 156422 h 290759"/>
                <a:gd name="connsiteX33" fmla="*/ 203321 w 290459"/>
                <a:gd name="connsiteY33" fmla="*/ 123746 h 290759"/>
                <a:gd name="connsiteX34" fmla="*/ 246890 w 290459"/>
                <a:gd name="connsiteY34" fmla="*/ 163684 h 290759"/>
                <a:gd name="connsiteX35" fmla="*/ 290459 w 290459"/>
                <a:gd name="connsiteY35" fmla="*/ 120115 h 290759"/>
                <a:gd name="connsiteX36" fmla="*/ 246890 w 290459"/>
                <a:gd name="connsiteY36" fmla="*/ 76546 h 2907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290459" h="290759">
                  <a:moveTo>
                    <a:pt x="246890" y="141899"/>
                  </a:moveTo>
                  <a:cubicBezTo>
                    <a:pt x="234909" y="141899"/>
                    <a:pt x="225106" y="132096"/>
                    <a:pt x="225106" y="120115"/>
                  </a:cubicBezTo>
                  <a:cubicBezTo>
                    <a:pt x="225106" y="108134"/>
                    <a:pt x="234909" y="98331"/>
                    <a:pt x="246890" y="98331"/>
                  </a:cubicBezTo>
                  <a:cubicBezTo>
                    <a:pt x="258872" y="98331"/>
                    <a:pt x="268675" y="108134"/>
                    <a:pt x="268675" y="120115"/>
                  </a:cubicBezTo>
                  <a:cubicBezTo>
                    <a:pt x="268675" y="132096"/>
                    <a:pt x="258872" y="141899"/>
                    <a:pt x="246890" y="141899"/>
                  </a:cubicBezTo>
                  <a:close/>
                  <a:moveTo>
                    <a:pt x="162294" y="64202"/>
                  </a:moveTo>
                  <a:cubicBezTo>
                    <a:pt x="151039" y="59845"/>
                    <a:pt x="145956" y="47137"/>
                    <a:pt x="150313" y="35882"/>
                  </a:cubicBezTo>
                  <a:cubicBezTo>
                    <a:pt x="154670" y="24627"/>
                    <a:pt x="167377" y="19543"/>
                    <a:pt x="178632" y="23900"/>
                  </a:cubicBezTo>
                  <a:cubicBezTo>
                    <a:pt x="189888" y="28257"/>
                    <a:pt x="194971" y="40965"/>
                    <a:pt x="190614" y="52220"/>
                  </a:cubicBezTo>
                  <a:cubicBezTo>
                    <a:pt x="186257" y="63112"/>
                    <a:pt x="173549" y="68558"/>
                    <a:pt x="162294" y="64202"/>
                  </a:cubicBezTo>
                  <a:close/>
                  <a:moveTo>
                    <a:pt x="152491" y="149161"/>
                  </a:moveTo>
                  <a:cubicBezTo>
                    <a:pt x="146319" y="149161"/>
                    <a:pt x="141599" y="144441"/>
                    <a:pt x="141599" y="138269"/>
                  </a:cubicBezTo>
                  <a:cubicBezTo>
                    <a:pt x="141599" y="132096"/>
                    <a:pt x="146319" y="127376"/>
                    <a:pt x="152491" y="127376"/>
                  </a:cubicBezTo>
                  <a:cubicBezTo>
                    <a:pt x="158663" y="127376"/>
                    <a:pt x="163383" y="132096"/>
                    <a:pt x="163383" y="138269"/>
                  </a:cubicBezTo>
                  <a:cubicBezTo>
                    <a:pt x="163383" y="144441"/>
                    <a:pt x="158663" y="149161"/>
                    <a:pt x="152491" y="149161"/>
                  </a:cubicBezTo>
                  <a:close/>
                  <a:moveTo>
                    <a:pt x="246890" y="76546"/>
                  </a:moveTo>
                  <a:cubicBezTo>
                    <a:pt x="237450" y="76546"/>
                    <a:pt x="228737" y="79451"/>
                    <a:pt x="221475" y="84534"/>
                  </a:cubicBezTo>
                  <a:lnTo>
                    <a:pt x="186257" y="104140"/>
                  </a:lnTo>
                  <a:lnTo>
                    <a:pt x="205863" y="68922"/>
                  </a:lnTo>
                  <a:cubicBezTo>
                    <a:pt x="207678" y="66017"/>
                    <a:pt x="209494" y="63112"/>
                    <a:pt x="210946" y="59845"/>
                  </a:cubicBezTo>
                  <a:cubicBezTo>
                    <a:pt x="220023" y="37697"/>
                    <a:pt x="209131" y="12282"/>
                    <a:pt x="186983" y="3205"/>
                  </a:cubicBezTo>
                  <a:cubicBezTo>
                    <a:pt x="164836" y="-5872"/>
                    <a:pt x="139420" y="5021"/>
                    <a:pt x="130344" y="27168"/>
                  </a:cubicBezTo>
                  <a:cubicBezTo>
                    <a:pt x="121267" y="49316"/>
                    <a:pt x="132159" y="74731"/>
                    <a:pt x="154306" y="83808"/>
                  </a:cubicBezTo>
                  <a:cubicBezTo>
                    <a:pt x="158663" y="85623"/>
                    <a:pt x="163020" y="86349"/>
                    <a:pt x="167377" y="86712"/>
                  </a:cubicBezTo>
                  <a:lnTo>
                    <a:pt x="134700" y="119389"/>
                  </a:lnTo>
                  <a:lnTo>
                    <a:pt x="126713" y="137179"/>
                  </a:lnTo>
                  <a:lnTo>
                    <a:pt x="21784" y="196360"/>
                  </a:lnTo>
                  <a:lnTo>
                    <a:pt x="0" y="232668"/>
                  </a:lnTo>
                  <a:lnTo>
                    <a:pt x="105291" y="185468"/>
                  </a:lnTo>
                  <a:lnTo>
                    <a:pt x="58092" y="290760"/>
                  </a:lnTo>
                  <a:lnTo>
                    <a:pt x="94399" y="268975"/>
                  </a:lnTo>
                  <a:lnTo>
                    <a:pt x="152854" y="164410"/>
                  </a:lnTo>
                  <a:lnTo>
                    <a:pt x="170645" y="156422"/>
                  </a:lnTo>
                  <a:lnTo>
                    <a:pt x="203321" y="123746"/>
                  </a:lnTo>
                  <a:cubicBezTo>
                    <a:pt x="205137" y="146256"/>
                    <a:pt x="224017" y="163684"/>
                    <a:pt x="246890" y="163684"/>
                  </a:cubicBezTo>
                  <a:cubicBezTo>
                    <a:pt x="270853" y="163684"/>
                    <a:pt x="290459" y="144078"/>
                    <a:pt x="290459" y="120115"/>
                  </a:cubicBezTo>
                  <a:cubicBezTo>
                    <a:pt x="290459" y="96152"/>
                    <a:pt x="270853" y="76546"/>
                    <a:pt x="246890" y="76546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 w="35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G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09D803A6-1C66-3CA2-5F49-190610C6E25A}"/>
                </a:ext>
              </a:extLst>
            </p:cNvPr>
            <p:cNvSpPr/>
            <p:nvPr/>
          </p:nvSpPr>
          <p:spPr>
            <a:xfrm>
              <a:off x="4141199" y="3799910"/>
              <a:ext cx="23653" cy="314613"/>
            </a:xfrm>
            <a:custGeom>
              <a:avLst/>
              <a:gdLst>
                <a:gd name="connsiteX0" fmla="*/ 10892 w 21784"/>
                <a:gd name="connsiteY0" fmla="*/ 0 h 290459"/>
                <a:gd name="connsiteX1" fmla="*/ 0 w 21784"/>
                <a:gd name="connsiteY1" fmla="*/ 10892 h 290459"/>
                <a:gd name="connsiteX2" fmla="*/ 0 w 21784"/>
                <a:gd name="connsiteY2" fmla="*/ 290459 h 290459"/>
                <a:gd name="connsiteX3" fmla="*/ 21784 w 21784"/>
                <a:gd name="connsiteY3" fmla="*/ 290459 h 290459"/>
                <a:gd name="connsiteX4" fmla="*/ 21784 w 21784"/>
                <a:gd name="connsiteY4" fmla="*/ 10892 h 290459"/>
                <a:gd name="connsiteX5" fmla="*/ 10892 w 21784"/>
                <a:gd name="connsiteY5" fmla="*/ 0 h 2904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784" h="290459">
                  <a:moveTo>
                    <a:pt x="10892" y="0"/>
                  </a:moveTo>
                  <a:cubicBezTo>
                    <a:pt x="4720" y="0"/>
                    <a:pt x="0" y="4720"/>
                    <a:pt x="0" y="10892"/>
                  </a:cubicBezTo>
                  <a:lnTo>
                    <a:pt x="0" y="290459"/>
                  </a:lnTo>
                  <a:lnTo>
                    <a:pt x="21784" y="290459"/>
                  </a:lnTo>
                  <a:lnTo>
                    <a:pt x="21784" y="10892"/>
                  </a:lnTo>
                  <a:cubicBezTo>
                    <a:pt x="21784" y="4720"/>
                    <a:pt x="17064" y="0"/>
                    <a:pt x="10892" y="0"/>
                  </a:cubicBezTo>
                  <a:close/>
                </a:path>
              </a:pathLst>
            </a:custGeom>
            <a:solidFill>
              <a:srgbClr val="FFFFFF"/>
            </a:solidFill>
            <a:ln w="35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G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B32CBAD0-91E0-93B6-A77F-F9EAC5778B8D}"/>
                </a:ext>
              </a:extLst>
            </p:cNvPr>
            <p:cNvSpPr/>
            <p:nvPr/>
          </p:nvSpPr>
          <p:spPr>
            <a:xfrm>
              <a:off x="4180622" y="3799124"/>
              <a:ext cx="181341" cy="141575"/>
            </a:xfrm>
            <a:custGeom>
              <a:avLst/>
              <a:gdLst>
                <a:gd name="connsiteX0" fmla="*/ 46110 w 167014"/>
                <a:gd name="connsiteY0" fmla="*/ 0 h 130706"/>
                <a:gd name="connsiteX1" fmla="*/ 0 w 167014"/>
                <a:gd name="connsiteY1" fmla="*/ 10529 h 130706"/>
                <a:gd name="connsiteX2" fmla="*/ 0 w 167014"/>
                <a:gd name="connsiteY2" fmla="*/ 130707 h 130706"/>
                <a:gd name="connsiteX3" fmla="*/ 46110 w 167014"/>
                <a:gd name="connsiteY3" fmla="*/ 120177 h 130706"/>
                <a:gd name="connsiteX4" fmla="*/ 167014 w 167014"/>
                <a:gd name="connsiteY4" fmla="*/ 120904 h 130706"/>
                <a:gd name="connsiteX5" fmla="*/ 167014 w 167014"/>
                <a:gd name="connsiteY5" fmla="*/ 726 h 130706"/>
                <a:gd name="connsiteX6" fmla="*/ 46110 w 167014"/>
                <a:gd name="connsiteY6" fmla="*/ 0 h 130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7014" h="130706">
                  <a:moveTo>
                    <a:pt x="46110" y="0"/>
                  </a:moveTo>
                  <a:cubicBezTo>
                    <a:pt x="14160" y="0"/>
                    <a:pt x="0" y="10529"/>
                    <a:pt x="0" y="10529"/>
                  </a:cubicBezTo>
                  <a:lnTo>
                    <a:pt x="0" y="130707"/>
                  </a:lnTo>
                  <a:cubicBezTo>
                    <a:pt x="0" y="130707"/>
                    <a:pt x="13797" y="120177"/>
                    <a:pt x="46110" y="120177"/>
                  </a:cubicBezTo>
                  <a:cubicBezTo>
                    <a:pt x="84596" y="120177"/>
                    <a:pt x="122356" y="141236"/>
                    <a:pt x="167014" y="120904"/>
                  </a:cubicBezTo>
                  <a:lnTo>
                    <a:pt x="167014" y="726"/>
                  </a:lnTo>
                  <a:cubicBezTo>
                    <a:pt x="110738" y="17428"/>
                    <a:pt x="84596" y="0"/>
                    <a:pt x="46110" y="0"/>
                  </a:cubicBezTo>
                  <a:close/>
                </a:path>
              </a:pathLst>
            </a:custGeom>
            <a:solidFill>
              <a:srgbClr val="FFFFFF"/>
            </a:solidFill>
            <a:ln w="35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G"/>
            </a:p>
          </p:txBody>
        </p:sp>
      </p:grpSp>
      <p:pic>
        <p:nvPicPr>
          <p:cNvPr id="144" name="Picture 143">
            <a:extLst>
              <a:ext uri="{FF2B5EF4-FFF2-40B4-BE49-F238E27FC236}">
                <a16:creationId xmlns:a16="http://schemas.microsoft.com/office/drawing/2014/main" id="{2DD79964-23B0-65B4-BE3E-81C45AA4FA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312" y="6388471"/>
            <a:ext cx="807137" cy="367558"/>
          </a:xfrm>
          <a:prstGeom prst="rect">
            <a:avLst/>
          </a:prstGeom>
        </p:spPr>
      </p:pic>
      <p:grpSp>
        <p:nvGrpSpPr>
          <p:cNvPr id="211" name="Group 210">
            <a:extLst>
              <a:ext uri="{FF2B5EF4-FFF2-40B4-BE49-F238E27FC236}">
                <a16:creationId xmlns:a16="http://schemas.microsoft.com/office/drawing/2014/main" id="{1AFCEEAA-5707-8789-52CB-EED1C3D65E3B}"/>
              </a:ext>
            </a:extLst>
          </p:cNvPr>
          <p:cNvGrpSpPr/>
          <p:nvPr/>
        </p:nvGrpSpPr>
        <p:grpSpPr>
          <a:xfrm>
            <a:off x="1476358" y="1059247"/>
            <a:ext cx="2707832" cy="736027"/>
            <a:chOff x="1523784" y="1656923"/>
            <a:chExt cx="2707832" cy="736027"/>
          </a:xfrm>
        </p:grpSpPr>
        <p:pic>
          <p:nvPicPr>
            <p:cNvPr id="149" name="Picture 148" descr="image.png">
              <a:extLst>
                <a:ext uri="{FF2B5EF4-FFF2-40B4-BE49-F238E27FC236}">
                  <a16:creationId xmlns:a16="http://schemas.microsoft.com/office/drawing/2014/main" id="{2288F88E-A42C-09E5-F820-A3711CB898F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1617747" y="1757814"/>
              <a:ext cx="239177" cy="112248"/>
            </a:xfrm>
            <a:prstGeom prst="rect">
              <a:avLst/>
            </a:prstGeom>
          </p:spPr>
        </p:pic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20F8C520-9BB9-67E5-5FDB-5C18FC8C629B}"/>
                </a:ext>
              </a:extLst>
            </p:cNvPr>
            <p:cNvSpPr txBox="1"/>
            <p:nvPr/>
          </p:nvSpPr>
          <p:spPr>
            <a:xfrm>
              <a:off x="1871602" y="1656923"/>
              <a:ext cx="1654556" cy="29482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lang="en-US" sz="1196" b="1" dirty="0">
                  <a:solidFill>
                    <a:srgbClr val="003366"/>
                  </a:solidFill>
                </a:rPr>
                <a:t>98</a:t>
              </a:r>
              <a:r>
                <a:rPr sz="1196" b="1" dirty="0">
                  <a:solidFill>
                    <a:srgbClr val="003366"/>
                  </a:solidFill>
                </a:rPr>
                <a:t>% Online Onboarding</a:t>
              </a:r>
            </a:p>
          </p:txBody>
        </p:sp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6E923BA2-4F92-E1BB-7659-BCFCFC1B37E5}"/>
                </a:ext>
              </a:extLst>
            </p:cNvPr>
            <p:cNvSpPr txBox="1"/>
            <p:nvPr/>
          </p:nvSpPr>
          <p:spPr>
            <a:xfrm>
              <a:off x="1523784" y="1934724"/>
              <a:ext cx="2707832" cy="279406"/>
            </a:xfrm>
            <a:prstGeom prst="rect">
              <a:avLst/>
            </a:prstGeom>
            <a:noFill/>
          </p:spPr>
          <p:txBody>
            <a:bodyPr wrap="square" lIns="73152" tIns="54864" rIns="73152" bIns="54864" anchor="ctr">
              <a:spAutoFit/>
            </a:bodyPr>
            <a:lstStyle/>
            <a:p>
              <a:pPr algn="l">
                <a:lnSpc>
                  <a:spcPts val="162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76" b="0" dirty="0">
                  <a:solidFill>
                    <a:srgbClr val="555555"/>
                  </a:solidFill>
                </a:rPr>
                <a:t>Instant registration from anywhere, anytime</a:t>
              </a:r>
            </a:p>
          </p:txBody>
        </p:sp>
        <p:sp>
          <p:nvSpPr>
            <p:cNvPr id="152" name="TextBox 151">
              <a:extLst>
                <a:ext uri="{FF2B5EF4-FFF2-40B4-BE49-F238E27FC236}">
                  <a16:creationId xmlns:a16="http://schemas.microsoft.com/office/drawing/2014/main" id="{6B75AEA8-F886-8E26-C532-7B2F1A7D76B7}"/>
                </a:ext>
              </a:extLst>
            </p:cNvPr>
            <p:cNvSpPr txBox="1"/>
            <p:nvPr/>
          </p:nvSpPr>
          <p:spPr>
            <a:xfrm>
              <a:off x="1523784" y="2281188"/>
              <a:ext cx="2707832" cy="111762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780"/>
                </a:spcBef>
                <a:spcAft>
                  <a:spcPts val="0"/>
                </a:spcAft>
              </a:pPr>
              <a:r>
                <a:rPr sz="956" b="1" dirty="0">
                  <a:solidFill>
                    <a:srgbClr val="2A9D8F"/>
                  </a:solidFill>
                </a:rPr>
                <a:t>Benefit: Eliminates physical visits</a:t>
              </a:r>
            </a:p>
          </p:txBody>
        </p:sp>
      </p:grp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3E127164-AA4A-C3C7-8EA8-A9EE85D5F373}"/>
              </a:ext>
            </a:extLst>
          </p:cNvPr>
          <p:cNvGrpSpPr/>
          <p:nvPr/>
        </p:nvGrpSpPr>
        <p:grpSpPr>
          <a:xfrm>
            <a:off x="4845004" y="1004820"/>
            <a:ext cx="3024992" cy="652802"/>
            <a:chOff x="6730537" y="1088014"/>
            <a:chExt cx="3024992" cy="652802"/>
          </a:xfrm>
        </p:grpSpPr>
        <p:pic>
          <p:nvPicPr>
            <p:cNvPr id="156" name="Picture 155" descr="image.png">
              <a:extLst>
                <a:ext uri="{FF2B5EF4-FFF2-40B4-BE49-F238E27FC236}">
                  <a16:creationId xmlns:a16="http://schemas.microsoft.com/office/drawing/2014/main" id="{71D61E01-2166-FD53-6EBA-A3745768EFC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6835505" y="1088014"/>
              <a:ext cx="267191" cy="159959"/>
            </a:xfrm>
            <a:prstGeom prst="rect">
              <a:avLst/>
            </a:prstGeom>
          </p:spPr>
        </p:pic>
        <p:sp>
          <p:nvSpPr>
            <p:cNvPr id="157" name="TextBox 156">
              <a:extLst>
                <a:ext uri="{FF2B5EF4-FFF2-40B4-BE49-F238E27FC236}">
                  <a16:creationId xmlns:a16="http://schemas.microsoft.com/office/drawing/2014/main" id="{3AA87827-BDF7-8486-09A1-8CA48668E1D3}"/>
                </a:ext>
              </a:extLst>
            </p:cNvPr>
            <p:cNvSpPr txBox="1"/>
            <p:nvPr/>
          </p:nvSpPr>
          <p:spPr>
            <a:xfrm>
              <a:off x="7093953" y="1097129"/>
              <a:ext cx="2032566" cy="14763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196" b="1" dirty="0">
                  <a:solidFill>
                    <a:srgbClr val="003366"/>
                  </a:solidFill>
                </a:rPr>
                <a:t>Government Integration</a:t>
              </a:r>
            </a:p>
          </p:txBody>
        </p:sp>
        <p:sp>
          <p:nvSpPr>
            <p:cNvPr id="158" name="TextBox 157">
              <a:extLst>
                <a:ext uri="{FF2B5EF4-FFF2-40B4-BE49-F238E27FC236}">
                  <a16:creationId xmlns:a16="http://schemas.microsoft.com/office/drawing/2014/main" id="{315C9297-ED44-FEB2-23A5-67B9140F6900}"/>
                </a:ext>
              </a:extLst>
            </p:cNvPr>
            <p:cNvSpPr txBox="1"/>
            <p:nvPr/>
          </p:nvSpPr>
          <p:spPr>
            <a:xfrm>
              <a:off x="6730537" y="1404209"/>
              <a:ext cx="3024992" cy="14763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lnSpc>
                  <a:spcPts val="162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76" b="0" dirty="0">
                  <a:solidFill>
                    <a:srgbClr val="555555"/>
                  </a:solidFill>
                </a:rPr>
                <a:t>URSB, URA, NIRA → One-time registration</a:t>
              </a:r>
            </a:p>
          </p:txBody>
        </p:sp>
        <p:sp>
          <p:nvSpPr>
            <p:cNvPr id="159" name="TextBox 158">
              <a:extLst>
                <a:ext uri="{FF2B5EF4-FFF2-40B4-BE49-F238E27FC236}">
                  <a16:creationId xmlns:a16="http://schemas.microsoft.com/office/drawing/2014/main" id="{65D81B73-823B-30FB-5454-D164DFF872E2}"/>
                </a:ext>
              </a:extLst>
            </p:cNvPr>
            <p:cNvSpPr txBox="1"/>
            <p:nvPr/>
          </p:nvSpPr>
          <p:spPr>
            <a:xfrm>
              <a:off x="6730537" y="1622709"/>
              <a:ext cx="3024992" cy="118107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780"/>
                </a:spcBef>
                <a:spcAft>
                  <a:spcPts val="0"/>
                </a:spcAft>
              </a:pPr>
              <a:r>
                <a:rPr sz="956" b="1">
                  <a:solidFill>
                    <a:srgbClr val="2A9D8F"/>
                  </a:solidFill>
                </a:rPr>
                <a:t>Benefit: Streamlined data sharing</a:t>
              </a:r>
            </a:p>
          </p:txBody>
        </p:sp>
      </p:grpSp>
      <p:grpSp>
        <p:nvGrpSpPr>
          <p:cNvPr id="213" name="Group 212">
            <a:extLst>
              <a:ext uri="{FF2B5EF4-FFF2-40B4-BE49-F238E27FC236}">
                <a16:creationId xmlns:a16="http://schemas.microsoft.com/office/drawing/2014/main" id="{5FB1F8BF-04CA-5079-6788-92374915459D}"/>
              </a:ext>
            </a:extLst>
          </p:cNvPr>
          <p:cNvGrpSpPr/>
          <p:nvPr/>
        </p:nvGrpSpPr>
        <p:grpSpPr>
          <a:xfrm>
            <a:off x="8192509" y="1421774"/>
            <a:ext cx="2707832" cy="688496"/>
            <a:chOff x="8192509" y="1421774"/>
            <a:chExt cx="2707832" cy="688496"/>
          </a:xfrm>
        </p:grpSpPr>
        <p:pic>
          <p:nvPicPr>
            <p:cNvPr id="164" name="Picture 163" descr="image.png">
              <a:extLst>
                <a:ext uri="{FF2B5EF4-FFF2-40B4-BE49-F238E27FC236}">
                  <a16:creationId xmlns:a16="http://schemas.microsoft.com/office/drawing/2014/main" id="{31CE2505-292E-CDF0-6451-473518CE5C3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8286472" y="1427136"/>
              <a:ext cx="239177" cy="112590"/>
            </a:xfrm>
            <a:prstGeom prst="rect">
              <a:avLst/>
            </a:prstGeom>
          </p:spPr>
        </p:pic>
        <p:sp>
          <p:nvSpPr>
            <p:cNvPr id="165" name="TextBox 164">
              <a:extLst>
                <a:ext uri="{FF2B5EF4-FFF2-40B4-BE49-F238E27FC236}">
                  <a16:creationId xmlns:a16="http://schemas.microsoft.com/office/drawing/2014/main" id="{5E7635B1-3729-AA49-BCDE-12443D48DB98}"/>
                </a:ext>
              </a:extLst>
            </p:cNvPr>
            <p:cNvSpPr txBox="1"/>
            <p:nvPr/>
          </p:nvSpPr>
          <p:spPr>
            <a:xfrm>
              <a:off x="8537126" y="1421774"/>
              <a:ext cx="1460692" cy="128450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196" b="1" dirty="0">
                  <a:solidFill>
                    <a:srgbClr val="003366"/>
                  </a:solidFill>
                </a:rPr>
                <a:t>Self-Service Portals</a:t>
              </a:r>
            </a:p>
          </p:txBody>
        </p:sp>
        <p:sp>
          <p:nvSpPr>
            <p:cNvPr id="166" name="TextBox 165">
              <a:extLst>
                <a:ext uri="{FF2B5EF4-FFF2-40B4-BE49-F238E27FC236}">
                  <a16:creationId xmlns:a16="http://schemas.microsoft.com/office/drawing/2014/main" id="{75A3515B-E337-D40B-86C6-F9F2F9E53D56}"/>
                </a:ext>
              </a:extLst>
            </p:cNvPr>
            <p:cNvSpPr txBox="1"/>
            <p:nvPr/>
          </p:nvSpPr>
          <p:spPr>
            <a:xfrm>
              <a:off x="8192509" y="1688952"/>
              <a:ext cx="2707832" cy="256901"/>
            </a:xfrm>
            <a:prstGeom prst="rect">
              <a:avLst/>
            </a:prstGeom>
            <a:noFill/>
          </p:spPr>
          <p:txBody>
            <a:bodyPr wrap="square" lIns="73152" tIns="54864" rIns="73152" bIns="54864" anchor="ctr">
              <a:spAutoFit/>
            </a:bodyPr>
            <a:lstStyle/>
            <a:p>
              <a:pPr algn="l">
                <a:lnSpc>
                  <a:spcPts val="162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76" b="0" dirty="0">
                  <a:solidFill>
                    <a:srgbClr val="555555"/>
                  </a:solidFill>
                </a:rPr>
                <a:t>Real-time dashboards for compliance tracking</a:t>
              </a:r>
            </a:p>
          </p:txBody>
        </p:sp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id="{4A365F68-1093-8966-FB99-3A533B26DB11}"/>
                </a:ext>
              </a:extLst>
            </p:cNvPr>
            <p:cNvSpPr txBox="1"/>
            <p:nvPr/>
          </p:nvSpPr>
          <p:spPr>
            <a:xfrm>
              <a:off x="8192509" y="2007510"/>
              <a:ext cx="2707832" cy="102760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780"/>
                </a:spcBef>
                <a:spcAft>
                  <a:spcPts val="0"/>
                </a:spcAft>
              </a:pPr>
              <a:r>
                <a:rPr sz="956" b="1">
                  <a:solidFill>
                    <a:srgbClr val="2A9D8F"/>
                  </a:solidFill>
                </a:rPr>
                <a:t>Benefit: Enhanced transparency</a:t>
              </a:r>
            </a:p>
          </p:txBody>
        </p:sp>
      </p:grpSp>
      <p:grpSp>
        <p:nvGrpSpPr>
          <p:cNvPr id="217" name="Group 216">
            <a:extLst>
              <a:ext uri="{FF2B5EF4-FFF2-40B4-BE49-F238E27FC236}">
                <a16:creationId xmlns:a16="http://schemas.microsoft.com/office/drawing/2014/main" id="{B6211A7D-1F80-3EDA-6730-B7B52CCD791E}"/>
              </a:ext>
            </a:extLst>
          </p:cNvPr>
          <p:cNvGrpSpPr/>
          <p:nvPr/>
        </p:nvGrpSpPr>
        <p:grpSpPr>
          <a:xfrm>
            <a:off x="1666214" y="5369978"/>
            <a:ext cx="3085624" cy="754398"/>
            <a:chOff x="7973771" y="4486977"/>
            <a:chExt cx="3085624" cy="754398"/>
          </a:xfrm>
        </p:grpSpPr>
        <p:pic>
          <p:nvPicPr>
            <p:cNvPr id="171" name="Picture 170" descr="image.png">
              <a:extLst>
                <a:ext uri="{FF2B5EF4-FFF2-40B4-BE49-F238E27FC236}">
                  <a16:creationId xmlns:a16="http://schemas.microsoft.com/office/drawing/2014/main" id="{ED9D3FA4-8E46-AE9C-6426-23A399ACF14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8080842" y="4488556"/>
              <a:ext cx="272547" cy="130957"/>
            </a:xfrm>
            <a:prstGeom prst="rect">
              <a:avLst/>
            </a:prstGeom>
          </p:spPr>
        </p:pic>
        <p:sp>
          <p:nvSpPr>
            <p:cNvPr id="172" name="TextBox 171">
              <a:extLst>
                <a:ext uri="{FF2B5EF4-FFF2-40B4-BE49-F238E27FC236}">
                  <a16:creationId xmlns:a16="http://schemas.microsoft.com/office/drawing/2014/main" id="{CD3C1DD9-6179-5B06-C4B6-8544B8FD46C8}"/>
                </a:ext>
              </a:extLst>
            </p:cNvPr>
            <p:cNvSpPr txBox="1"/>
            <p:nvPr/>
          </p:nvSpPr>
          <p:spPr>
            <a:xfrm>
              <a:off x="8334208" y="4486977"/>
              <a:ext cx="1917564" cy="139703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196" b="1" dirty="0">
                  <a:solidFill>
                    <a:srgbClr val="003366"/>
                  </a:solidFill>
                </a:rPr>
                <a:t>Automated Reminders</a:t>
              </a:r>
            </a:p>
          </p:txBody>
        </p:sp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31A4BB77-C145-427F-15EA-2453D6B2BBDE}"/>
                </a:ext>
              </a:extLst>
            </p:cNvPr>
            <p:cNvSpPr txBox="1"/>
            <p:nvPr/>
          </p:nvSpPr>
          <p:spPr>
            <a:xfrm>
              <a:off x="7973771" y="4777560"/>
              <a:ext cx="3085624" cy="279406"/>
            </a:xfrm>
            <a:prstGeom prst="rect">
              <a:avLst/>
            </a:prstGeom>
            <a:noFill/>
          </p:spPr>
          <p:txBody>
            <a:bodyPr wrap="square" lIns="73152" tIns="54864" rIns="73152" bIns="54864" anchor="ctr">
              <a:spAutoFit/>
            </a:bodyPr>
            <a:lstStyle/>
            <a:p>
              <a:pPr algn="l">
                <a:lnSpc>
                  <a:spcPts val="162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76" b="0" dirty="0">
                  <a:solidFill>
                    <a:srgbClr val="555555"/>
                  </a:solidFill>
                </a:rPr>
                <a:t>Proactive contribution alerts and notifications</a:t>
              </a:r>
            </a:p>
          </p:txBody>
        </p:sp>
        <p:sp>
          <p:nvSpPr>
            <p:cNvPr id="174" name="TextBox 173">
              <a:extLst>
                <a:ext uri="{FF2B5EF4-FFF2-40B4-BE49-F238E27FC236}">
                  <a16:creationId xmlns:a16="http://schemas.microsoft.com/office/drawing/2014/main" id="{9B6A582E-06F8-AA5B-EA99-C02C918C57B8}"/>
                </a:ext>
              </a:extLst>
            </p:cNvPr>
            <p:cNvSpPr txBox="1"/>
            <p:nvPr/>
          </p:nvSpPr>
          <p:spPr>
            <a:xfrm>
              <a:off x="7973771" y="5129613"/>
              <a:ext cx="3085624" cy="111762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780"/>
                </a:spcBef>
                <a:spcAft>
                  <a:spcPts val="0"/>
                </a:spcAft>
              </a:pPr>
              <a:r>
                <a:rPr sz="956" b="1">
                  <a:solidFill>
                    <a:srgbClr val="2A9D8F"/>
                  </a:solidFill>
                </a:rPr>
                <a:t>Benefit: Improved compliance rates</a:t>
              </a:r>
            </a:p>
          </p:txBody>
        </p:sp>
      </p:grpSp>
      <p:grpSp>
        <p:nvGrpSpPr>
          <p:cNvPr id="214" name="Group 213">
            <a:extLst>
              <a:ext uri="{FF2B5EF4-FFF2-40B4-BE49-F238E27FC236}">
                <a16:creationId xmlns:a16="http://schemas.microsoft.com/office/drawing/2014/main" id="{FAF5B5BB-43CA-2663-C5F7-9D5CD92B79C4}"/>
              </a:ext>
            </a:extLst>
          </p:cNvPr>
          <p:cNvGrpSpPr/>
          <p:nvPr/>
        </p:nvGrpSpPr>
        <p:grpSpPr>
          <a:xfrm>
            <a:off x="7765223" y="2817221"/>
            <a:ext cx="3019349" cy="576077"/>
            <a:chOff x="8094543" y="2658579"/>
            <a:chExt cx="3019349" cy="576077"/>
          </a:xfrm>
        </p:grpSpPr>
        <p:pic>
          <p:nvPicPr>
            <p:cNvPr id="178" name="Picture 177" descr="image.png">
              <a:extLst>
                <a:ext uri="{FF2B5EF4-FFF2-40B4-BE49-F238E27FC236}">
                  <a16:creationId xmlns:a16="http://schemas.microsoft.com/office/drawing/2014/main" id="{5380F6F4-8A16-1894-004E-61ECBCEA4DF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8199315" y="2668825"/>
              <a:ext cx="266693" cy="105197"/>
            </a:xfrm>
            <a:prstGeom prst="rect">
              <a:avLst/>
            </a:prstGeom>
          </p:spPr>
        </p:pic>
        <p:sp>
          <p:nvSpPr>
            <p:cNvPr id="179" name="TextBox 178">
              <a:extLst>
                <a:ext uri="{FF2B5EF4-FFF2-40B4-BE49-F238E27FC236}">
                  <a16:creationId xmlns:a16="http://schemas.microsoft.com/office/drawing/2014/main" id="{2FD26960-54E6-EC4A-5A54-A416D76FCA50}"/>
                </a:ext>
              </a:extLst>
            </p:cNvPr>
            <p:cNvSpPr txBox="1"/>
            <p:nvPr/>
          </p:nvSpPr>
          <p:spPr>
            <a:xfrm>
              <a:off x="8466008" y="2658579"/>
              <a:ext cx="2095447" cy="130926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196" b="1" dirty="0">
                  <a:solidFill>
                    <a:srgbClr val="003366"/>
                  </a:solidFill>
                </a:rPr>
                <a:t>Multiple Access Channels</a:t>
              </a:r>
            </a:p>
          </p:txBody>
        </p:sp>
        <p:sp>
          <p:nvSpPr>
            <p:cNvPr id="180" name="TextBox 179">
              <a:extLst>
                <a:ext uri="{FF2B5EF4-FFF2-40B4-BE49-F238E27FC236}">
                  <a16:creationId xmlns:a16="http://schemas.microsoft.com/office/drawing/2014/main" id="{AF688026-6E5C-9624-E9FD-113D93FB9626}"/>
                </a:ext>
              </a:extLst>
            </p:cNvPr>
            <p:cNvSpPr txBox="1"/>
            <p:nvPr/>
          </p:nvSpPr>
          <p:spPr>
            <a:xfrm>
              <a:off x="8094543" y="2930906"/>
              <a:ext cx="3019349" cy="130926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lnSpc>
                  <a:spcPts val="162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76" b="0">
                  <a:solidFill>
                    <a:srgbClr val="555555"/>
                  </a:solidFill>
                </a:rPr>
                <a:t>Web, USSD, WhatsApp, call centre</a:t>
              </a:r>
            </a:p>
          </p:txBody>
        </p:sp>
        <p:sp>
          <p:nvSpPr>
            <p:cNvPr id="181" name="TextBox 180">
              <a:extLst>
                <a:ext uri="{FF2B5EF4-FFF2-40B4-BE49-F238E27FC236}">
                  <a16:creationId xmlns:a16="http://schemas.microsoft.com/office/drawing/2014/main" id="{C1624E94-9197-FCDA-EDD8-9F06D44B63E9}"/>
                </a:ext>
              </a:extLst>
            </p:cNvPr>
            <p:cNvSpPr txBox="1"/>
            <p:nvPr/>
          </p:nvSpPr>
          <p:spPr>
            <a:xfrm>
              <a:off x="8094543" y="3129915"/>
              <a:ext cx="3019349" cy="104741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780"/>
                </a:spcBef>
                <a:spcAft>
                  <a:spcPts val="0"/>
                </a:spcAft>
              </a:pPr>
              <a:r>
                <a:rPr sz="956" b="1">
                  <a:solidFill>
                    <a:srgbClr val="2A9D8F"/>
                  </a:solidFill>
                </a:rPr>
                <a:t>Benefit: Increased accessibility</a:t>
              </a:r>
            </a:p>
          </p:txBody>
        </p:sp>
      </p:grpSp>
      <p:grpSp>
        <p:nvGrpSpPr>
          <p:cNvPr id="216" name="Group 215">
            <a:extLst>
              <a:ext uri="{FF2B5EF4-FFF2-40B4-BE49-F238E27FC236}">
                <a16:creationId xmlns:a16="http://schemas.microsoft.com/office/drawing/2014/main" id="{1D7CCB03-D5BF-B315-2CAB-52FE9F64ADCA}"/>
              </a:ext>
            </a:extLst>
          </p:cNvPr>
          <p:cNvGrpSpPr/>
          <p:nvPr/>
        </p:nvGrpSpPr>
        <p:grpSpPr>
          <a:xfrm>
            <a:off x="8053017" y="4079975"/>
            <a:ext cx="2737755" cy="676522"/>
            <a:chOff x="7906020" y="4761117"/>
            <a:chExt cx="2737755" cy="676522"/>
          </a:xfrm>
        </p:grpSpPr>
        <p:pic>
          <p:nvPicPr>
            <p:cNvPr id="185" name="Picture 184" descr="image.png">
              <a:extLst>
                <a:ext uri="{FF2B5EF4-FFF2-40B4-BE49-F238E27FC236}">
                  <a16:creationId xmlns:a16="http://schemas.microsoft.com/office/drawing/2014/main" id="{24EEC77B-A6AD-8C15-0BAF-17343DC844D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8001021" y="4761117"/>
              <a:ext cx="241820" cy="160848"/>
            </a:xfrm>
            <a:prstGeom prst="rect">
              <a:avLst/>
            </a:prstGeom>
          </p:spPr>
        </p:pic>
        <p:sp>
          <p:nvSpPr>
            <p:cNvPr id="186" name="TextBox 185">
              <a:extLst>
                <a:ext uri="{FF2B5EF4-FFF2-40B4-BE49-F238E27FC236}">
                  <a16:creationId xmlns:a16="http://schemas.microsoft.com/office/drawing/2014/main" id="{2A83C25C-F8B3-9488-7050-413228B64880}"/>
                </a:ext>
              </a:extLst>
            </p:cNvPr>
            <p:cNvSpPr txBox="1"/>
            <p:nvPr/>
          </p:nvSpPr>
          <p:spPr>
            <a:xfrm>
              <a:off x="8225950" y="4761651"/>
              <a:ext cx="1701381" cy="153633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196" b="1" dirty="0">
                  <a:solidFill>
                    <a:srgbClr val="003366"/>
                  </a:solidFill>
                </a:rPr>
                <a:t>Automated Processing</a:t>
              </a:r>
            </a:p>
          </p:txBody>
        </p:sp>
        <p:sp>
          <p:nvSpPr>
            <p:cNvPr id="187" name="TextBox 186">
              <a:extLst>
                <a:ext uri="{FF2B5EF4-FFF2-40B4-BE49-F238E27FC236}">
                  <a16:creationId xmlns:a16="http://schemas.microsoft.com/office/drawing/2014/main" id="{FF09F3DF-9157-CA2E-8116-25FF192BC352}"/>
                </a:ext>
              </a:extLst>
            </p:cNvPr>
            <p:cNvSpPr txBox="1"/>
            <p:nvPr/>
          </p:nvSpPr>
          <p:spPr>
            <a:xfrm>
              <a:off x="7906020" y="5087356"/>
              <a:ext cx="2737755" cy="153633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lnSpc>
                  <a:spcPts val="162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76" b="0">
                  <a:solidFill>
                    <a:srgbClr val="555555"/>
                  </a:solidFill>
                </a:rPr>
                <a:t>Real-time tracking of benefits claims</a:t>
              </a:r>
            </a:p>
          </p:txBody>
        </p:sp>
        <p:sp>
          <p:nvSpPr>
            <p:cNvPr id="188" name="TextBox 187">
              <a:extLst>
                <a:ext uri="{FF2B5EF4-FFF2-40B4-BE49-F238E27FC236}">
                  <a16:creationId xmlns:a16="http://schemas.microsoft.com/office/drawing/2014/main" id="{2D62F7C7-FB7F-0128-31DA-D698BA5137F6}"/>
                </a:ext>
              </a:extLst>
            </p:cNvPr>
            <p:cNvSpPr txBox="1"/>
            <p:nvPr/>
          </p:nvSpPr>
          <p:spPr>
            <a:xfrm>
              <a:off x="7906020" y="5314733"/>
              <a:ext cx="2737755" cy="122906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780"/>
                </a:spcBef>
                <a:spcAft>
                  <a:spcPts val="0"/>
                </a:spcAft>
              </a:pPr>
              <a:r>
                <a:rPr sz="956" b="1">
                  <a:solidFill>
                    <a:srgbClr val="2A9D8F"/>
                  </a:solidFill>
                </a:rPr>
                <a:t>Benefit: Reduced processing time</a:t>
              </a:r>
            </a:p>
          </p:txBody>
        </p:sp>
      </p:grpSp>
      <p:grpSp>
        <p:nvGrpSpPr>
          <p:cNvPr id="219" name="Group 218">
            <a:extLst>
              <a:ext uri="{FF2B5EF4-FFF2-40B4-BE49-F238E27FC236}">
                <a16:creationId xmlns:a16="http://schemas.microsoft.com/office/drawing/2014/main" id="{E92EDB35-DEC7-F976-B719-9A07B90B7850}"/>
              </a:ext>
            </a:extLst>
          </p:cNvPr>
          <p:cNvGrpSpPr/>
          <p:nvPr/>
        </p:nvGrpSpPr>
        <p:grpSpPr>
          <a:xfrm>
            <a:off x="664470" y="2319430"/>
            <a:ext cx="3019349" cy="616164"/>
            <a:chOff x="403024" y="3994249"/>
            <a:chExt cx="3019349" cy="616164"/>
          </a:xfrm>
        </p:grpSpPr>
        <p:pic>
          <p:nvPicPr>
            <p:cNvPr id="192" name="Picture 191" descr="image.png">
              <a:extLst>
                <a:ext uri="{FF2B5EF4-FFF2-40B4-BE49-F238E27FC236}">
                  <a16:creationId xmlns:a16="http://schemas.microsoft.com/office/drawing/2014/main" id="{7BD59AB5-6C0D-7BC7-512E-7F8EE65EFA9F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alphaModFix/>
            </a:blip>
            <a:stretch>
              <a:fillRect/>
            </a:stretch>
          </p:blipFill>
          <p:spPr>
            <a:xfrm>
              <a:off x="507796" y="3994249"/>
              <a:ext cx="266693" cy="146497"/>
            </a:xfrm>
            <a:prstGeom prst="rect">
              <a:avLst/>
            </a:prstGeom>
          </p:spPr>
        </p:pic>
        <p:sp>
          <p:nvSpPr>
            <p:cNvPr id="193" name="TextBox 192">
              <a:extLst>
                <a:ext uri="{FF2B5EF4-FFF2-40B4-BE49-F238E27FC236}">
                  <a16:creationId xmlns:a16="http://schemas.microsoft.com/office/drawing/2014/main" id="{7A099D62-8377-E2F2-8275-214FDE5E2B80}"/>
                </a:ext>
              </a:extLst>
            </p:cNvPr>
            <p:cNvSpPr txBox="1"/>
            <p:nvPr/>
          </p:nvSpPr>
          <p:spPr>
            <a:xfrm>
              <a:off x="790968" y="3994736"/>
              <a:ext cx="1562060" cy="139926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196" b="1" dirty="0">
                  <a:solidFill>
                    <a:srgbClr val="003366"/>
                  </a:solidFill>
                </a:rPr>
                <a:t>Digital Verification</a:t>
              </a:r>
            </a:p>
          </p:txBody>
        </p:sp>
        <p:sp>
          <p:nvSpPr>
            <p:cNvPr id="194" name="TextBox 193">
              <a:extLst>
                <a:ext uri="{FF2B5EF4-FFF2-40B4-BE49-F238E27FC236}">
                  <a16:creationId xmlns:a16="http://schemas.microsoft.com/office/drawing/2014/main" id="{BB70DD9F-0D22-65CB-C3EF-A4CF5F6527ED}"/>
                </a:ext>
              </a:extLst>
            </p:cNvPr>
            <p:cNvSpPr txBox="1"/>
            <p:nvPr/>
          </p:nvSpPr>
          <p:spPr>
            <a:xfrm>
              <a:off x="403024" y="4291381"/>
              <a:ext cx="3019349" cy="139926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lnSpc>
                  <a:spcPts val="162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76" b="0">
                  <a:solidFill>
                    <a:srgbClr val="555555"/>
                  </a:solidFill>
                </a:rPr>
                <a:t>Instant validation of member details</a:t>
              </a:r>
            </a:p>
          </p:txBody>
        </p:sp>
        <p:sp>
          <p:nvSpPr>
            <p:cNvPr id="195" name="TextBox 194">
              <a:extLst>
                <a:ext uri="{FF2B5EF4-FFF2-40B4-BE49-F238E27FC236}">
                  <a16:creationId xmlns:a16="http://schemas.microsoft.com/office/drawing/2014/main" id="{587061C6-C919-37AD-A0E7-E848E2A709B6}"/>
                </a:ext>
              </a:extLst>
            </p:cNvPr>
            <p:cNvSpPr txBox="1"/>
            <p:nvPr/>
          </p:nvSpPr>
          <p:spPr>
            <a:xfrm>
              <a:off x="403024" y="4498472"/>
              <a:ext cx="3019349" cy="111941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780"/>
                </a:spcBef>
                <a:spcAft>
                  <a:spcPts val="0"/>
                </a:spcAft>
              </a:pPr>
              <a:r>
                <a:rPr sz="956" b="1">
                  <a:solidFill>
                    <a:srgbClr val="2A9D8F"/>
                  </a:solidFill>
                </a:rPr>
                <a:t>Benefit: Fewer errors and rejections</a:t>
              </a:r>
            </a:p>
          </p:txBody>
        </p:sp>
      </p:grpSp>
      <p:grpSp>
        <p:nvGrpSpPr>
          <p:cNvPr id="218" name="Group 217">
            <a:extLst>
              <a:ext uri="{FF2B5EF4-FFF2-40B4-BE49-F238E27FC236}">
                <a16:creationId xmlns:a16="http://schemas.microsoft.com/office/drawing/2014/main" id="{E43DC1EA-5951-DB38-E244-CF4EC241E226}"/>
              </a:ext>
            </a:extLst>
          </p:cNvPr>
          <p:cNvGrpSpPr/>
          <p:nvPr/>
        </p:nvGrpSpPr>
        <p:grpSpPr>
          <a:xfrm>
            <a:off x="957572" y="3759978"/>
            <a:ext cx="3019349" cy="800598"/>
            <a:chOff x="586107" y="5237550"/>
            <a:chExt cx="3019349" cy="800598"/>
          </a:xfrm>
        </p:grpSpPr>
        <p:pic>
          <p:nvPicPr>
            <p:cNvPr id="199" name="Picture 198" descr="image.png">
              <a:extLst>
                <a:ext uri="{FF2B5EF4-FFF2-40B4-BE49-F238E27FC236}">
                  <a16:creationId xmlns:a16="http://schemas.microsoft.com/office/drawing/2014/main" id="{F17E81FB-8FD7-754B-8EA6-CF4A552AD3DE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690879" y="5252423"/>
              <a:ext cx="266693" cy="159486"/>
            </a:xfrm>
            <a:prstGeom prst="rect">
              <a:avLst/>
            </a:prstGeom>
          </p:spPr>
        </p:pic>
        <p:sp>
          <p:nvSpPr>
            <p:cNvPr id="200" name="TextBox 199">
              <a:extLst>
                <a:ext uri="{FF2B5EF4-FFF2-40B4-BE49-F238E27FC236}">
                  <a16:creationId xmlns:a16="http://schemas.microsoft.com/office/drawing/2014/main" id="{417C9544-A8AA-7EB5-05DE-A07A89D9AC38}"/>
                </a:ext>
              </a:extLst>
            </p:cNvPr>
            <p:cNvSpPr txBox="1"/>
            <p:nvPr/>
          </p:nvSpPr>
          <p:spPr>
            <a:xfrm>
              <a:off x="950117" y="5237550"/>
              <a:ext cx="1200119" cy="18195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196" b="1" dirty="0">
                  <a:solidFill>
                    <a:srgbClr val="003366"/>
                  </a:solidFill>
                </a:rPr>
                <a:t>Data Analytics</a:t>
              </a:r>
            </a:p>
          </p:txBody>
        </p:sp>
        <p:sp>
          <p:nvSpPr>
            <p:cNvPr id="201" name="TextBox 200">
              <a:extLst>
                <a:ext uri="{FF2B5EF4-FFF2-40B4-BE49-F238E27FC236}">
                  <a16:creationId xmlns:a16="http://schemas.microsoft.com/office/drawing/2014/main" id="{0FB5709B-5D02-2B25-1155-D4B20D593D2F}"/>
                </a:ext>
              </a:extLst>
            </p:cNvPr>
            <p:cNvSpPr txBox="1"/>
            <p:nvPr/>
          </p:nvSpPr>
          <p:spPr>
            <a:xfrm>
              <a:off x="586107" y="5623294"/>
              <a:ext cx="3019349" cy="18195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lnSpc>
                  <a:spcPts val="162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76" b="0">
                  <a:solidFill>
                    <a:srgbClr val="555555"/>
                  </a:solidFill>
                </a:rPr>
                <a:t>Insights for improved service delivery</a:t>
              </a:r>
            </a:p>
          </p:txBody>
        </p:sp>
        <p:sp>
          <p:nvSpPr>
            <p:cNvPr id="202" name="TextBox 201">
              <a:extLst>
                <a:ext uri="{FF2B5EF4-FFF2-40B4-BE49-F238E27FC236}">
                  <a16:creationId xmlns:a16="http://schemas.microsoft.com/office/drawing/2014/main" id="{4B36C131-033A-602F-3BD3-819B05C61E04}"/>
                </a:ext>
              </a:extLst>
            </p:cNvPr>
            <p:cNvSpPr txBox="1"/>
            <p:nvPr/>
          </p:nvSpPr>
          <p:spPr>
            <a:xfrm>
              <a:off x="586107" y="5892585"/>
              <a:ext cx="3019349" cy="145563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780"/>
                </a:spcBef>
                <a:spcAft>
                  <a:spcPts val="0"/>
                </a:spcAft>
              </a:pPr>
              <a:r>
                <a:rPr sz="956" b="1">
                  <a:solidFill>
                    <a:srgbClr val="2A9D8F"/>
                  </a:solidFill>
                </a:rPr>
                <a:t>Benefit: Data-driven decisions</a:t>
              </a:r>
            </a:p>
          </p:txBody>
        </p:sp>
      </p:grpSp>
      <p:grpSp>
        <p:nvGrpSpPr>
          <p:cNvPr id="215" name="Group 214">
            <a:extLst>
              <a:ext uri="{FF2B5EF4-FFF2-40B4-BE49-F238E27FC236}">
                <a16:creationId xmlns:a16="http://schemas.microsoft.com/office/drawing/2014/main" id="{773EDB38-20D1-A01D-9958-CF3CBF828267}"/>
              </a:ext>
            </a:extLst>
          </p:cNvPr>
          <p:cNvGrpSpPr/>
          <p:nvPr/>
        </p:nvGrpSpPr>
        <p:grpSpPr>
          <a:xfrm>
            <a:off x="7119766" y="5445795"/>
            <a:ext cx="3019349" cy="664700"/>
            <a:chOff x="8003343" y="3014497"/>
            <a:chExt cx="3019349" cy="664700"/>
          </a:xfrm>
        </p:grpSpPr>
        <p:pic>
          <p:nvPicPr>
            <p:cNvPr id="206" name="Picture 205" descr="image.png">
              <a:extLst>
                <a:ext uri="{FF2B5EF4-FFF2-40B4-BE49-F238E27FC236}">
                  <a16:creationId xmlns:a16="http://schemas.microsoft.com/office/drawing/2014/main" id="{5D4BD89D-32F7-1B5F-8D51-72FB98A2586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8108115" y="3014497"/>
              <a:ext cx="266693" cy="108734"/>
            </a:xfrm>
            <a:prstGeom prst="rect">
              <a:avLst/>
            </a:prstGeom>
          </p:spPr>
        </p:pic>
        <p:sp>
          <p:nvSpPr>
            <p:cNvPr id="207" name="TextBox 206">
              <a:extLst>
                <a:ext uri="{FF2B5EF4-FFF2-40B4-BE49-F238E27FC236}">
                  <a16:creationId xmlns:a16="http://schemas.microsoft.com/office/drawing/2014/main" id="{CB20B343-D2B2-436E-6559-26FF7A6E102A}"/>
                </a:ext>
              </a:extLst>
            </p:cNvPr>
            <p:cNvSpPr txBox="1"/>
            <p:nvPr/>
          </p:nvSpPr>
          <p:spPr>
            <a:xfrm>
              <a:off x="8312897" y="3014497"/>
              <a:ext cx="1066773" cy="124051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196" b="1" dirty="0">
                  <a:solidFill>
                    <a:srgbClr val="003366"/>
                  </a:solidFill>
                </a:rPr>
                <a:t>E-Signatures</a:t>
              </a:r>
            </a:p>
          </p:txBody>
        </p:sp>
        <p:sp>
          <p:nvSpPr>
            <p:cNvPr id="208" name="TextBox 207">
              <a:extLst>
                <a:ext uri="{FF2B5EF4-FFF2-40B4-BE49-F238E27FC236}">
                  <a16:creationId xmlns:a16="http://schemas.microsoft.com/office/drawing/2014/main" id="{35FA9DC3-2E43-C3FA-638C-FF3B5696E9D1}"/>
                </a:ext>
              </a:extLst>
            </p:cNvPr>
            <p:cNvSpPr txBox="1"/>
            <p:nvPr/>
          </p:nvSpPr>
          <p:spPr>
            <a:xfrm>
              <a:off x="8003343" y="3267346"/>
              <a:ext cx="3019349" cy="248103"/>
            </a:xfrm>
            <a:prstGeom prst="rect">
              <a:avLst/>
            </a:prstGeom>
            <a:noFill/>
          </p:spPr>
          <p:txBody>
            <a:bodyPr wrap="square" lIns="73152" tIns="54864" rIns="73152" bIns="54864" anchor="ctr">
              <a:spAutoFit/>
            </a:bodyPr>
            <a:lstStyle/>
            <a:p>
              <a:pPr algn="l">
                <a:lnSpc>
                  <a:spcPts val="162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76" b="0">
                  <a:solidFill>
                    <a:srgbClr val="555555"/>
                  </a:solidFill>
                </a:rPr>
                <a:t>Zero physical visits → fully paperless journey</a:t>
              </a:r>
            </a:p>
          </p:txBody>
        </p:sp>
        <p:sp>
          <p:nvSpPr>
            <p:cNvPr id="209" name="TextBox 208">
              <a:extLst>
                <a:ext uri="{FF2B5EF4-FFF2-40B4-BE49-F238E27FC236}">
                  <a16:creationId xmlns:a16="http://schemas.microsoft.com/office/drawing/2014/main" id="{1C15EFE1-F322-BE29-6916-835080D769AF}"/>
                </a:ext>
              </a:extLst>
            </p:cNvPr>
            <p:cNvSpPr txBox="1"/>
            <p:nvPr/>
          </p:nvSpPr>
          <p:spPr>
            <a:xfrm>
              <a:off x="8003343" y="3579956"/>
              <a:ext cx="3019349" cy="99241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780"/>
                </a:spcBef>
                <a:spcAft>
                  <a:spcPts val="0"/>
                </a:spcAft>
              </a:pPr>
              <a:r>
                <a:rPr sz="956" b="1" dirty="0">
                  <a:solidFill>
                    <a:srgbClr val="2A9D8F"/>
                  </a:solidFill>
                </a:rPr>
                <a:t>Benefit: Faster processing</a:t>
              </a: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89167"/>
            <a:ext cx="4433650" cy="47891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 dirty="0">
                <a:solidFill>
                  <a:srgbClr val="FFFFFF"/>
                </a:solidFill>
              </a:rPr>
              <a:t>Impact of Digital Transformation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666733" y="3895724"/>
            <a:ext cx="5314817" cy="2514600"/>
          </a:xfrm>
          <a:prstGeom prst="roundRect">
            <a:avLst>
              <a:gd name="adj" fmla="val 909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9" name="Rounded Rectangle 48"/>
          <p:cNvSpPr/>
          <p:nvPr/>
        </p:nvSpPr>
        <p:spPr>
          <a:xfrm>
            <a:off x="6210144" y="3895724"/>
            <a:ext cx="5314817" cy="2514600"/>
          </a:xfrm>
          <a:prstGeom prst="roundRect">
            <a:avLst>
              <a:gd name="adj" fmla="val 909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4" name="Rectangle 63"/>
          <p:cNvSpPr/>
          <p:nvPr/>
        </p:nvSpPr>
        <p:spPr>
          <a:xfrm>
            <a:off x="5138" y="6276943"/>
            <a:ext cx="12191695" cy="57150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6" name="TextBox 65"/>
          <p:cNvSpPr txBox="1"/>
          <p:nvPr/>
        </p:nvSpPr>
        <p:spPr>
          <a:xfrm>
            <a:off x="1047723" y="6474859"/>
            <a:ext cx="2095447" cy="1714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37" b="0" dirty="0">
                <a:solidFill>
                  <a:srgbClr val="FFFFFF"/>
                </a:solidFill>
              </a:rPr>
              <a:t>National Social Security Fund Uganda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10021874" y="6424955"/>
            <a:ext cx="1723981" cy="2857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37" b="0" dirty="0">
                <a:solidFill>
                  <a:srgbClr val="FFFFFF"/>
                </a:solidFill>
              </a:rPr>
              <a:t>Digital Transformation Journey</a:t>
            </a:r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D3C53569-7D97-A8CC-DCB7-83D037A34B54}"/>
              </a:ext>
            </a:extLst>
          </p:cNvPr>
          <p:cNvGrpSpPr/>
          <p:nvPr/>
        </p:nvGrpSpPr>
        <p:grpSpPr>
          <a:xfrm>
            <a:off x="666733" y="1050534"/>
            <a:ext cx="10858228" cy="5057549"/>
            <a:chOff x="666733" y="1143000"/>
            <a:chExt cx="10858228" cy="5057549"/>
          </a:xfrm>
        </p:grpSpPr>
        <p:sp>
          <p:nvSpPr>
            <p:cNvPr id="4" name="Rounded Rectangle 3"/>
            <p:cNvSpPr/>
            <p:nvPr/>
          </p:nvSpPr>
          <p:spPr>
            <a:xfrm>
              <a:off x="666733" y="1143000"/>
              <a:ext cx="5314817" cy="2514600"/>
            </a:xfrm>
            <a:prstGeom prst="roundRect">
              <a:avLst>
                <a:gd name="adj" fmla="val 9090"/>
              </a:avLst>
            </a:prstGeom>
            <a:solidFill>
              <a:srgbClr val="FFFF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5" name="Rounded Rectangle 4"/>
            <p:cNvSpPr/>
            <p:nvPr/>
          </p:nvSpPr>
          <p:spPr>
            <a:xfrm>
              <a:off x="904852" y="1381124"/>
              <a:ext cx="476238" cy="476249"/>
            </a:xfrm>
            <a:prstGeom prst="roundRect">
              <a:avLst>
                <a:gd name="adj" fmla="val 50000"/>
              </a:avLst>
            </a:prstGeom>
            <a:solidFill>
              <a:srgbClr val="003366">
                <a:alpha val="10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6" name="Picture 5" descr="image.png"/>
            <p:cNvPicPr>
              <a:picLocks noChangeAspect="1"/>
            </p:cNvPicPr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1009624" y="1500394"/>
              <a:ext cx="266693" cy="237710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523961" y="1504950"/>
              <a:ext cx="2095447" cy="23812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196" b="1" dirty="0">
                  <a:solidFill>
                    <a:srgbClr val="003366"/>
                  </a:solidFill>
                </a:rPr>
                <a:t>Benefits Processing Time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904852" y="2000250"/>
              <a:ext cx="4838579" cy="23812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lnSpc>
                  <a:spcPts val="1625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076" b="0" dirty="0">
                  <a:solidFill>
                    <a:srgbClr val="555555"/>
                  </a:solidFill>
                </a:rPr>
                <a:t>Revolutionized benefits claim processing through automation</a:t>
              </a: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904852" y="2381250"/>
              <a:ext cx="942951" cy="657225"/>
            </a:xfrm>
            <a:prstGeom prst="roundRect">
              <a:avLst>
                <a:gd name="adj" fmla="val 23188"/>
              </a:avLst>
            </a:prstGeom>
            <a:solidFill>
              <a:srgbClr val="E63946">
                <a:alpha val="10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047723" y="2476499"/>
              <a:ext cx="657208" cy="2952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sz="1435" b="1">
                  <a:solidFill>
                    <a:srgbClr val="E63946"/>
                  </a:solidFill>
                </a:rPr>
                <a:t>105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047723" y="2771775"/>
              <a:ext cx="657208" cy="171450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sz="837" b="0">
                  <a:solidFill>
                    <a:srgbClr val="555555"/>
                  </a:solidFill>
                </a:rPr>
                <a:t>Days Before</a:t>
              </a:r>
            </a:p>
          </p:txBody>
        </p:sp>
        <p:pic>
          <p:nvPicPr>
            <p:cNvPr id="12" name="Picture 11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2085922" y="2631757"/>
              <a:ext cx="228594" cy="165734"/>
            </a:xfrm>
            <a:prstGeom prst="rect">
              <a:avLst/>
            </a:prstGeom>
          </p:spPr>
        </p:pic>
        <p:sp>
          <p:nvSpPr>
            <p:cNvPr id="13" name="Rounded Rectangle 12"/>
            <p:cNvSpPr/>
            <p:nvPr/>
          </p:nvSpPr>
          <p:spPr>
            <a:xfrm>
              <a:off x="2409764" y="2381250"/>
              <a:ext cx="838179" cy="657225"/>
            </a:xfrm>
            <a:prstGeom prst="roundRect">
              <a:avLst>
                <a:gd name="adj" fmla="val 23188"/>
              </a:avLst>
            </a:prstGeom>
            <a:solidFill>
              <a:srgbClr val="2A9D8F">
                <a:alpha val="10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552636" y="2476499"/>
              <a:ext cx="552436" cy="2952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sz="1435" b="1">
                  <a:solidFill>
                    <a:srgbClr val="2A9D8F"/>
                  </a:solidFill>
                </a:rPr>
                <a:t>4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552636" y="2771775"/>
              <a:ext cx="552436" cy="171450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sz="837" b="0">
                  <a:solidFill>
                    <a:srgbClr val="555555"/>
                  </a:solidFill>
                </a:rPr>
                <a:t>Days Now</a:t>
              </a:r>
            </a:p>
          </p:txBody>
        </p:sp>
        <p:pic>
          <p:nvPicPr>
            <p:cNvPr id="16" name="Picture 15" descr="image.png"/>
            <p:cNvPicPr>
              <a:picLocks noChangeAspect="1"/>
            </p:cNvPicPr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904852" y="3242309"/>
              <a:ext cx="228594" cy="125729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1228694" y="3176229"/>
              <a:ext cx="947632" cy="257891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lang="en-US" sz="956" b="1" dirty="0">
                  <a:solidFill>
                    <a:srgbClr val="555555"/>
                  </a:solidFill>
                </a:rPr>
                <a:t>Time</a:t>
              </a:r>
              <a:r>
                <a:rPr sz="956" b="1" dirty="0">
                  <a:solidFill>
                    <a:srgbClr val="555555"/>
                  </a:solidFill>
                </a:rPr>
                <a:t> Reduction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371965" y="3181350"/>
              <a:ext cx="361940" cy="23812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196" b="1">
                  <a:solidFill>
                    <a:srgbClr val="003366"/>
                  </a:solidFill>
                </a:rPr>
                <a:t>96%</a:t>
              </a: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6210144" y="1143000"/>
              <a:ext cx="5314817" cy="2514600"/>
            </a:xfrm>
            <a:prstGeom prst="roundRect">
              <a:avLst>
                <a:gd name="adj" fmla="val 9090"/>
              </a:avLst>
            </a:prstGeom>
            <a:solidFill>
              <a:srgbClr val="FFFF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6457788" y="1381124"/>
              <a:ext cx="476238" cy="476249"/>
            </a:xfrm>
            <a:prstGeom prst="roundRect">
              <a:avLst>
                <a:gd name="adj" fmla="val 50000"/>
              </a:avLst>
            </a:prstGeom>
            <a:solidFill>
              <a:srgbClr val="003366">
                <a:alpha val="10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21" name="Picture 20" descr="image.png"/>
            <p:cNvPicPr>
              <a:picLocks noChangeAspect="1"/>
            </p:cNvPicPr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6553036" y="1525035"/>
              <a:ext cx="266693" cy="188429"/>
            </a:xfrm>
            <a:prstGeom prst="rect">
              <a:avLst/>
            </a:prstGeom>
          </p:spPr>
        </p:pic>
        <p:sp>
          <p:nvSpPr>
            <p:cNvPr id="22" name="TextBox 21"/>
            <p:cNvSpPr txBox="1"/>
            <p:nvPr/>
          </p:nvSpPr>
          <p:spPr>
            <a:xfrm>
              <a:off x="7067373" y="1504950"/>
              <a:ext cx="1847803" cy="23812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196" b="1">
                  <a:solidFill>
                    <a:srgbClr val="003366"/>
                  </a:solidFill>
                </a:rPr>
                <a:t>Employer Onboarding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457788" y="2000250"/>
              <a:ext cx="4838579" cy="23812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lnSpc>
                  <a:spcPts val="1625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076" b="0">
                  <a:solidFill>
                    <a:srgbClr val="555555"/>
                  </a:solidFill>
                </a:rPr>
                <a:t>Streamlined registration process for employers</a:t>
              </a:r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6457788" y="2381250"/>
              <a:ext cx="942951" cy="657225"/>
            </a:xfrm>
            <a:prstGeom prst="roundRect">
              <a:avLst>
                <a:gd name="adj" fmla="val 23188"/>
              </a:avLst>
            </a:prstGeom>
            <a:solidFill>
              <a:srgbClr val="E63946">
                <a:alpha val="10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591135" y="2476499"/>
              <a:ext cx="657208" cy="2952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sz="1435" b="1">
                  <a:solidFill>
                    <a:srgbClr val="E63946"/>
                  </a:solidFill>
                </a:rPr>
                <a:t>7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591135" y="2771775"/>
              <a:ext cx="657208" cy="171450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sz="837" b="0">
                  <a:solidFill>
                    <a:srgbClr val="555555"/>
                  </a:solidFill>
                </a:rPr>
                <a:t>Days Before</a:t>
              </a:r>
            </a:p>
          </p:txBody>
        </p:sp>
        <p:pic>
          <p:nvPicPr>
            <p:cNvPr id="27" name="Picture 26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7638859" y="2631757"/>
              <a:ext cx="228594" cy="165734"/>
            </a:xfrm>
            <a:prstGeom prst="rect">
              <a:avLst/>
            </a:prstGeom>
          </p:spPr>
        </p:pic>
        <p:sp>
          <p:nvSpPr>
            <p:cNvPr id="28" name="Rounded Rectangle 27"/>
            <p:cNvSpPr/>
            <p:nvPr/>
          </p:nvSpPr>
          <p:spPr>
            <a:xfrm>
              <a:off x="7962700" y="2381250"/>
              <a:ext cx="1009624" cy="657225"/>
            </a:xfrm>
            <a:prstGeom prst="roundRect">
              <a:avLst>
                <a:gd name="adj" fmla="val 23188"/>
              </a:avLst>
            </a:prstGeom>
            <a:solidFill>
              <a:srgbClr val="2A9D8F">
                <a:alpha val="10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8105572" y="2476499"/>
              <a:ext cx="723881" cy="2952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sz="1435" b="1">
                  <a:solidFill>
                    <a:srgbClr val="2A9D8F"/>
                  </a:solidFill>
                </a:rPr>
                <a:t>15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8105572" y="2771775"/>
              <a:ext cx="723881" cy="171450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sz="837" b="0">
                  <a:solidFill>
                    <a:srgbClr val="555555"/>
                  </a:solidFill>
                </a:rPr>
                <a:t>Minutes Now</a:t>
              </a:r>
            </a:p>
          </p:txBody>
        </p:sp>
        <p:pic>
          <p:nvPicPr>
            <p:cNvPr id="31" name="Picture 30" descr="image.png"/>
            <p:cNvPicPr>
              <a:picLocks noChangeAspect="1"/>
            </p:cNvPicPr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6457788" y="3242309"/>
              <a:ext cx="228594" cy="125729"/>
            </a:xfrm>
            <a:prstGeom prst="rect">
              <a:avLst/>
            </a:prstGeom>
          </p:spPr>
        </p:pic>
        <p:sp>
          <p:nvSpPr>
            <p:cNvPr id="32" name="TextBox 31"/>
            <p:cNvSpPr txBox="1"/>
            <p:nvPr/>
          </p:nvSpPr>
          <p:spPr>
            <a:xfrm>
              <a:off x="6781630" y="3209925"/>
              <a:ext cx="1028674" cy="1904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956" b="1" dirty="0">
                  <a:solidFill>
                    <a:srgbClr val="555555"/>
                  </a:solidFill>
                </a:rPr>
                <a:t>Time Reduction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0924901" y="3181350"/>
              <a:ext cx="361940" cy="23812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196" b="1">
                  <a:solidFill>
                    <a:srgbClr val="003366"/>
                  </a:solidFill>
                </a:rPr>
                <a:t>99%</a:t>
              </a:r>
            </a:p>
          </p:txBody>
        </p:sp>
        <p:sp>
          <p:nvSpPr>
            <p:cNvPr id="35" name="Rounded Rectangle 34"/>
            <p:cNvSpPr/>
            <p:nvPr/>
          </p:nvSpPr>
          <p:spPr>
            <a:xfrm>
              <a:off x="904852" y="4133849"/>
              <a:ext cx="476238" cy="476249"/>
            </a:xfrm>
            <a:prstGeom prst="roundRect">
              <a:avLst>
                <a:gd name="adj" fmla="val 50000"/>
              </a:avLst>
            </a:prstGeom>
            <a:solidFill>
              <a:srgbClr val="003366">
                <a:alpha val="10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36" name="Picture 35" descr="image.png"/>
            <p:cNvPicPr>
              <a:picLocks noChangeAspect="1"/>
            </p:cNvPicPr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1009624" y="4253119"/>
              <a:ext cx="266693" cy="237710"/>
            </a:xfrm>
            <a:prstGeom prst="rect">
              <a:avLst/>
            </a:prstGeom>
          </p:spPr>
        </p:pic>
        <p:sp>
          <p:nvSpPr>
            <p:cNvPr id="37" name="TextBox 36"/>
            <p:cNvSpPr txBox="1"/>
            <p:nvPr/>
          </p:nvSpPr>
          <p:spPr>
            <a:xfrm>
              <a:off x="1523961" y="4229325"/>
              <a:ext cx="3249544" cy="29482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lang="en-US" sz="1196" b="1" dirty="0">
                  <a:solidFill>
                    <a:srgbClr val="003366"/>
                  </a:solidFill>
                </a:rPr>
                <a:t>Statement Readiness for Benefits Processing TAT</a:t>
              </a:r>
              <a:endParaRPr sz="1196" b="1" dirty="0">
                <a:solidFill>
                  <a:srgbClr val="003366"/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904852" y="4721482"/>
              <a:ext cx="4923079" cy="301108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lnSpc>
                  <a:spcPts val="1625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076" b="0" dirty="0">
                  <a:solidFill>
                    <a:srgbClr val="555555"/>
                  </a:solidFill>
                </a:rPr>
                <a:t>Improved through </a:t>
              </a:r>
              <a:r>
                <a:rPr lang="en-US" sz="1076" b="0" dirty="0">
                  <a:solidFill>
                    <a:srgbClr val="555555"/>
                  </a:solidFill>
                </a:rPr>
                <a:t>ML and Artificial Intelligence (AI) driven validation and automation</a:t>
              </a:r>
              <a:r>
                <a:rPr sz="1076" b="0" dirty="0">
                  <a:solidFill>
                    <a:srgbClr val="555555"/>
                  </a:solidFill>
                </a:rPr>
                <a:t> </a:t>
              </a:r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761387" y="5133975"/>
              <a:ext cx="971207" cy="787480"/>
            </a:xfrm>
            <a:prstGeom prst="roundRect">
              <a:avLst>
                <a:gd name="adj" fmla="val 23188"/>
              </a:avLst>
            </a:prstGeom>
            <a:solidFill>
              <a:srgbClr val="E63946">
                <a:alpha val="10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075105" y="5211048"/>
              <a:ext cx="383375" cy="33162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435" b="1" dirty="0">
                  <a:solidFill>
                    <a:srgbClr val="E63946"/>
                  </a:solidFill>
                </a:rPr>
                <a:t>1.5</a:t>
              </a:r>
              <a:endParaRPr sz="1435" b="1" dirty="0">
                <a:solidFill>
                  <a:srgbClr val="E63946"/>
                </a:solidFill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806603" y="5490416"/>
              <a:ext cx="920381" cy="239617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837" b="0" dirty="0">
                  <a:solidFill>
                    <a:srgbClr val="555555"/>
                  </a:solidFill>
                </a:rPr>
                <a:t>Timw before (</a:t>
              </a:r>
              <a:r>
                <a:rPr lang="en-US" sz="837" b="0" dirty="0" err="1">
                  <a:solidFill>
                    <a:srgbClr val="555555"/>
                  </a:solidFill>
                </a:rPr>
                <a:t>h</a:t>
              </a:r>
              <a:r>
                <a:rPr lang="en-US" sz="837" dirty="0" err="1">
                  <a:solidFill>
                    <a:srgbClr val="555555"/>
                  </a:solidFill>
                </a:rPr>
                <a:t>rs</a:t>
              </a:r>
              <a:r>
                <a:rPr lang="en-US" sz="837" b="0" dirty="0">
                  <a:solidFill>
                    <a:srgbClr val="555555"/>
                  </a:solidFill>
                </a:rPr>
                <a:t>)</a:t>
              </a:r>
              <a:endParaRPr sz="837" b="0" dirty="0">
                <a:solidFill>
                  <a:srgbClr val="555555"/>
                </a:solidFill>
              </a:endParaRPr>
            </a:p>
          </p:txBody>
        </p:sp>
        <p:pic>
          <p:nvPicPr>
            <p:cNvPr id="42" name="Picture 41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1866853" y="5384482"/>
              <a:ext cx="228594" cy="165734"/>
            </a:xfrm>
            <a:prstGeom prst="rect">
              <a:avLst/>
            </a:prstGeom>
          </p:spPr>
        </p:pic>
        <p:sp>
          <p:nvSpPr>
            <p:cNvPr id="43" name="Rounded Rectangle 42"/>
            <p:cNvSpPr/>
            <p:nvPr/>
          </p:nvSpPr>
          <p:spPr>
            <a:xfrm>
              <a:off x="2190695" y="5133975"/>
              <a:ext cx="914377" cy="830180"/>
            </a:xfrm>
            <a:prstGeom prst="roundRect">
              <a:avLst>
                <a:gd name="adj" fmla="val 23188"/>
              </a:avLst>
            </a:prstGeom>
            <a:solidFill>
              <a:srgbClr val="2A9D8F">
                <a:alpha val="10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499062" y="5211048"/>
              <a:ext cx="240708" cy="33162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435" b="1" dirty="0">
                  <a:solidFill>
                    <a:srgbClr val="2A9D8F"/>
                  </a:solidFill>
                </a:rPr>
                <a:t>5</a:t>
              </a:r>
              <a:endParaRPr sz="1435" b="1" dirty="0">
                <a:solidFill>
                  <a:srgbClr val="2A9D8F"/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2302224" y="5490416"/>
              <a:ext cx="644664" cy="239617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sz="837" b="0" dirty="0">
                  <a:solidFill>
                    <a:srgbClr val="555555"/>
                  </a:solidFill>
                </a:rPr>
                <a:t>Now</a:t>
              </a:r>
              <a:r>
                <a:rPr lang="en-US" sz="837" b="0" dirty="0">
                  <a:solidFill>
                    <a:srgbClr val="555555"/>
                  </a:solidFill>
                </a:rPr>
                <a:t> (mins)</a:t>
              </a:r>
              <a:endParaRPr sz="837" b="0" dirty="0">
                <a:solidFill>
                  <a:srgbClr val="555555"/>
                </a:solidFill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5320595" y="5905725"/>
              <a:ext cx="413831" cy="29482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lang="en-US" sz="1196" b="1" dirty="0">
                  <a:solidFill>
                    <a:srgbClr val="003366"/>
                  </a:solidFill>
                </a:rPr>
                <a:t>94</a:t>
              </a:r>
              <a:r>
                <a:rPr sz="1196" b="1" dirty="0">
                  <a:solidFill>
                    <a:srgbClr val="003366"/>
                  </a:solidFill>
                </a:rPr>
                <a:t>%</a:t>
              </a:r>
            </a:p>
          </p:txBody>
        </p:sp>
        <p:sp>
          <p:nvSpPr>
            <p:cNvPr id="50" name="Rounded Rectangle 49"/>
            <p:cNvSpPr/>
            <p:nvPr/>
          </p:nvSpPr>
          <p:spPr>
            <a:xfrm>
              <a:off x="6457788" y="4133849"/>
              <a:ext cx="476238" cy="476249"/>
            </a:xfrm>
            <a:prstGeom prst="roundRect">
              <a:avLst>
                <a:gd name="adj" fmla="val 50000"/>
              </a:avLst>
            </a:prstGeom>
            <a:solidFill>
              <a:srgbClr val="003366">
                <a:alpha val="10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51" name="Picture 50" descr="image.png"/>
            <p:cNvPicPr>
              <a:picLocks noChangeAspect="1"/>
            </p:cNvPicPr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6553036" y="4258917"/>
              <a:ext cx="266693" cy="226115"/>
            </a:xfrm>
            <a:prstGeom prst="rect">
              <a:avLst/>
            </a:prstGeom>
          </p:spPr>
        </p:pic>
        <p:sp>
          <p:nvSpPr>
            <p:cNvPr id="52" name="TextBox 51"/>
            <p:cNvSpPr txBox="1"/>
            <p:nvPr/>
          </p:nvSpPr>
          <p:spPr>
            <a:xfrm>
              <a:off x="7067373" y="4257675"/>
              <a:ext cx="1647783" cy="23812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196" b="1" dirty="0">
                  <a:solidFill>
                    <a:srgbClr val="003366"/>
                  </a:solidFill>
                </a:rPr>
                <a:t>Member Experience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6457788" y="4752974"/>
              <a:ext cx="4838579" cy="23812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lnSpc>
                  <a:spcPts val="1625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076" b="0">
                  <a:solidFill>
                    <a:srgbClr val="555555"/>
                  </a:solidFill>
                </a:rPr>
                <a:t>Enhanced through self-service options and real-time tracking</a:t>
              </a:r>
            </a:p>
          </p:txBody>
        </p:sp>
        <p:sp>
          <p:nvSpPr>
            <p:cNvPr id="54" name="Rounded Rectangle 53"/>
            <p:cNvSpPr/>
            <p:nvPr/>
          </p:nvSpPr>
          <p:spPr>
            <a:xfrm>
              <a:off x="6457788" y="5133975"/>
              <a:ext cx="1333466" cy="657225"/>
            </a:xfrm>
            <a:prstGeom prst="roundRect">
              <a:avLst>
                <a:gd name="adj" fmla="val 23188"/>
              </a:avLst>
            </a:prstGeom>
            <a:solidFill>
              <a:srgbClr val="E63946">
                <a:alpha val="10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6880829" y="5211048"/>
              <a:ext cx="468334" cy="33162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435" b="1" dirty="0">
                  <a:solidFill>
                    <a:srgbClr val="E63946"/>
                  </a:solidFill>
                </a:rPr>
                <a:t>38%</a:t>
              </a:r>
              <a:endParaRPr sz="1435" b="1" dirty="0">
                <a:solidFill>
                  <a:srgbClr val="E63946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6591135" y="5524499"/>
              <a:ext cx="1047723" cy="171450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sz="837" b="0">
                  <a:solidFill>
                    <a:srgbClr val="555555"/>
                  </a:solidFill>
                </a:rPr>
                <a:t>Satisfaction Before</a:t>
              </a:r>
            </a:p>
          </p:txBody>
        </p:sp>
        <p:pic>
          <p:nvPicPr>
            <p:cNvPr id="57" name="Picture 56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8029374" y="5384482"/>
              <a:ext cx="228594" cy="165734"/>
            </a:xfrm>
            <a:prstGeom prst="rect">
              <a:avLst/>
            </a:prstGeom>
          </p:spPr>
        </p:pic>
        <p:sp>
          <p:nvSpPr>
            <p:cNvPr id="58" name="Rounded Rectangle 57"/>
            <p:cNvSpPr/>
            <p:nvPr/>
          </p:nvSpPr>
          <p:spPr>
            <a:xfrm>
              <a:off x="8353216" y="5133975"/>
              <a:ext cx="1219169" cy="657225"/>
            </a:xfrm>
            <a:prstGeom prst="roundRect">
              <a:avLst>
                <a:gd name="adj" fmla="val 23188"/>
              </a:avLst>
            </a:prstGeom>
            <a:solidFill>
              <a:srgbClr val="2A9D8F">
                <a:alpha val="10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8728633" y="5211048"/>
              <a:ext cx="468334" cy="33162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435" b="1" dirty="0">
                  <a:solidFill>
                    <a:srgbClr val="2A9D8F"/>
                  </a:solidFill>
                </a:rPr>
                <a:t>89%</a:t>
              </a:r>
              <a:endParaRPr sz="1435" b="1" dirty="0">
                <a:solidFill>
                  <a:srgbClr val="2A9D8F"/>
                </a:solidFill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8496087" y="5524499"/>
              <a:ext cx="933426" cy="171450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sz="837" b="0">
                  <a:solidFill>
                    <a:srgbClr val="555555"/>
                  </a:solidFill>
                </a:rPr>
                <a:t>Satisfaction Now</a:t>
              </a:r>
            </a:p>
          </p:txBody>
        </p:sp>
        <p:pic>
          <p:nvPicPr>
            <p:cNvPr id="61" name="Picture 60" descr="image.png"/>
            <p:cNvPicPr>
              <a:picLocks noChangeAspect="1"/>
            </p:cNvPicPr>
            <p:nvPr/>
          </p:nvPicPr>
          <p:blipFill>
            <a:blip r:embed="rId9">
              <a:alphaModFix/>
            </a:blip>
            <a:stretch>
              <a:fillRect/>
            </a:stretch>
          </p:blipFill>
          <p:spPr>
            <a:xfrm>
              <a:off x="6457788" y="5995034"/>
              <a:ext cx="228594" cy="125729"/>
            </a:xfrm>
            <a:prstGeom prst="rect">
              <a:avLst/>
            </a:prstGeom>
          </p:spPr>
        </p:pic>
        <p:sp>
          <p:nvSpPr>
            <p:cNvPr id="62" name="TextBox 61"/>
            <p:cNvSpPr txBox="1"/>
            <p:nvPr/>
          </p:nvSpPr>
          <p:spPr>
            <a:xfrm>
              <a:off x="6781630" y="5962650"/>
              <a:ext cx="895327" cy="1904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956" b="1">
                  <a:solidFill>
                    <a:srgbClr val="555555"/>
                  </a:solidFill>
                </a:rPr>
                <a:t>Improvement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10842709" y="5905725"/>
              <a:ext cx="490775" cy="29482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lang="en-US" sz="1196" b="1" dirty="0">
                  <a:solidFill>
                    <a:srgbClr val="003366"/>
                  </a:solidFill>
                </a:rPr>
                <a:t>134</a:t>
              </a:r>
              <a:r>
                <a:rPr sz="1196" b="1" dirty="0">
                  <a:solidFill>
                    <a:srgbClr val="003366"/>
                  </a:solidFill>
                </a:rPr>
                <a:t>%</a:t>
              </a:r>
            </a:p>
          </p:txBody>
        </p:sp>
        <p:pic>
          <p:nvPicPr>
            <p:cNvPr id="69" name="Picture 68" descr="image.png">
              <a:extLst>
                <a:ext uri="{FF2B5EF4-FFF2-40B4-BE49-F238E27FC236}">
                  <a16:creationId xmlns:a16="http://schemas.microsoft.com/office/drawing/2014/main" id="{8DD49629-33F7-D7C4-4DFE-66783462A03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852732" y="5997281"/>
              <a:ext cx="228594" cy="125729"/>
            </a:xfrm>
            <a:prstGeom prst="rect">
              <a:avLst/>
            </a:prstGeom>
          </p:spPr>
        </p:pic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13B3DD9B-D325-DB9F-A3EC-0D01DA915B00}"/>
                </a:ext>
              </a:extLst>
            </p:cNvPr>
            <p:cNvSpPr txBox="1"/>
            <p:nvPr/>
          </p:nvSpPr>
          <p:spPr>
            <a:xfrm>
              <a:off x="1152738" y="5977449"/>
              <a:ext cx="1028674" cy="1904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956" b="1" dirty="0">
                  <a:solidFill>
                    <a:srgbClr val="555555"/>
                  </a:solidFill>
                </a:rPr>
                <a:t>Time Reduction</a:t>
              </a:r>
            </a:p>
          </p:txBody>
        </p:sp>
      </p:grpSp>
      <p:pic>
        <p:nvPicPr>
          <p:cNvPr id="76" name="Picture 75">
            <a:extLst>
              <a:ext uri="{FF2B5EF4-FFF2-40B4-BE49-F238E27FC236}">
                <a16:creationId xmlns:a16="http://schemas.microsoft.com/office/drawing/2014/main" id="{9243C7DA-0DE9-9EFA-26D3-5D5AE52B144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2312" y="6388471"/>
            <a:ext cx="807137" cy="36755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82BF8ED-C0BA-BD0B-53B9-AA89A6105C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4F0607F-1FFB-41B3-5C13-66D0BD61D78B}"/>
              </a:ext>
            </a:extLst>
          </p:cNvPr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24F7A3-AE0A-A8B0-B8D7-3D616EB561ED}"/>
              </a:ext>
            </a:extLst>
          </p:cNvPr>
          <p:cNvSpPr txBox="1"/>
          <p:nvPr/>
        </p:nvSpPr>
        <p:spPr>
          <a:xfrm>
            <a:off x="666733" y="189167"/>
            <a:ext cx="5471883" cy="47891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 dirty="0">
                <a:solidFill>
                  <a:srgbClr val="FFFFFF"/>
                </a:solidFill>
              </a:rPr>
              <a:t>Impact of Digital Transformation</a:t>
            </a:r>
            <a:r>
              <a:rPr lang="en-US" sz="2392" b="1" dirty="0">
                <a:solidFill>
                  <a:srgbClr val="FFFFFF"/>
                </a:solidFill>
              </a:rPr>
              <a:t>…..Cont’d</a:t>
            </a:r>
            <a:endParaRPr sz="2392" b="1" dirty="0">
              <a:solidFill>
                <a:srgbClr val="FFFFFF"/>
              </a:solidFill>
            </a:endParaRPr>
          </a:p>
        </p:txBody>
      </p: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5F64D7AE-B5F6-6CA8-09A7-44895F7ACCD1}"/>
              </a:ext>
            </a:extLst>
          </p:cNvPr>
          <p:cNvSpPr/>
          <p:nvPr/>
        </p:nvSpPr>
        <p:spPr>
          <a:xfrm>
            <a:off x="666733" y="3895724"/>
            <a:ext cx="5314817" cy="2514600"/>
          </a:xfrm>
          <a:prstGeom prst="roundRect">
            <a:avLst>
              <a:gd name="adj" fmla="val 909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36F1E4DC-A8AF-57A4-A439-C3C44C0DE992}"/>
              </a:ext>
            </a:extLst>
          </p:cNvPr>
          <p:cNvSpPr/>
          <p:nvPr/>
        </p:nvSpPr>
        <p:spPr>
          <a:xfrm>
            <a:off x="5138" y="6276943"/>
            <a:ext cx="12191695" cy="57150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8888779D-CAE0-37FE-BC45-ED72B8C5D402}"/>
              </a:ext>
            </a:extLst>
          </p:cNvPr>
          <p:cNvSpPr txBox="1"/>
          <p:nvPr/>
        </p:nvSpPr>
        <p:spPr>
          <a:xfrm>
            <a:off x="1047723" y="6474859"/>
            <a:ext cx="2095447" cy="1714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37" b="0" dirty="0">
                <a:solidFill>
                  <a:srgbClr val="FFFFFF"/>
                </a:solidFill>
              </a:rPr>
              <a:t>National Social Security Fund Uganda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779B3E5E-1F52-73F1-FEE1-18167B837E67}"/>
              </a:ext>
            </a:extLst>
          </p:cNvPr>
          <p:cNvSpPr txBox="1"/>
          <p:nvPr/>
        </p:nvSpPr>
        <p:spPr>
          <a:xfrm>
            <a:off x="10021874" y="6424955"/>
            <a:ext cx="1723981" cy="2857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37" b="0" dirty="0">
                <a:solidFill>
                  <a:srgbClr val="FFFFFF"/>
                </a:solidFill>
              </a:rPr>
              <a:t>Digital Transformation Journey</a:t>
            </a:r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ACC81DA7-4924-576E-0B39-7AF339C97936}"/>
              </a:ext>
            </a:extLst>
          </p:cNvPr>
          <p:cNvGrpSpPr/>
          <p:nvPr/>
        </p:nvGrpSpPr>
        <p:grpSpPr>
          <a:xfrm>
            <a:off x="666733" y="1050534"/>
            <a:ext cx="10858228" cy="5058644"/>
            <a:chOff x="666733" y="1143000"/>
            <a:chExt cx="10858228" cy="5058644"/>
          </a:xfrm>
        </p:grpSpPr>
        <p:sp>
          <p:nvSpPr>
            <p:cNvPr id="4" name="Rounded Rectangle 3">
              <a:extLst>
                <a:ext uri="{FF2B5EF4-FFF2-40B4-BE49-F238E27FC236}">
                  <a16:creationId xmlns:a16="http://schemas.microsoft.com/office/drawing/2014/main" id="{09A11E9A-A797-BDC9-E84E-A1EFD6083EA3}"/>
                </a:ext>
              </a:extLst>
            </p:cNvPr>
            <p:cNvSpPr/>
            <p:nvPr/>
          </p:nvSpPr>
          <p:spPr>
            <a:xfrm>
              <a:off x="666733" y="1143000"/>
              <a:ext cx="5314817" cy="2514600"/>
            </a:xfrm>
            <a:prstGeom prst="roundRect">
              <a:avLst>
                <a:gd name="adj" fmla="val 9090"/>
              </a:avLst>
            </a:prstGeom>
            <a:solidFill>
              <a:srgbClr val="FFFF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5" name="Rounded Rectangle 4">
              <a:extLst>
                <a:ext uri="{FF2B5EF4-FFF2-40B4-BE49-F238E27FC236}">
                  <a16:creationId xmlns:a16="http://schemas.microsoft.com/office/drawing/2014/main" id="{564484FB-2A93-0263-938B-0C4DDED49B46}"/>
                </a:ext>
              </a:extLst>
            </p:cNvPr>
            <p:cNvSpPr/>
            <p:nvPr/>
          </p:nvSpPr>
          <p:spPr>
            <a:xfrm>
              <a:off x="904852" y="1381124"/>
              <a:ext cx="476238" cy="476249"/>
            </a:xfrm>
            <a:prstGeom prst="roundRect">
              <a:avLst>
                <a:gd name="adj" fmla="val 50000"/>
              </a:avLst>
            </a:prstGeom>
            <a:solidFill>
              <a:srgbClr val="003366">
                <a:alpha val="10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6" name="Picture 5" descr="image.png">
              <a:extLst>
                <a:ext uri="{FF2B5EF4-FFF2-40B4-BE49-F238E27FC236}">
                  <a16:creationId xmlns:a16="http://schemas.microsoft.com/office/drawing/2014/main" id="{0A220993-987F-6F01-65F1-BB75A6DEE0D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1009624" y="1500394"/>
              <a:ext cx="266693" cy="237710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8FEA6969-09BC-21EB-A4AC-1E28B4EF1784}"/>
                </a:ext>
              </a:extLst>
            </p:cNvPr>
            <p:cNvSpPr txBox="1"/>
            <p:nvPr/>
          </p:nvSpPr>
          <p:spPr>
            <a:xfrm>
              <a:off x="1523961" y="1476600"/>
              <a:ext cx="2181944" cy="29482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lang="en-US" sz="1196" b="1" dirty="0">
                  <a:solidFill>
                    <a:srgbClr val="003366"/>
                  </a:solidFill>
                </a:rPr>
                <a:t>Member Statement Update TAT</a:t>
              </a:r>
              <a:endParaRPr sz="1196" b="1" dirty="0">
                <a:solidFill>
                  <a:srgbClr val="003366"/>
                </a:solidFill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A8267F02-706B-8CA1-1AD2-8612F9442E2A}"/>
                </a:ext>
              </a:extLst>
            </p:cNvPr>
            <p:cNvSpPr txBox="1"/>
            <p:nvPr/>
          </p:nvSpPr>
          <p:spPr>
            <a:xfrm>
              <a:off x="904852" y="1968694"/>
              <a:ext cx="5222840" cy="301236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>
                <a:lnSpc>
                  <a:spcPts val="1625"/>
                </a:lnSpc>
                <a:spcAft>
                  <a:spcPts val="975"/>
                </a:spcAft>
              </a:pPr>
              <a:r>
                <a:rPr lang="en-US" sz="1076" dirty="0">
                  <a:solidFill>
                    <a:srgbClr val="555555"/>
                  </a:solidFill>
                </a:rPr>
                <a:t>Reduced</a:t>
              </a:r>
              <a:r>
                <a:rPr lang="en-US" sz="1080" dirty="0"/>
                <a:t> member statement update through process automation and system integration</a:t>
              </a:r>
              <a:endParaRPr sz="1080" b="0" dirty="0">
                <a:solidFill>
                  <a:srgbClr val="555555"/>
                </a:solidFill>
              </a:endParaRPr>
            </a:p>
          </p:txBody>
        </p:sp>
        <p:sp>
          <p:nvSpPr>
            <p:cNvPr id="9" name="Rounded Rectangle 8">
              <a:extLst>
                <a:ext uri="{FF2B5EF4-FFF2-40B4-BE49-F238E27FC236}">
                  <a16:creationId xmlns:a16="http://schemas.microsoft.com/office/drawing/2014/main" id="{D2BF6271-B5B9-69BF-8177-F9ECC38D3790}"/>
                </a:ext>
              </a:extLst>
            </p:cNvPr>
            <p:cNvSpPr/>
            <p:nvPr/>
          </p:nvSpPr>
          <p:spPr>
            <a:xfrm>
              <a:off x="904852" y="2381250"/>
              <a:ext cx="942951" cy="657225"/>
            </a:xfrm>
            <a:prstGeom prst="roundRect">
              <a:avLst>
                <a:gd name="adj" fmla="val 23188"/>
              </a:avLst>
            </a:prstGeom>
            <a:solidFill>
              <a:srgbClr val="E63946">
                <a:alpha val="10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85B1A23-4AF0-950C-78F7-1C15C0D1B5B5}"/>
                </a:ext>
              </a:extLst>
            </p:cNvPr>
            <p:cNvSpPr txBox="1"/>
            <p:nvPr/>
          </p:nvSpPr>
          <p:spPr>
            <a:xfrm>
              <a:off x="1209486" y="2458322"/>
              <a:ext cx="333681" cy="33162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435" b="1" dirty="0">
                  <a:solidFill>
                    <a:srgbClr val="E63946"/>
                  </a:solidFill>
                </a:rPr>
                <a:t>40</a:t>
              </a:r>
              <a:endParaRPr sz="1435" b="1" dirty="0">
                <a:solidFill>
                  <a:srgbClr val="E63946"/>
                </a:solidFill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3027E48-6669-72DE-DA2A-C5261EAC611F}"/>
                </a:ext>
              </a:extLst>
            </p:cNvPr>
            <p:cNvSpPr txBox="1"/>
            <p:nvPr/>
          </p:nvSpPr>
          <p:spPr>
            <a:xfrm>
              <a:off x="1047723" y="2771775"/>
              <a:ext cx="657208" cy="171450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sz="837" b="0">
                  <a:solidFill>
                    <a:srgbClr val="555555"/>
                  </a:solidFill>
                </a:rPr>
                <a:t>Days Before</a:t>
              </a:r>
            </a:p>
          </p:txBody>
        </p:sp>
        <p:pic>
          <p:nvPicPr>
            <p:cNvPr id="12" name="Picture 11" descr="image.png">
              <a:extLst>
                <a:ext uri="{FF2B5EF4-FFF2-40B4-BE49-F238E27FC236}">
                  <a16:creationId xmlns:a16="http://schemas.microsoft.com/office/drawing/2014/main" id="{F16AE61C-52A0-61AD-A329-DBF567B3880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2085922" y="2631757"/>
              <a:ext cx="228594" cy="165734"/>
            </a:xfrm>
            <a:prstGeom prst="rect">
              <a:avLst/>
            </a:prstGeom>
          </p:spPr>
        </p:pic>
        <p:sp>
          <p:nvSpPr>
            <p:cNvPr id="13" name="Rounded Rectangle 12">
              <a:extLst>
                <a:ext uri="{FF2B5EF4-FFF2-40B4-BE49-F238E27FC236}">
                  <a16:creationId xmlns:a16="http://schemas.microsoft.com/office/drawing/2014/main" id="{8A89BF5A-B90B-1B5F-4BDE-901A491D26DF}"/>
                </a:ext>
              </a:extLst>
            </p:cNvPr>
            <p:cNvSpPr/>
            <p:nvPr/>
          </p:nvSpPr>
          <p:spPr>
            <a:xfrm>
              <a:off x="2409764" y="2381250"/>
              <a:ext cx="838179" cy="657225"/>
            </a:xfrm>
            <a:prstGeom prst="roundRect">
              <a:avLst>
                <a:gd name="adj" fmla="val 23188"/>
              </a:avLst>
            </a:prstGeom>
            <a:solidFill>
              <a:srgbClr val="2A9D8F">
                <a:alpha val="10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21E2FF8-E3EB-EF15-7ABB-FBB137FEE24A}"/>
                </a:ext>
              </a:extLst>
            </p:cNvPr>
            <p:cNvSpPr txBox="1"/>
            <p:nvPr/>
          </p:nvSpPr>
          <p:spPr>
            <a:xfrm>
              <a:off x="2708500" y="2458322"/>
              <a:ext cx="240708" cy="33162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435" b="1" dirty="0">
                  <a:solidFill>
                    <a:srgbClr val="2A9D8F"/>
                  </a:solidFill>
                </a:rPr>
                <a:t>5</a:t>
              </a:r>
              <a:endParaRPr sz="1435" b="1" dirty="0">
                <a:solidFill>
                  <a:srgbClr val="2A9D8F"/>
                </a:solidFill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F83738AA-DE35-97CC-C68F-6D2ACA6147F8}"/>
                </a:ext>
              </a:extLst>
            </p:cNvPr>
            <p:cNvSpPr txBox="1"/>
            <p:nvPr/>
          </p:nvSpPr>
          <p:spPr>
            <a:xfrm>
              <a:off x="2491294" y="2737692"/>
              <a:ext cx="675121" cy="239617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sz="837" b="0" dirty="0">
                  <a:solidFill>
                    <a:srgbClr val="555555"/>
                  </a:solidFill>
                </a:rPr>
                <a:t> Now</a:t>
              </a:r>
              <a:r>
                <a:rPr lang="en-US" sz="837" b="0" dirty="0">
                  <a:solidFill>
                    <a:srgbClr val="555555"/>
                  </a:solidFill>
                </a:rPr>
                <a:t> (Mins)</a:t>
              </a:r>
              <a:endParaRPr sz="837" b="0" dirty="0">
                <a:solidFill>
                  <a:srgbClr val="555555"/>
                </a:solidFill>
              </a:endParaRPr>
            </a:p>
          </p:txBody>
        </p:sp>
        <p:pic>
          <p:nvPicPr>
            <p:cNvPr id="16" name="Picture 15" descr="image.png">
              <a:extLst>
                <a:ext uri="{FF2B5EF4-FFF2-40B4-BE49-F238E27FC236}">
                  <a16:creationId xmlns:a16="http://schemas.microsoft.com/office/drawing/2014/main" id="{CAEBDF44-13D5-D125-58E8-208D261F1E5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904852" y="3242309"/>
              <a:ext cx="228594" cy="125729"/>
            </a:xfrm>
            <a:prstGeom prst="rect">
              <a:avLst/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09B8C92-CA32-9F5E-7ECA-0FCB41893A61}"/>
                </a:ext>
              </a:extLst>
            </p:cNvPr>
            <p:cNvSpPr txBox="1"/>
            <p:nvPr/>
          </p:nvSpPr>
          <p:spPr>
            <a:xfrm>
              <a:off x="1228694" y="3176229"/>
              <a:ext cx="885114" cy="257891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lang="en-US" sz="956" b="1" dirty="0">
                  <a:solidFill>
                    <a:srgbClr val="555555"/>
                  </a:solidFill>
                </a:rPr>
                <a:t>Tim </a:t>
              </a:r>
              <a:r>
                <a:rPr sz="956" b="1" dirty="0">
                  <a:solidFill>
                    <a:srgbClr val="555555"/>
                  </a:solidFill>
                </a:rPr>
                <a:t>Reduction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491BA6BA-0DE4-F4A3-86F0-42B7DF7B9D70}"/>
                </a:ext>
              </a:extLst>
            </p:cNvPr>
            <p:cNvSpPr txBox="1"/>
            <p:nvPr/>
          </p:nvSpPr>
          <p:spPr>
            <a:xfrm>
              <a:off x="5371965" y="3153000"/>
              <a:ext cx="532453" cy="29482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196" b="1" dirty="0">
                  <a:solidFill>
                    <a:srgbClr val="003366"/>
                  </a:solidFill>
                </a:rPr>
                <a:t>9</a:t>
              </a:r>
              <a:r>
                <a:rPr lang="en-US" sz="1196" b="1" dirty="0">
                  <a:solidFill>
                    <a:srgbClr val="003366"/>
                  </a:solidFill>
                </a:rPr>
                <a:t>9.9</a:t>
              </a:r>
              <a:r>
                <a:rPr sz="1196" b="1" dirty="0">
                  <a:solidFill>
                    <a:srgbClr val="003366"/>
                  </a:solidFill>
                </a:rPr>
                <a:t>%</a:t>
              </a:r>
            </a:p>
          </p:txBody>
        </p:sp>
        <p:sp>
          <p:nvSpPr>
            <p:cNvPr id="19" name="Rounded Rectangle 18">
              <a:extLst>
                <a:ext uri="{FF2B5EF4-FFF2-40B4-BE49-F238E27FC236}">
                  <a16:creationId xmlns:a16="http://schemas.microsoft.com/office/drawing/2014/main" id="{35449CF4-A9AF-3EBB-153C-993FE23BF095}"/>
                </a:ext>
              </a:extLst>
            </p:cNvPr>
            <p:cNvSpPr/>
            <p:nvPr/>
          </p:nvSpPr>
          <p:spPr>
            <a:xfrm>
              <a:off x="6210144" y="1143000"/>
              <a:ext cx="5314817" cy="2514600"/>
            </a:xfrm>
            <a:prstGeom prst="roundRect">
              <a:avLst>
                <a:gd name="adj" fmla="val 9090"/>
              </a:avLst>
            </a:prstGeom>
            <a:solidFill>
              <a:srgbClr val="FFFF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Rounded Rectangle 19">
              <a:extLst>
                <a:ext uri="{FF2B5EF4-FFF2-40B4-BE49-F238E27FC236}">
                  <a16:creationId xmlns:a16="http://schemas.microsoft.com/office/drawing/2014/main" id="{91868568-9EE9-E34B-0761-F64660D401FB}"/>
                </a:ext>
              </a:extLst>
            </p:cNvPr>
            <p:cNvSpPr/>
            <p:nvPr/>
          </p:nvSpPr>
          <p:spPr>
            <a:xfrm>
              <a:off x="6457788" y="1381124"/>
              <a:ext cx="476238" cy="476249"/>
            </a:xfrm>
            <a:prstGeom prst="roundRect">
              <a:avLst>
                <a:gd name="adj" fmla="val 50000"/>
              </a:avLst>
            </a:prstGeom>
            <a:solidFill>
              <a:srgbClr val="003366">
                <a:alpha val="10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21" name="Picture 20" descr="image.png">
              <a:extLst>
                <a:ext uri="{FF2B5EF4-FFF2-40B4-BE49-F238E27FC236}">
                  <a16:creationId xmlns:a16="http://schemas.microsoft.com/office/drawing/2014/main" id="{D4ABAB1D-C9C7-3D0F-37E5-89829381769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6553036" y="1525035"/>
              <a:ext cx="266693" cy="188429"/>
            </a:xfrm>
            <a:prstGeom prst="rect">
              <a:avLst/>
            </a:prstGeom>
          </p:spPr>
        </p:pic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75C9D1A0-4DC4-2FD8-6387-EA78A4BCCAEF}"/>
                </a:ext>
              </a:extLst>
            </p:cNvPr>
            <p:cNvSpPr txBox="1"/>
            <p:nvPr/>
          </p:nvSpPr>
          <p:spPr>
            <a:xfrm>
              <a:off x="7067373" y="1476600"/>
              <a:ext cx="2428806" cy="29482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lang="en-US" sz="1196" b="1" dirty="0">
                  <a:solidFill>
                    <a:srgbClr val="003366"/>
                  </a:solidFill>
                </a:rPr>
                <a:t>E-Collections of Employer Payments</a:t>
              </a:r>
              <a:endParaRPr sz="1196" b="1" dirty="0">
                <a:solidFill>
                  <a:srgbClr val="003366"/>
                </a:solidFill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158D20C5-31E5-0A78-35C3-BBE712E27C5D}"/>
                </a:ext>
              </a:extLst>
            </p:cNvPr>
            <p:cNvSpPr txBox="1"/>
            <p:nvPr/>
          </p:nvSpPr>
          <p:spPr>
            <a:xfrm>
              <a:off x="6457788" y="1968341"/>
              <a:ext cx="4998420" cy="301942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>
                <a:lnSpc>
                  <a:spcPts val="1625"/>
                </a:lnSpc>
                <a:spcAft>
                  <a:spcPts val="975"/>
                </a:spcAft>
              </a:pPr>
              <a:r>
                <a:rPr lang="en-US" sz="1100" dirty="0"/>
                <a:t>Eliminated manual cheque and cash submissions through digital payment integration</a:t>
              </a:r>
              <a:endParaRPr sz="1076" b="0" dirty="0">
                <a:solidFill>
                  <a:srgbClr val="555555"/>
                </a:solidFill>
              </a:endParaRPr>
            </a:p>
          </p:txBody>
        </p:sp>
        <p:sp>
          <p:nvSpPr>
            <p:cNvPr id="24" name="Rounded Rectangle 23">
              <a:extLst>
                <a:ext uri="{FF2B5EF4-FFF2-40B4-BE49-F238E27FC236}">
                  <a16:creationId xmlns:a16="http://schemas.microsoft.com/office/drawing/2014/main" id="{C45159E5-7B1A-70B9-C496-318556F9EEE6}"/>
                </a:ext>
              </a:extLst>
            </p:cNvPr>
            <p:cNvSpPr/>
            <p:nvPr/>
          </p:nvSpPr>
          <p:spPr>
            <a:xfrm>
              <a:off x="6457788" y="2381250"/>
              <a:ext cx="942951" cy="657225"/>
            </a:xfrm>
            <a:prstGeom prst="roundRect">
              <a:avLst>
                <a:gd name="adj" fmla="val 23188"/>
              </a:avLst>
            </a:prstGeom>
            <a:solidFill>
              <a:srgbClr val="E63946">
                <a:alpha val="10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5FC077B9-6A14-3793-1B67-D0F994662AFD}"/>
                </a:ext>
              </a:extLst>
            </p:cNvPr>
            <p:cNvSpPr txBox="1"/>
            <p:nvPr/>
          </p:nvSpPr>
          <p:spPr>
            <a:xfrm>
              <a:off x="6706412" y="2458322"/>
              <a:ext cx="426655" cy="33162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435" b="1" dirty="0">
                  <a:solidFill>
                    <a:srgbClr val="E63946"/>
                  </a:solidFill>
                </a:rPr>
                <a:t>144</a:t>
              </a:r>
              <a:endParaRPr sz="1435" b="1" dirty="0">
                <a:solidFill>
                  <a:srgbClr val="E63946"/>
                </a:solidFill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82B491DC-F980-0609-CBB5-CF7A251034E8}"/>
                </a:ext>
              </a:extLst>
            </p:cNvPr>
            <p:cNvSpPr txBox="1"/>
            <p:nvPr/>
          </p:nvSpPr>
          <p:spPr>
            <a:xfrm>
              <a:off x="6560539" y="2737692"/>
              <a:ext cx="718403" cy="239617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837" b="0" dirty="0">
                  <a:solidFill>
                    <a:srgbClr val="555555"/>
                  </a:solidFill>
                </a:rPr>
                <a:t>Hours</a:t>
              </a:r>
              <a:r>
                <a:rPr sz="837" b="0" dirty="0">
                  <a:solidFill>
                    <a:srgbClr val="555555"/>
                  </a:solidFill>
                </a:rPr>
                <a:t> Before</a:t>
              </a:r>
            </a:p>
          </p:txBody>
        </p:sp>
        <p:pic>
          <p:nvPicPr>
            <p:cNvPr id="27" name="Picture 26" descr="image.png">
              <a:extLst>
                <a:ext uri="{FF2B5EF4-FFF2-40B4-BE49-F238E27FC236}">
                  <a16:creationId xmlns:a16="http://schemas.microsoft.com/office/drawing/2014/main" id="{6D310D62-819E-EC74-6355-BBA7076F8F5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7638859" y="2631757"/>
              <a:ext cx="228594" cy="165734"/>
            </a:xfrm>
            <a:prstGeom prst="rect">
              <a:avLst/>
            </a:prstGeom>
          </p:spPr>
        </p:pic>
        <p:sp>
          <p:nvSpPr>
            <p:cNvPr id="28" name="Rounded Rectangle 27">
              <a:extLst>
                <a:ext uri="{FF2B5EF4-FFF2-40B4-BE49-F238E27FC236}">
                  <a16:creationId xmlns:a16="http://schemas.microsoft.com/office/drawing/2014/main" id="{3D9E01A0-58B9-88AA-9AB6-6BB37384AFDC}"/>
                </a:ext>
              </a:extLst>
            </p:cNvPr>
            <p:cNvSpPr/>
            <p:nvPr/>
          </p:nvSpPr>
          <p:spPr>
            <a:xfrm>
              <a:off x="7962700" y="2381250"/>
              <a:ext cx="1009624" cy="657225"/>
            </a:xfrm>
            <a:prstGeom prst="roundRect">
              <a:avLst>
                <a:gd name="adj" fmla="val 23188"/>
              </a:avLst>
            </a:prstGeom>
            <a:solidFill>
              <a:srgbClr val="2A9D8F">
                <a:alpha val="10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C8911F0D-D15B-5A17-217E-6B4A9E367C38}"/>
                </a:ext>
              </a:extLst>
            </p:cNvPr>
            <p:cNvSpPr txBox="1"/>
            <p:nvPr/>
          </p:nvSpPr>
          <p:spPr>
            <a:xfrm>
              <a:off x="8300672" y="2458322"/>
              <a:ext cx="333681" cy="33162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435" b="1" dirty="0">
                  <a:solidFill>
                    <a:srgbClr val="2A9D8F"/>
                  </a:solidFill>
                </a:rPr>
                <a:t>24</a:t>
              </a:r>
              <a:endParaRPr sz="1435" b="1" dirty="0">
                <a:solidFill>
                  <a:srgbClr val="2A9D8F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1DA623E9-5709-7820-2B1E-1F3FA6E40493}"/>
                </a:ext>
              </a:extLst>
            </p:cNvPr>
            <p:cNvSpPr txBox="1"/>
            <p:nvPr/>
          </p:nvSpPr>
          <p:spPr>
            <a:xfrm>
              <a:off x="8151593" y="2737692"/>
              <a:ext cx="631841" cy="239617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837" b="0" dirty="0">
                  <a:solidFill>
                    <a:srgbClr val="555555"/>
                  </a:solidFill>
                </a:rPr>
                <a:t>Hours</a:t>
              </a:r>
              <a:r>
                <a:rPr sz="837" b="0" dirty="0">
                  <a:solidFill>
                    <a:srgbClr val="555555"/>
                  </a:solidFill>
                </a:rPr>
                <a:t> Now</a:t>
              </a:r>
            </a:p>
          </p:txBody>
        </p:sp>
        <p:pic>
          <p:nvPicPr>
            <p:cNvPr id="31" name="Picture 30" descr="image.png">
              <a:extLst>
                <a:ext uri="{FF2B5EF4-FFF2-40B4-BE49-F238E27FC236}">
                  <a16:creationId xmlns:a16="http://schemas.microsoft.com/office/drawing/2014/main" id="{6F50EE50-243E-8C36-4266-2848F66544E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6457788" y="3242309"/>
              <a:ext cx="228594" cy="125729"/>
            </a:xfrm>
            <a:prstGeom prst="rect">
              <a:avLst/>
            </a:prstGeom>
          </p:spPr>
        </p:pic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05171C6E-0021-BAAB-AF3B-1F6A94E0A3C0}"/>
                </a:ext>
              </a:extLst>
            </p:cNvPr>
            <p:cNvSpPr txBox="1"/>
            <p:nvPr/>
          </p:nvSpPr>
          <p:spPr>
            <a:xfrm>
              <a:off x="6781630" y="3209925"/>
              <a:ext cx="1028674" cy="1904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956" b="1" dirty="0">
                  <a:solidFill>
                    <a:srgbClr val="555555"/>
                  </a:solidFill>
                </a:rPr>
                <a:t>Time Reduction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8F99C76E-52D1-1995-FE64-0017A63793D5}"/>
                </a:ext>
              </a:extLst>
            </p:cNvPr>
            <p:cNvSpPr txBox="1"/>
            <p:nvPr/>
          </p:nvSpPr>
          <p:spPr>
            <a:xfrm>
              <a:off x="10924901" y="3153000"/>
              <a:ext cx="413831" cy="29482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lang="en-US" sz="1196" b="1" dirty="0">
                  <a:solidFill>
                    <a:srgbClr val="003366"/>
                  </a:solidFill>
                </a:rPr>
                <a:t>83</a:t>
              </a:r>
              <a:r>
                <a:rPr sz="1196" b="1" dirty="0">
                  <a:solidFill>
                    <a:srgbClr val="003366"/>
                  </a:solidFill>
                </a:rPr>
                <a:t>%</a:t>
              </a:r>
            </a:p>
          </p:txBody>
        </p:sp>
        <p:sp>
          <p:nvSpPr>
            <p:cNvPr id="35" name="Rounded Rectangle 34">
              <a:extLst>
                <a:ext uri="{FF2B5EF4-FFF2-40B4-BE49-F238E27FC236}">
                  <a16:creationId xmlns:a16="http://schemas.microsoft.com/office/drawing/2014/main" id="{43E8337F-EF18-B0E8-FD01-1964D9F4DCD9}"/>
                </a:ext>
              </a:extLst>
            </p:cNvPr>
            <p:cNvSpPr/>
            <p:nvPr/>
          </p:nvSpPr>
          <p:spPr>
            <a:xfrm>
              <a:off x="904852" y="4133849"/>
              <a:ext cx="476238" cy="476249"/>
            </a:xfrm>
            <a:prstGeom prst="roundRect">
              <a:avLst>
                <a:gd name="adj" fmla="val 50000"/>
              </a:avLst>
            </a:prstGeom>
            <a:solidFill>
              <a:srgbClr val="003366">
                <a:alpha val="10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36" name="Picture 35" descr="image.png">
              <a:extLst>
                <a:ext uri="{FF2B5EF4-FFF2-40B4-BE49-F238E27FC236}">
                  <a16:creationId xmlns:a16="http://schemas.microsoft.com/office/drawing/2014/main" id="{44357BF7-1D28-C7B2-DE19-7BB7151DD52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1009624" y="4253119"/>
              <a:ext cx="266693" cy="237710"/>
            </a:xfrm>
            <a:prstGeom prst="rect">
              <a:avLst/>
            </a:prstGeom>
          </p:spPr>
        </p:pic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DC3AA7AE-0178-C71B-D085-32281EE7B905}"/>
                </a:ext>
              </a:extLst>
            </p:cNvPr>
            <p:cNvSpPr txBox="1"/>
            <p:nvPr/>
          </p:nvSpPr>
          <p:spPr>
            <a:xfrm>
              <a:off x="1523961" y="4229325"/>
              <a:ext cx="3251146" cy="29482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lang="en-US" sz="1196" b="1" dirty="0">
                  <a:solidFill>
                    <a:srgbClr val="003366"/>
                  </a:solidFill>
                </a:rPr>
                <a:t>Optimized staff deployment through automation</a:t>
              </a:r>
              <a:endParaRPr sz="1196" b="1" dirty="0">
                <a:solidFill>
                  <a:srgbClr val="003366"/>
                </a:solidFill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C30CC19F-56B8-825E-D639-321D17C8F809}"/>
                </a:ext>
              </a:extLst>
            </p:cNvPr>
            <p:cNvSpPr txBox="1"/>
            <p:nvPr/>
          </p:nvSpPr>
          <p:spPr>
            <a:xfrm>
              <a:off x="904852" y="4618473"/>
              <a:ext cx="4757969" cy="507127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>
                <a:lnSpc>
                  <a:spcPts val="1625"/>
                </a:lnSpc>
              </a:pPr>
              <a:r>
                <a:rPr lang="en-US" sz="1100" dirty="0"/>
                <a:t>Reduced staff involved in member statement updates and benefits data cleaning</a:t>
              </a:r>
            </a:p>
            <a:p>
              <a:pPr>
                <a:lnSpc>
                  <a:spcPts val="1625"/>
                </a:lnSpc>
              </a:pPr>
              <a:r>
                <a:rPr lang="en-US" sz="1100" dirty="0"/>
                <a:t>through system modernization and process automation</a:t>
              </a:r>
              <a:endParaRPr sz="1076" b="0" dirty="0">
                <a:solidFill>
                  <a:srgbClr val="555555"/>
                </a:solidFill>
              </a:endParaRPr>
            </a:p>
          </p:txBody>
        </p:sp>
        <p:sp>
          <p:nvSpPr>
            <p:cNvPr id="39" name="Rounded Rectangle 38">
              <a:extLst>
                <a:ext uri="{FF2B5EF4-FFF2-40B4-BE49-F238E27FC236}">
                  <a16:creationId xmlns:a16="http://schemas.microsoft.com/office/drawing/2014/main" id="{FF8DC5A7-9D3C-3AFC-FE77-8D813ACEC922}"/>
                </a:ext>
              </a:extLst>
            </p:cNvPr>
            <p:cNvSpPr/>
            <p:nvPr/>
          </p:nvSpPr>
          <p:spPr>
            <a:xfrm>
              <a:off x="904852" y="5133975"/>
              <a:ext cx="723881" cy="657225"/>
            </a:xfrm>
            <a:prstGeom prst="roundRect">
              <a:avLst>
                <a:gd name="adj" fmla="val 23188"/>
              </a:avLst>
            </a:prstGeom>
            <a:solidFill>
              <a:srgbClr val="E63946">
                <a:alpha val="10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16B38C56-8CA9-667B-82E2-024460DD82EC}"/>
                </a:ext>
              </a:extLst>
            </p:cNvPr>
            <p:cNvSpPr txBox="1"/>
            <p:nvPr/>
          </p:nvSpPr>
          <p:spPr>
            <a:xfrm>
              <a:off x="1053465" y="5211048"/>
              <a:ext cx="426655" cy="33162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435" b="1" dirty="0">
                  <a:solidFill>
                    <a:srgbClr val="E63946"/>
                  </a:solidFill>
                </a:rPr>
                <a:t>107</a:t>
              </a:r>
              <a:endParaRPr sz="1435" b="1" dirty="0">
                <a:solidFill>
                  <a:srgbClr val="E63946"/>
                </a:solidFill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8AEABC27-2B23-98AE-9B6C-03212414102D}"/>
                </a:ext>
              </a:extLst>
            </p:cNvPr>
            <p:cNvSpPr txBox="1"/>
            <p:nvPr/>
          </p:nvSpPr>
          <p:spPr>
            <a:xfrm>
              <a:off x="1047723" y="5524499"/>
              <a:ext cx="438139" cy="171450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sz="837" b="0">
                  <a:solidFill>
                    <a:srgbClr val="555555"/>
                  </a:solidFill>
                </a:rPr>
                <a:t>Before</a:t>
              </a:r>
            </a:p>
          </p:txBody>
        </p:sp>
        <p:pic>
          <p:nvPicPr>
            <p:cNvPr id="42" name="Picture 41" descr="image.png">
              <a:extLst>
                <a:ext uri="{FF2B5EF4-FFF2-40B4-BE49-F238E27FC236}">
                  <a16:creationId xmlns:a16="http://schemas.microsoft.com/office/drawing/2014/main" id="{4473BEFA-875A-03A3-0C9C-CA78E0099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1866853" y="5384482"/>
              <a:ext cx="228594" cy="165734"/>
            </a:xfrm>
            <a:prstGeom prst="rect">
              <a:avLst/>
            </a:prstGeom>
          </p:spPr>
        </p:pic>
        <p:sp>
          <p:nvSpPr>
            <p:cNvPr id="43" name="Rounded Rectangle 42">
              <a:extLst>
                <a:ext uri="{FF2B5EF4-FFF2-40B4-BE49-F238E27FC236}">
                  <a16:creationId xmlns:a16="http://schemas.microsoft.com/office/drawing/2014/main" id="{77020306-BF04-01FD-F613-A3C034182C3D}"/>
                </a:ext>
              </a:extLst>
            </p:cNvPr>
            <p:cNvSpPr/>
            <p:nvPr/>
          </p:nvSpPr>
          <p:spPr>
            <a:xfrm>
              <a:off x="2190695" y="5133975"/>
              <a:ext cx="723881" cy="657225"/>
            </a:xfrm>
            <a:prstGeom prst="roundRect">
              <a:avLst>
                <a:gd name="adj" fmla="val 23188"/>
              </a:avLst>
            </a:prstGeom>
            <a:solidFill>
              <a:srgbClr val="2A9D8F">
                <a:alpha val="10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A5BE550A-07FD-61D9-A637-466C0B474B47}"/>
                </a:ext>
              </a:extLst>
            </p:cNvPr>
            <p:cNvSpPr txBox="1"/>
            <p:nvPr/>
          </p:nvSpPr>
          <p:spPr>
            <a:xfrm>
              <a:off x="2385795" y="5211048"/>
              <a:ext cx="333681" cy="33162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435" b="1" dirty="0">
                  <a:solidFill>
                    <a:srgbClr val="2A9D8F"/>
                  </a:solidFill>
                </a:rPr>
                <a:t>15</a:t>
              </a:r>
              <a:endParaRPr sz="1435" b="1" dirty="0">
                <a:solidFill>
                  <a:srgbClr val="2A9D8F"/>
                </a:solidFill>
              </a:endParaRP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65987C9E-B02E-8B4F-E156-0B4A0E0260CF}"/>
                </a:ext>
              </a:extLst>
            </p:cNvPr>
            <p:cNvSpPr txBox="1"/>
            <p:nvPr/>
          </p:nvSpPr>
          <p:spPr>
            <a:xfrm>
              <a:off x="2333566" y="5524499"/>
              <a:ext cx="438139" cy="171450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sz="837" b="0">
                  <a:solidFill>
                    <a:srgbClr val="555555"/>
                  </a:solidFill>
                </a:rPr>
                <a:t>Now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A6F54D2C-430B-FE64-F392-93D3DFFD71DC}"/>
                </a:ext>
              </a:extLst>
            </p:cNvPr>
            <p:cNvSpPr txBox="1"/>
            <p:nvPr/>
          </p:nvSpPr>
          <p:spPr>
            <a:xfrm>
              <a:off x="5320595" y="5905725"/>
              <a:ext cx="413831" cy="29482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lang="en-US" sz="1196" b="1" dirty="0">
                  <a:solidFill>
                    <a:srgbClr val="003366"/>
                  </a:solidFill>
                </a:rPr>
                <a:t>86</a:t>
              </a:r>
              <a:r>
                <a:rPr sz="1196" b="1" dirty="0">
                  <a:solidFill>
                    <a:srgbClr val="003366"/>
                  </a:solidFill>
                </a:rPr>
                <a:t>%</a:t>
              </a:r>
            </a:p>
          </p:txBody>
        </p:sp>
        <p:pic>
          <p:nvPicPr>
            <p:cNvPr id="69" name="Picture 68" descr="image.png">
              <a:extLst>
                <a:ext uri="{FF2B5EF4-FFF2-40B4-BE49-F238E27FC236}">
                  <a16:creationId xmlns:a16="http://schemas.microsoft.com/office/drawing/2014/main" id="{71678B11-52E0-33C4-D13A-F7234509122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852732" y="5997281"/>
              <a:ext cx="228594" cy="125729"/>
            </a:xfrm>
            <a:prstGeom prst="rect">
              <a:avLst/>
            </a:prstGeom>
          </p:spPr>
        </p:pic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C75610FB-9AC8-2F47-DEFD-33FD446A45A0}"/>
                </a:ext>
              </a:extLst>
            </p:cNvPr>
            <p:cNvSpPr txBox="1"/>
            <p:nvPr/>
          </p:nvSpPr>
          <p:spPr>
            <a:xfrm>
              <a:off x="1152738" y="5943753"/>
              <a:ext cx="1021370" cy="257891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lang="en-US" sz="956" b="1" dirty="0">
                  <a:solidFill>
                    <a:srgbClr val="555555"/>
                  </a:solidFill>
                </a:rPr>
                <a:t>Staff</a:t>
              </a:r>
              <a:r>
                <a:rPr sz="956" b="1" dirty="0">
                  <a:solidFill>
                    <a:srgbClr val="555555"/>
                  </a:solidFill>
                </a:rPr>
                <a:t> Re</a:t>
              </a:r>
              <a:r>
                <a:rPr lang="en-US" sz="956" b="1" dirty="0">
                  <a:solidFill>
                    <a:srgbClr val="555555"/>
                  </a:solidFill>
                </a:rPr>
                <a:t>deployed</a:t>
              </a:r>
              <a:endParaRPr sz="956" b="1" dirty="0">
                <a:solidFill>
                  <a:srgbClr val="555555"/>
                </a:solidFill>
              </a:endParaRPr>
            </a:p>
          </p:txBody>
        </p:sp>
      </p:grpSp>
      <p:pic>
        <p:nvPicPr>
          <p:cNvPr id="76" name="Picture 75">
            <a:extLst>
              <a:ext uri="{FF2B5EF4-FFF2-40B4-BE49-F238E27FC236}">
                <a16:creationId xmlns:a16="http://schemas.microsoft.com/office/drawing/2014/main" id="{F0F63928-E436-91E3-B77B-6863C100AF8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2312" y="6388471"/>
            <a:ext cx="807137" cy="367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757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585C3A-1155-737A-1F9A-C0D266BF7C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EF1E305-7672-46EE-DE5D-D35EF3D1C5E0}"/>
              </a:ext>
            </a:extLst>
          </p:cNvPr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5AF69C4-8606-0C83-9BC4-F4D61989962D}"/>
              </a:ext>
            </a:extLst>
          </p:cNvPr>
          <p:cNvSpPr txBox="1"/>
          <p:nvPr/>
        </p:nvSpPr>
        <p:spPr>
          <a:xfrm>
            <a:off x="489251" y="257433"/>
            <a:ext cx="8112515" cy="478914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r>
              <a:rPr lang="en-US" sz="2392" b="1" dirty="0">
                <a:solidFill>
                  <a:srgbClr val="FFFFFF"/>
                </a:solidFill>
              </a:rPr>
              <a:t>Vision 2035 | A New Commitment </a:t>
            </a:r>
            <a:endParaRPr lang="en-US" sz="1000" b="1" dirty="0">
              <a:solidFill>
                <a:schemeClr val="bg1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323B91E-A91A-DA6A-269F-261C85ED4191}"/>
              </a:ext>
            </a:extLst>
          </p:cNvPr>
          <p:cNvSpPr/>
          <p:nvPr/>
        </p:nvSpPr>
        <p:spPr>
          <a:xfrm>
            <a:off x="0" y="6286500"/>
            <a:ext cx="12191695" cy="57150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33F5B47-566A-C24C-6484-938E9C685023}"/>
              </a:ext>
            </a:extLst>
          </p:cNvPr>
          <p:cNvSpPr txBox="1"/>
          <p:nvPr/>
        </p:nvSpPr>
        <p:spPr>
          <a:xfrm>
            <a:off x="1047723" y="6486525"/>
            <a:ext cx="2095447" cy="1714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37" b="0" dirty="0">
                <a:solidFill>
                  <a:srgbClr val="FFFFFF"/>
                </a:solidFill>
              </a:rPr>
              <a:t>National Social Security Fund Uganda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CA1F280-0F3D-EDF7-7F95-FC7D015242F8}"/>
              </a:ext>
            </a:extLst>
          </p:cNvPr>
          <p:cNvSpPr txBox="1"/>
          <p:nvPr/>
        </p:nvSpPr>
        <p:spPr>
          <a:xfrm>
            <a:off x="9800979" y="6429375"/>
            <a:ext cx="1723981" cy="2857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37" b="0">
                <a:solidFill>
                  <a:srgbClr val="FFFFFF"/>
                </a:solidFill>
              </a:rPr>
              <a:t>Digital Transformation Journey</a:t>
            </a: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E848B520-58BA-E9E3-82ED-B9B0689736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428" y="6388471"/>
            <a:ext cx="807137" cy="367558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6F5630A2-0800-8160-C050-606C013A4A65}"/>
              </a:ext>
            </a:extLst>
          </p:cNvPr>
          <p:cNvGrpSpPr/>
          <p:nvPr/>
        </p:nvGrpSpPr>
        <p:grpSpPr>
          <a:xfrm>
            <a:off x="970843" y="1438982"/>
            <a:ext cx="10172303" cy="4273915"/>
            <a:chOff x="1323010" y="1692675"/>
            <a:chExt cx="10172303" cy="427391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C2432FC9-CB19-DA11-F1D1-ECDB79B92374}"/>
                </a:ext>
              </a:extLst>
            </p:cNvPr>
            <p:cNvSpPr/>
            <p:nvPr/>
          </p:nvSpPr>
          <p:spPr>
            <a:xfrm flipH="1">
              <a:off x="1323010" y="4673928"/>
              <a:ext cx="2337674" cy="73866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venir Light" panose="020B0402020203020204" pitchFamily="34" charset="77"/>
                  <a:cs typeface="Calibri"/>
                </a:rPr>
                <a:t>Current coverage is 11%. The dream is to widen the net and cover half of eligible </a:t>
              </a:r>
              <a:r>
                <a:rPr lang="en-US" sz="1200" dirty="0">
                  <a:solidFill>
                    <a:schemeClr val="tx1"/>
                  </a:solidFill>
                  <a:latin typeface="Avenir Light" panose="020B0402020203020204" pitchFamily="34" charset="77"/>
                  <a:cs typeface="Calibri"/>
                </a:rPr>
                <a:t>labour force. The focus is on the informal sector</a:t>
              </a:r>
              <a:endParaRPr kumimoji="0" lang="en-US" sz="120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venir Light" panose="020B0402020203020204" pitchFamily="34" charset="77"/>
                <a:cs typeface="Calibri"/>
              </a:endParaRPr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7FA94A7E-DAC1-7ACC-0F9D-7A14C9066CC1}"/>
                </a:ext>
              </a:extLst>
            </p:cNvPr>
            <p:cNvGrpSpPr/>
            <p:nvPr/>
          </p:nvGrpSpPr>
          <p:grpSpPr>
            <a:xfrm>
              <a:off x="1446687" y="1692675"/>
              <a:ext cx="2090321" cy="2746829"/>
              <a:chOff x="1950669" y="1971511"/>
              <a:chExt cx="2090321" cy="2746829"/>
            </a:xfrm>
          </p:grpSpPr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80D15170-D2BE-02A0-E004-9250569181DC}"/>
                  </a:ext>
                </a:extLst>
              </p:cNvPr>
              <p:cNvCxnSpPr>
                <a:cxnSpLocks/>
                <a:endCxn id="55" idx="4"/>
              </p:cNvCxnSpPr>
              <p:nvPr/>
            </p:nvCxnSpPr>
            <p:spPr>
              <a:xfrm>
                <a:off x="2995829" y="3802850"/>
                <a:ext cx="810" cy="399330"/>
              </a:xfrm>
              <a:prstGeom prst="line">
                <a:avLst/>
              </a:prstGeom>
              <a:ln w="15875" cap="rnd">
                <a:round/>
                <a:headEnd type="non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" name="Freeform 11">
                <a:extLst>
                  <a:ext uri="{FF2B5EF4-FFF2-40B4-BE49-F238E27FC236}">
                    <a16:creationId xmlns:a16="http://schemas.microsoft.com/office/drawing/2014/main" id="{13C8F9D7-A98A-6F63-71B9-CC6F9294AC1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732384" y="4189802"/>
                <a:ext cx="528485" cy="528538"/>
              </a:xfrm>
              <a:custGeom>
                <a:avLst/>
                <a:gdLst>
                  <a:gd name="connsiteX0" fmla="*/ 4272907 w 4273068"/>
                  <a:gd name="connsiteY0" fmla="*/ 2138156 h 4302441"/>
                  <a:gd name="connsiteX1" fmla="*/ 2162585 w 4273068"/>
                  <a:gd name="connsiteY1" fmla="*/ 4302279 h 4302441"/>
                  <a:gd name="connsiteX2" fmla="*/ 159 w 4273068"/>
                  <a:gd name="connsiteY2" fmla="*/ 2190301 h 4302441"/>
                  <a:gd name="connsiteX3" fmla="*/ 159 w 4273068"/>
                  <a:gd name="connsiteY3" fmla="*/ 2138156 h 4302441"/>
                  <a:gd name="connsiteX4" fmla="*/ 2136639 w 4273068"/>
                  <a:gd name="connsiteY4" fmla="*/ 0 h 4302441"/>
                  <a:gd name="connsiteX5" fmla="*/ 4272907 w 4273068"/>
                  <a:gd name="connsiteY5" fmla="*/ 2138156 h 4302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73068" h="4302441">
                    <a:moveTo>
                      <a:pt x="4272907" y="2138156"/>
                    </a:moveTo>
                    <a:cubicBezTo>
                      <a:pt x="4287295" y="3318969"/>
                      <a:pt x="3342471" y="4287879"/>
                      <a:pt x="2162585" y="4302279"/>
                    </a:cubicBezTo>
                    <a:cubicBezTo>
                      <a:pt x="982698" y="4316678"/>
                      <a:pt x="14547" y="3371113"/>
                      <a:pt x="159" y="2190301"/>
                    </a:cubicBezTo>
                    <a:cubicBezTo>
                      <a:pt x="-53" y="2172920"/>
                      <a:pt x="-53" y="2155537"/>
                      <a:pt x="159" y="2138156"/>
                    </a:cubicBezTo>
                    <a:cubicBezTo>
                      <a:pt x="159" y="957274"/>
                      <a:pt x="956683" y="0"/>
                      <a:pt x="2136639" y="0"/>
                    </a:cubicBezTo>
                    <a:cubicBezTo>
                      <a:pt x="3316595" y="0"/>
                      <a:pt x="4272907" y="957274"/>
                      <a:pt x="4272907" y="2138156"/>
                    </a:cubicBezTo>
                    <a:close/>
                  </a:path>
                </a:pathLst>
              </a:custGeom>
              <a:gradFill>
                <a:gsLst>
                  <a:gs pos="100000">
                    <a:schemeClr val="bg1"/>
                  </a:gs>
                  <a:gs pos="0">
                    <a:schemeClr val="bg2">
                      <a:lumMod val="95000"/>
                    </a:schemeClr>
                  </a:gs>
                </a:gsLst>
                <a:lin ang="2700000" scaled="1"/>
              </a:gradFill>
              <a:ln w="3887" cap="flat">
                <a:noFill/>
                <a:prstDash val="solid"/>
                <a:miter/>
              </a:ln>
              <a:effectLst>
                <a:outerShdw blurRad="254000" dist="127000" dir="4200000" algn="tl" rotWithShape="0">
                  <a:prstClr val="black">
                    <a:alpha val="10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EG" sz="1800" b="0" i="0" u="none" strike="noStrike" kern="1200" cap="none" spc="0" normalizeH="0" baseline="0" noProof="0">
                  <a:ln>
                    <a:noFill/>
                  </a:ln>
                  <a:solidFill>
                    <a:srgbClr val="1D1D1D"/>
                  </a:solidFill>
                  <a:effectLst/>
                  <a:uLnTx/>
                  <a:uFillTx/>
                  <a:latin typeface="Avenir Book" panose="02000503020000020003"/>
                  <a:ea typeface="+mn-ea"/>
                  <a:cs typeface="+mn-cs"/>
                </a:endParaRPr>
              </a:p>
            </p:txBody>
          </p:sp>
          <p:sp>
            <p:nvSpPr>
              <p:cNvPr id="55" name="Freeform 12">
                <a:extLst>
                  <a:ext uri="{FF2B5EF4-FFF2-40B4-BE49-F238E27FC236}">
                    <a16:creationId xmlns:a16="http://schemas.microsoft.com/office/drawing/2014/main" id="{41A249B4-40EE-820E-AEAA-8BA855898FF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744765" y="4202180"/>
                <a:ext cx="503723" cy="503776"/>
              </a:xfrm>
              <a:custGeom>
                <a:avLst/>
                <a:gdLst>
                  <a:gd name="connsiteX0" fmla="*/ 4272907 w 4273068"/>
                  <a:gd name="connsiteY0" fmla="*/ 2138156 h 4302441"/>
                  <a:gd name="connsiteX1" fmla="*/ 2162585 w 4273068"/>
                  <a:gd name="connsiteY1" fmla="*/ 4302279 h 4302441"/>
                  <a:gd name="connsiteX2" fmla="*/ 159 w 4273068"/>
                  <a:gd name="connsiteY2" fmla="*/ 2190301 h 4302441"/>
                  <a:gd name="connsiteX3" fmla="*/ 159 w 4273068"/>
                  <a:gd name="connsiteY3" fmla="*/ 2138156 h 4302441"/>
                  <a:gd name="connsiteX4" fmla="*/ 2136639 w 4273068"/>
                  <a:gd name="connsiteY4" fmla="*/ 0 h 4302441"/>
                  <a:gd name="connsiteX5" fmla="*/ 4272907 w 4273068"/>
                  <a:gd name="connsiteY5" fmla="*/ 2138156 h 4302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73068" h="4302441">
                    <a:moveTo>
                      <a:pt x="4272907" y="2138156"/>
                    </a:moveTo>
                    <a:cubicBezTo>
                      <a:pt x="4287295" y="3318969"/>
                      <a:pt x="3342471" y="4287879"/>
                      <a:pt x="2162585" y="4302279"/>
                    </a:cubicBezTo>
                    <a:cubicBezTo>
                      <a:pt x="982698" y="4316678"/>
                      <a:pt x="14547" y="3371113"/>
                      <a:pt x="159" y="2190301"/>
                    </a:cubicBezTo>
                    <a:cubicBezTo>
                      <a:pt x="-53" y="2172920"/>
                      <a:pt x="-53" y="2155537"/>
                      <a:pt x="159" y="2138156"/>
                    </a:cubicBezTo>
                    <a:cubicBezTo>
                      <a:pt x="159" y="957274"/>
                      <a:pt x="956683" y="0"/>
                      <a:pt x="2136639" y="0"/>
                    </a:cubicBezTo>
                    <a:cubicBezTo>
                      <a:pt x="3316595" y="0"/>
                      <a:pt x="4272907" y="957274"/>
                      <a:pt x="4272907" y="2138156"/>
                    </a:cubicBezTo>
                    <a:close/>
                  </a:path>
                </a:pathLst>
              </a:custGeom>
              <a:gradFill flip="none" rotWithShape="1">
                <a:gsLst>
                  <a:gs pos="100000">
                    <a:schemeClr val="accent1">
                      <a:lumMod val="75000"/>
                    </a:schemeClr>
                  </a:gs>
                  <a:gs pos="0">
                    <a:schemeClr val="accent1"/>
                  </a:gs>
                </a:gsLst>
                <a:lin ang="0" scaled="0"/>
                <a:tileRect/>
              </a:gradFill>
              <a:ln>
                <a:noFill/>
              </a:ln>
              <a:effectLst>
                <a:innerShdw blurRad="152400" dist="38100" dir="13800000">
                  <a:prstClr val="black">
                    <a:alpha val="7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EG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venir Book" panose="02000503020000020003"/>
                  <a:ea typeface="+mn-ea"/>
                  <a:cs typeface="+mn-cs"/>
                </a:endParaRPr>
              </a:p>
            </p:txBody>
          </p:sp>
          <p:grpSp>
            <p:nvGrpSpPr>
              <p:cNvPr id="56" name="Group 55">
                <a:extLst>
                  <a:ext uri="{FF2B5EF4-FFF2-40B4-BE49-F238E27FC236}">
                    <a16:creationId xmlns:a16="http://schemas.microsoft.com/office/drawing/2014/main" id="{4F9264F7-8BD5-EB5F-A439-56E9404E14C5}"/>
                  </a:ext>
                </a:extLst>
              </p:cNvPr>
              <p:cNvGrpSpPr/>
              <p:nvPr/>
            </p:nvGrpSpPr>
            <p:grpSpPr>
              <a:xfrm>
                <a:off x="1950669" y="1971511"/>
                <a:ext cx="2090321" cy="1881866"/>
                <a:chOff x="5064334" y="2501720"/>
                <a:chExt cx="2090319" cy="1881865"/>
              </a:xfrm>
            </p:grpSpPr>
            <p:sp>
              <p:nvSpPr>
                <p:cNvPr id="62" name="Freeform 19">
                  <a:extLst>
                    <a:ext uri="{FF2B5EF4-FFF2-40B4-BE49-F238E27FC236}">
                      <a16:creationId xmlns:a16="http://schemas.microsoft.com/office/drawing/2014/main" id="{FFCE0522-2465-350E-203B-73A0F39E1879}"/>
                    </a:ext>
                  </a:extLst>
                </p:cNvPr>
                <p:cNvSpPr/>
                <p:nvPr/>
              </p:nvSpPr>
              <p:spPr>
                <a:xfrm rot="2700000">
                  <a:off x="5268340" y="2297714"/>
                  <a:ext cx="1448977" cy="1856990"/>
                </a:xfrm>
                <a:custGeom>
                  <a:avLst/>
                  <a:gdLst>
                    <a:gd name="connsiteX0" fmla="*/ 3416613 w 3416613"/>
                    <a:gd name="connsiteY0" fmla="*/ 4064150 h 4378686"/>
                    <a:gd name="connsiteX1" fmla="*/ 2267683 w 3416613"/>
                    <a:gd name="connsiteY1" fmla="*/ 4378685 h 4378686"/>
                    <a:gd name="connsiteX2" fmla="*/ 3 w 3416613"/>
                    <a:gd name="connsiteY2" fmla="*/ 2094759 h 4378686"/>
                    <a:gd name="connsiteX3" fmla="*/ 1362412 w 3416613"/>
                    <a:gd name="connsiteY3" fmla="*/ 0 h 4378686"/>
                    <a:gd name="connsiteX4" fmla="*/ 2091055 w 3416613"/>
                    <a:gd name="connsiteY4" fmla="*/ 207182 h 4378686"/>
                    <a:gd name="connsiteX5" fmla="*/ 1021545 w 3416613"/>
                    <a:gd name="connsiteY5" fmla="*/ 848332 h 4378686"/>
                    <a:gd name="connsiteX6" fmla="*/ 327951 w 3416613"/>
                    <a:gd name="connsiteY6" fmla="*/ 2395570 h 43786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3416613" h="4378686">
                      <a:moveTo>
                        <a:pt x="3416613" y="4064150"/>
                      </a:moveTo>
                      <a:cubicBezTo>
                        <a:pt x="3068899" y="4270561"/>
                        <a:pt x="2671965" y="4379227"/>
                        <a:pt x="2267683" y="4378685"/>
                      </a:cubicBezTo>
                      <a:cubicBezTo>
                        <a:pt x="1015191" y="4378685"/>
                        <a:pt x="3" y="3356130"/>
                        <a:pt x="3" y="2094759"/>
                      </a:cubicBezTo>
                      <a:cubicBezTo>
                        <a:pt x="-1516" y="1187786"/>
                        <a:pt x="533114" y="365771"/>
                        <a:pt x="1362412" y="0"/>
                      </a:cubicBezTo>
                      <a:lnTo>
                        <a:pt x="2091055" y="207182"/>
                      </a:lnTo>
                      <a:lnTo>
                        <a:pt x="1021545" y="848332"/>
                      </a:lnTo>
                      <a:lnTo>
                        <a:pt x="327951" y="2395570"/>
                      </a:lnTo>
                      <a:close/>
                    </a:path>
                  </a:pathLst>
                </a:custGeom>
                <a:gradFill>
                  <a:gsLst>
                    <a:gs pos="100000">
                      <a:schemeClr val="accent1">
                        <a:lumMod val="75000"/>
                      </a:schemeClr>
                    </a:gs>
                    <a:gs pos="0">
                      <a:schemeClr val="accent1"/>
                    </a:gs>
                  </a:gsLst>
                  <a:lin ang="10800000" scaled="0"/>
                </a:gradFill>
                <a:ln w="528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EG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1D1D1D"/>
                    </a:solidFill>
                    <a:effectLst/>
                    <a:uLnTx/>
                    <a:uFillTx/>
                    <a:latin typeface="Avenir Book" panose="02000503020000020003"/>
                    <a:ea typeface="+mn-ea"/>
                    <a:cs typeface="+mn-cs"/>
                  </a:endParaRPr>
                </a:p>
              </p:txBody>
            </p:sp>
            <p:sp>
              <p:nvSpPr>
                <p:cNvPr id="63" name="Freeform 20">
                  <a:extLst>
                    <a:ext uri="{FF2B5EF4-FFF2-40B4-BE49-F238E27FC236}">
                      <a16:creationId xmlns:a16="http://schemas.microsoft.com/office/drawing/2014/main" id="{688F7EF3-56E0-04B4-FFB1-0360D24F7B6B}"/>
                    </a:ext>
                  </a:extLst>
                </p:cNvPr>
                <p:cNvSpPr/>
                <p:nvPr/>
              </p:nvSpPr>
              <p:spPr>
                <a:xfrm rot="2700000">
                  <a:off x="5501669" y="2730602"/>
                  <a:ext cx="1448977" cy="1856990"/>
                </a:xfrm>
                <a:custGeom>
                  <a:avLst/>
                  <a:gdLst>
                    <a:gd name="connsiteX0" fmla="*/ 0 w 3416613"/>
                    <a:gd name="connsiteY0" fmla="*/ 314537 h 4378686"/>
                    <a:gd name="connsiteX1" fmla="*/ 1148930 w 3416613"/>
                    <a:gd name="connsiteY1" fmla="*/ 2 h 4378686"/>
                    <a:gd name="connsiteX2" fmla="*/ 3416610 w 3416613"/>
                    <a:gd name="connsiteY2" fmla="*/ 2283768 h 4378686"/>
                    <a:gd name="connsiteX3" fmla="*/ 2054308 w 3416613"/>
                    <a:gd name="connsiteY3" fmla="*/ 4378687 h 4378686"/>
                    <a:gd name="connsiteX4" fmla="*/ 1325611 w 3416613"/>
                    <a:gd name="connsiteY4" fmla="*/ 4171505 h 4378686"/>
                    <a:gd name="connsiteX5" fmla="*/ 2395121 w 3416613"/>
                    <a:gd name="connsiteY5" fmla="*/ 3530355 h 4378686"/>
                    <a:gd name="connsiteX6" fmla="*/ 3088715 w 3416613"/>
                    <a:gd name="connsiteY6" fmla="*/ 1983117 h 43786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3416613" h="4378686">
                      <a:moveTo>
                        <a:pt x="0" y="314537"/>
                      </a:moveTo>
                      <a:cubicBezTo>
                        <a:pt x="347714" y="108125"/>
                        <a:pt x="744648" y="-541"/>
                        <a:pt x="1148930" y="2"/>
                      </a:cubicBezTo>
                      <a:cubicBezTo>
                        <a:pt x="2401369" y="2"/>
                        <a:pt x="3416610" y="1022663"/>
                        <a:pt x="3416610" y="2283768"/>
                      </a:cubicBezTo>
                      <a:cubicBezTo>
                        <a:pt x="3418238" y="3190782"/>
                        <a:pt x="2883635" y="4012882"/>
                        <a:pt x="2054308" y="4378687"/>
                      </a:cubicBezTo>
                      <a:lnTo>
                        <a:pt x="1325611" y="4171505"/>
                      </a:lnTo>
                      <a:lnTo>
                        <a:pt x="2395121" y="3530355"/>
                      </a:lnTo>
                      <a:lnTo>
                        <a:pt x="3088715" y="1983117"/>
                      </a:lnTo>
                      <a:close/>
                    </a:path>
                  </a:pathLst>
                </a:custGeom>
                <a:gradFill>
                  <a:gsLst>
                    <a:gs pos="100000">
                      <a:schemeClr val="accent1">
                        <a:lumMod val="75000"/>
                      </a:schemeClr>
                    </a:gs>
                    <a:gs pos="0">
                      <a:schemeClr val="accent1"/>
                    </a:gs>
                  </a:gsLst>
                  <a:lin ang="0" scaled="0"/>
                </a:gradFill>
                <a:ln w="528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EG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1D1D1D"/>
                    </a:solidFill>
                    <a:effectLst/>
                    <a:uLnTx/>
                    <a:uFillTx/>
                    <a:latin typeface="Avenir Book" panose="02000503020000020003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57" name="Freeform 14">
                <a:extLst>
                  <a:ext uri="{FF2B5EF4-FFF2-40B4-BE49-F238E27FC236}">
                    <a16:creationId xmlns:a16="http://schemas.microsoft.com/office/drawing/2014/main" id="{EA55FA9C-B5CB-E8CA-B470-DD91065F5825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2084389" y="2000272"/>
                <a:ext cx="1824470" cy="1824657"/>
              </a:xfrm>
              <a:custGeom>
                <a:avLst/>
                <a:gdLst>
                  <a:gd name="connsiteX0" fmla="*/ 4272907 w 4273068"/>
                  <a:gd name="connsiteY0" fmla="*/ 2138156 h 4302441"/>
                  <a:gd name="connsiteX1" fmla="*/ 2162585 w 4273068"/>
                  <a:gd name="connsiteY1" fmla="*/ 4302279 h 4302441"/>
                  <a:gd name="connsiteX2" fmla="*/ 159 w 4273068"/>
                  <a:gd name="connsiteY2" fmla="*/ 2190301 h 4302441"/>
                  <a:gd name="connsiteX3" fmla="*/ 159 w 4273068"/>
                  <a:gd name="connsiteY3" fmla="*/ 2138156 h 4302441"/>
                  <a:gd name="connsiteX4" fmla="*/ 2136639 w 4273068"/>
                  <a:gd name="connsiteY4" fmla="*/ 0 h 4302441"/>
                  <a:gd name="connsiteX5" fmla="*/ 4272907 w 4273068"/>
                  <a:gd name="connsiteY5" fmla="*/ 2138156 h 4302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73068" h="4302441">
                    <a:moveTo>
                      <a:pt x="4272907" y="2138156"/>
                    </a:moveTo>
                    <a:cubicBezTo>
                      <a:pt x="4287295" y="3318969"/>
                      <a:pt x="3342471" y="4287879"/>
                      <a:pt x="2162585" y="4302279"/>
                    </a:cubicBezTo>
                    <a:cubicBezTo>
                      <a:pt x="982698" y="4316678"/>
                      <a:pt x="14547" y="3371113"/>
                      <a:pt x="159" y="2190301"/>
                    </a:cubicBezTo>
                    <a:cubicBezTo>
                      <a:pt x="-53" y="2172920"/>
                      <a:pt x="-53" y="2155537"/>
                      <a:pt x="159" y="2138156"/>
                    </a:cubicBezTo>
                    <a:cubicBezTo>
                      <a:pt x="159" y="957274"/>
                      <a:pt x="956683" y="0"/>
                      <a:pt x="2136639" y="0"/>
                    </a:cubicBezTo>
                    <a:cubicBezTo>
                      <a:pt x="3316595" y="0"/>
                      <a:pt x="4272907" y="957274"/>
                      <a:pt x="4272907" y="2138156"/>
                    </a:cubicBezTo>
                    <a:close/>
                  </a:path>
                </a:pathLst>
              </a:custGeom>
              <a:gradFill>
                <a:gsLst>
                  <a:gs pos="100000">
                    <a:schemeClr val="bg1"/>
                  </a:gs>
                  <a:gs pos="0">
                    <a:schemeClr val="bg2">
                      <a:lumMod val="95000"/>
                    </a:schemeClr>
                  </a:gs>
                </a:gsLst>
                <a:lin ang="2700000" scaled="1"/>
              </a:gradFill>
              <a:ln w="3887" cap="flat">
                <a:noFill/>
                <a:prstDash val="solid"/>
                <a:miter/>
              </a:ln>
              <a:effectLst>
                <a:outerShdw blurRad="254000" dist="127000" dir="4200000" algn="tl" rotWithShape="0">
                  <a:prstClr val="black">
                    <a:alpha val="10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EG" sz="1800" b="0" i="0" u="none" strike="noStrike" kern="1200" cap="none" spc="0" normalizeH="0" baseline="0" noProof="0">
                  <a:ln>
                    <a:noFill/>
                  </a:ln>
                  <a:solidFill>
                    <a:srgbClr val="1D1D1D"/>
                  </a:solidFill>
                  <a:effectLst/>
                  <a:uLnTx/>
                  <a:uFillTx/>
                  <a:latin typeface="Avenir Book" panose="02000503020000020003"/>
                  <a:ea typeface="+mn-ea"/>
                  <a:cs typeface="+mn-cs"/>
                </a:endParaRPr>
              </a:p>
            </p:txBody>
          </p:sp>
          <p:sp>
            <p:nvSpPr>
              <p:cNvPr id="58" name="Freeform 15">
                <a:extLst>
                  <a:ext uri="{FF2B5EF4-FFF2-40B4-BE49-F238E27FC236}">
                    <a16:creationId xmlns:a16="http://schemas.microsoft.com/office/drawing/2014/main" id="{60244FE4-5852-E329-E1DE-2FD2F912677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127130" y="2043017"/>
                <a:ext cx="1738989" cy="1739167"/>
              </a:xfrm>
              <a:custGeom>
                <a:avLst/>
                <a:gdLst>
                  <a:gd name="connsiteX0" fmla="*/ 4272907 w 4273068"/>
                  <a:gd name="connsiteY0" fmla="*/ 2138156 h 4302441"/>
                  <a:gd name="connsiteX1" fmla="*/ 2162585 w 4273068"/>
                  <a:gd name="connsiteY1" fmla="*/ 4302279 h 4302441"/>
                  <a:gd name="connsiteX2" fmla="*/ 159 w 4273068"/>
                  <a:gd name="connsiteY2" fmla="*/ 2190301 h 4302441"/>
                  <a:gd name="connsiteX3" fmla="*/ 159 w 4273068"/>
                  <a:gd name="connsiteY3" fmla="*/ 2138156 h 4302441"/>
                  <a:gd name="connsiteX4" fmla="*/ 2136639 w 4273068"/>
                  <a:gd name="connsiteY4" fmla="*/ 0 h 4302441"/>
                  <a:gd name="connsiteX5" fmla="*/ 4272907 w 4273068"/>
                  <a:gd name="connsiteY5" fmla="*/ 2138156 h 4302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73068" h="4302441">
                    <a:moveTo>
                      <a:pt x="4272907" y="2138156"/>
                    </a:moveTo>
                    <a:cubicBezTo>
                      <a:pt x="4287295" y="3318969"/>
                      <a:pt x="3342471" y="4287879"/>
                      <a:pt x="2162585" y="4302279"/>
                    </a:cubicBezTo>
                    <a:cubicBezTo>
                      <a:pt x="982698" y="4316678"/>
                      <a:pt x="14547" y="3371113"/>
                      <a:pt x="159" y="2190301"/>
                    </a:cubicBezTo>
                    <a:cubicBezTo>
                      <a:pt x="-53" y="2172920"/>
                      <a:pt x="-53" y="2155537"/>
                      <a:pt x="159" y="2138156"/>
                    </a:cubicBezTo>
                    <a:cubicBezTo>
                      <a:pt x="159" y="957274"/>
                      <a:pt x="956683" y="0"/>
                      <a:pt x="2136639" y="0"/>
                    </a:cubicBezTo>
                    <a:cubicBezTo>
                      <a:pt x="3316595" y="0"/>
                      <a:pt x="4272907" y="957274"/>
                      <a:pt x="4272907" y="2138156"/>
                    </a:cubicBezTo>
                    <a:close/>
                  </a:path>
                </a:pathLst>
              </a:custGeom>
              <a:gradFill flip="none" rotWithShape="1">
                <a:gsLst>
                  <a:gs pos="100000">
                    <a:schemeClr val="bg1"/>
                  </a:gs>
                  <a:gs pos="0">
                    <a:schemeClr val="bg2">
                      <a:lumMod val="95000"/>
                    </a:schemeClr>
                  </a:gs>
                </a:gsLst>
                <a:lin ang="10800000" scaled="0"/>
                <a:tileRect/>
              </a:gradFill>
              <a:ln>
                <a:noFill/>
              </a:ln>
              <a:effectLst>
                <a:innerShdw blurRad="152400" dist="38100" dir="13800000">
                  <a:prstClr val="black">
                    <a:alpha val="7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EG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venir Book" panose="02000503020000020003"/>
                  <a:ea typeface="+mn-ea"/>
                  <a:cs typeface="+mn-cs"/>
                </a:endParaRPr>
              </a:p>
            </p:txBody>
          </p:sp>
          <p:sp>
            <p:nvSpPr>
              <p:cNvPr id="59" name="Freeform 16">
                <a:extLst>
                  <a:ext uri="{FF2B5EF4-FFF2-40B4-BE49-F238E27FC236}">
                    <a16:creationId xmlns:a16="http://schemas.microsoft.com/office/drawing/2014/main" id="{456F0D9C-2D6D-95E5-86C7-38937D390AB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190498" y="2106335"/>
                <a:ext cx="1612250" cy="1612529"/>
              </a:xfrm>
              <a:custGeom>
                <a:avLst/>
                <a:gdLst>
                  <a:gd name="connsiteX0" fmla="*/ 3453884 w 3453883"/>
                  <a:gd name="connsiteY0" fmla="*/ 1728297 h 3456593"/>
                  <a:gd name="connsiteX1" fmla="*/ 1726942 w 3453883"/>
                  <a:gd name="connsiteY1" fmla="*/ 3456594 h 3456593"/>
                  <a:gd name="connsiteX2" fmla="*/ 0 w 3453883"/>
                  <a:gd name="connsiteY2" fmla="*/ 1728297 h 3456593"/>
                  <a:gd name="connsiteX3" fmla="*/ 1726942 w 3453883"/>
                  <a:gd name="connsiteY3" fmla="*/ 0 h 3456593"/>
                  <a:gd name="connsiteX4" fmla="*/ 3453884 w 3453883"/>
                  <a:gd name="connsiteY4" fmla="*/ 1728297 h 34565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453883" h="3456593">
                    <a:moveTo>
                      <a:pt x="3453884" y="1728297"/>
                    </a:moveTo>
                    <a:cubicBezTo>
                      <a:pt x="3453884" y="2682809"/>
                      <a:pt x="2680706" y="3456594"/>
                      <a:pt x="1726942" y="3456594"/>
                    </a:cubicBezTo>
                    <a:cubicBezTo>
                      <a:pt x="773178" y="3456594"/>
                      <a:pt x="0" y="2682809"/>
                      <a:pt x="0" y="1728297"/>
                    </a:cubicBezTo>
                    <a:cubicBezTo>
                      <a:pt x="0" y="773785"/>
                      <a:pt x="773178" y="0"/>
                      <a:pt x="1726942" y="0"/>
                    </a:cubicBezTo>
                    <a:cubicBezTo>
                      <a:pt x="2680706" y="0"/>
                      <a:pt x="3453884" y="773785"/>
                      <a:pt x="3453884" y="1728297"/>
                    </a:cubicBezTo>
                    <a:close/>
                  </a:path>
                </a:pathLst>
              </a:custGeom>
              <a:gradFill>
                <a:gsLst>
                  <a:gs pos="100000">
                    <a:srgbClr val="002060"/>
                  </a:gs>
                  <a:gs pos="0">
                    <a:schemeClr val="accent1"/>
                  </a:gs>
                </a:gsLst>
                <a:lin ang="0" scaled="0"/>
              </a:gradFill>
              <a:ln w="5289" cap="flat">
                <a:noFill/>
                <a:prstDash val="solid"/>
                <a:miter/>
              </a:ln>
              <a:effectLst>
                <a:outerShdw blurRad="384575" dist="181068" dir="5400000" algn="t" rotWithShape="0">
                  <a:prstClr val="black">
                    <a:alpha val="20000"/>
                  </a:prstClr>
                </a:outerShdw>
              </a:effectLst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EG" sz="1800" b="0" i="0" u="none" strike="noStrike" kern="1200" cap="none" spc="0" normalizeH="0" baseline="0" noProof="0">
                  <a:ln>
                    <a:noFill/>
                  </a:ln>
                  <a:solidFill>
                    <a:srgbClr val="1D1D1D"/>
                  </a:solidFill>
                  <a:effectLst/>
                  <a:uLnTx/>
                  <a:uFillTx/>
                  <a:latin typeface="Avenir Book" panose="02000503020000020003"/>
                  <a:ea typeface="+mn-ea"/>
                  <a:cs typeface="+mn-cs"/>
                </a:endParaRPr>
              </a:p>
            </p:txBody>
          </p:sp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47327FA8-1360-23D3-E837-BF5E07E809D5}"/>
                  </a:ext>
                </a:extLst>
              </p:cNvPr>
              <p:cNvSpPr/>
              <p:nvPr/>
            </p:nvSpPr>
            <p:spPr>
              <a:xfrm>
                <a:off x="2372603" y="2644481"/>
                <a:ext cx="1246452" cy="60272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venir Book" panose="02000503020000020003"/>
                    <a:ea typeface="Open Sans Extrabold" panose="020B0606030504020204" pitchFamily="34" charset="0"/>
                    <a:cs typeface="Open Sans Extrabold" panose="020B0606030504020204" pitchFamily="34" charset="0"/>
                  </a:rPr>
                  <a:t>COVERAGE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venir Book" panose="02000503020000020003"/>
                    <a:ea typeface="Open Sans Extrabold" panose="020B0606030504020204" pitchFamily="34" charset="0"/>
                    <a:cs typeface="Open Sans Extrabold" panose="020B0606030504020204" pitchFamily="34" charset="0"/>
                  </a:rPr>
                  <a:t>50%</a:t>
                </a:r>
              </a:p>
            </p:txBody>
          </p:sp>
          <p:sp>
            <p:nvSpPr>
              <p:cNvPr id="61" name="Freeform 18">
                <a:extLst>
                  <a:ext uri="{FF2B5EF4-FFF2-40B4-BE49-F238E27FC236}">
                    <a16:creationId xmlns:a16="http://schemas.microsoft.com/office/drawing/2014/main" id="{C191A379-3F08-5435-8071-E4E1F49AAB6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840415" y="4299124"/>
                <a:ext cx="312423" cy="309888"/>
              </a:xfrm>
              <a:custGeom>
                <a:avLst/>
                <a:gdLst>
                  <a:gd name="connsiteX0" fmla="*/ 304341 w 608823"/>
                  <a:gd name="connsiteY0" fmla="*/ 521764 h 603882"/>
                  <a:gd name="connsiteX1" fmla="*/ 290707 w 608823"/>
                  <a:gd name="connsiteY1" fmla="*/ 535647 h 603882"/>
                  <a:gd name="connsiteX2" fmla="*/ 290707 w 608823"/>
                  <a:gd name="connsiteY2" fmla="*/ 535719 h 603882"/>
                  <a:gd name="connsiteX3" fmla="*/ 304553 w 608823"/>
                  <a:gd name="connsiteY3" fmla="*/ 549530 h 603882"/>
                  <a:gd name="connsiteX4" fmla="*/ 318258 w 608823"/>
                  <a:gd name="connsiteY4" fmla="*/ 535575 h 603882"/>
                  <a:gd name="connsiteX5" fmla="*/ 304411 w 608823"/>
                  <a:gd name="connsiteY5" fmla="*/ 521764 h 603882"/>
                  <a:gd name="connsiteX6" fmla="*/ 304341 w 608823"/>
                  <a:gd name="connsiteY6" fmla="*/ 521764 h 603882"/>
                  <a:gd name="connsiteX7" fmla="*/ 233190 w 608823"/>
                  <a:gd name="connsiteY7" fmla="*/ 467376 h 603882"/>
                  <a:gd name="connsiteX8" fmla="*/ 375633 w 608823"/>
                  <a:gd name="connsiteY8" fmla="*/ 467376 h 603882"/>
                  <a:gd name="connsiteX9" fmla="*/ 392674 w 608823"/>
                  <a:gd name="connsiteY9" fmla="*/ 474962 h 603882"/>
                  <a:gd name="connsiteX10" fmla="*/ 397645 w 608823"/>
                  <a:gd name="connsiteY10" fmla="*/ 490134 h 603882"/>
                  <a:gd name="connsiteX11" fmla="*/ 386994 w 608823"/>
                  <a:gd name="connsiteY11" fmla="*/ 585025 h 603882"/>
                  <a:gd name="connsiteX12" fmla="*/ 434356 w 608823"/>
                  <a:gd name="connsiteY12" fmla="*/ 585025 h 603882"/>
                  <a:gd name="connsiteX13" fmla="*/ 435986 w 608823"/>
                  <a:gd name="connsiteY13" fmla="*/ 585025 h 603882"/>
                  <a:gd name="connsiteX14" fmla="*/ 444509 w 608823"/>
                  <a:gd name="connsiteY14" fmla="*/ 595257 h 603882"/>
                  <a:gd name="connsiteX15" fmla="*/ 434356 w 608823"/>
                  <a:gd name="connsiteY15" fmla="*/ 603846 h 603882"/>
                  <a:gd name="connsiteX16" fmla="*/ 174467 w 608823"/>
                  <a:gd name="connsiteY16" fmla="*/ 603846 h 603882"/>
                  <a:gd name="connsiteX17" fmla="*/ 172836 w 608823"/>
                  <a:gd name="connsiteY17" fmla="*/ 603846 h 603882"/>
                  <a:gd name="connsiteX18" fmla="*/ 164314 w 608823"/>
                  <a:gd name="connsiteY18" fmla="*/ 593614 h 603882"/>
                  <a:gd name="connsiteX19" fmla="*/ 174467 w 608823"/>
                  <a:gd name="connsiteY19" fmla="*/ 585025 h 603882"/>
                  <a:gd name="connsiteX20" fmla="*/ 221758 w 608823"/>
                  <a:gd name="connsiteY20" fmla="*/ 585025 h 603882"/>
                  <a:gd name="connsiteX21" fmla="*/ 211249 w 608823"/>
                  <a:gd name="connsiteY21" fmla="*/ 490134 h 603882"/>
                  <a:gd name="connsiteX22" fmla="*/ 216220 w 608823"/>
                  <a:gd name="connsiteY22" fmla="*/ 474962 h 603882"/>
                  <a:gd name="connsiteX23" fmla="*/ 233190 w 608823"/>
                  <a:gd name="connsiteY23" fmla="*/ 467376 h 603882"/>
                  <a:gd name="connsiteX24" fmla="*/ 274021 w 608823"/>
                  <a:gd name="connsiteY24" fmla="*/ 395885 h 603882"/>
                  <a:gd name="connsiteX25" fmla="*/ 334804 w 608823"/>
                  <a:gd name="connsiteY25" fmla="*/ 395885 h 603882"/>
                  <a:gd name="connsiteX26" fmla="*/ 424983 w 608823"/>
                  <a:gd name="connsiteY26" fmla="*/ 486698 h 603882"/>
                  <a:gd name="connsiteX27" fmla="*/ 424983 w 608823"/>
                  <a:gd name="connsiteY27" fmla="*/ 565990 h 603882"/>
                  <a:gd name="connsiteX28" fmla="*/ 415611 w 608823"/>
                  <a:gd name="connsiteY28" fmla="*/ 575365 h 603882"/>
                  <a:gd name="connsiteX29" fmla="*/ 406877 w 608823"/>
                  <a:gd name="connsiteY29" fmla="*/ 575365 h 603882"/>
                  <a:gd name="connsiteX30" fmla="*/ 416179 w 608823"/>
                  <a:gd name="connsiteY30" fmla="*/ 492423 h 603882"/>
                  <a:gd name="connsiteX31" fmla="*/ 406521 w 608823"/>
                  <a:gd name="connsiteY31" fmla="*/ 462296 h 603882"/>
                  <a:gd name="connsiteX32" fmla="*/ 375633 w 608823"/>
                  <a:gd name="connsiteY32" fmla="*/ 448556 h 603882"/>
                  <a:gd name="connsiteX33" fmla="*/ 233191 w 608823"/>
                  <a:gd name="connsiteY33" fmla="*/ 448556 h 603882"/>
                  <a:gd name="connsiteX34" fmla="*/ 202374 w 608823"/>
                  <a:gd name="connsiteY34" fmla="*/ 462224 h 603882"/>
                  <a:gd name="connsiteX35" fmla="*/ 192574 w 608823"/>
                  <a:gd name="connsiteY35" fmla="*/ 492209 h 603882"/>
                  <a:gd name="connsiteX36" fmla="*/ 201876 w 608823"/>
                  <a:gd name="connsiteY36" fmla="*/ 575365 h 603882"/>
                  <a:gd name="connsiteX37" fmla="*/ 193142 w 608823"/>
                  <a:gd name="connsiteY37" fmla="*/ 575365 h 603882"/>
                  <a:gd name="connsiteX38" fmla="*/ 183840 w 608823"/>
                  <a:gd name="connsiteY38" fmla="*/ 565990 h 603882"/>
                  <a:gd name="connsiteX39" fmla="*/ 183840 w 608823"/>
                  <a:gd name="connsiteY39" fmla="*/ 486698 h 603882"/>
                  <a:gd name="connsiteX40" fmla="*/ 274021 w 608823"/>
                  <a:gd name="connsiteY40" fmla="*/ 395885 h 603882"/>
                  <a:gd name="connsiteX41" fmla="*/ 111696 w 608823"/>
                  <a:gd name="connsiteY41" fmla="*/ 336704 h 603882"/>
                  <a:gd name="connsiteX42" fmla="*/ 101684 w 608823"/>
                  <a:gd name="connsiteY42" fmla="*/ 346794 h 603882"/>
                  <a:gd name="connsiteX43" fmla="*/ 111696 w 608823"/>
                  <a:gd name="connsiteY43" fmla="*/ 356884 h 603882"/>
                  <a:gd name="connsiteX44" fmla="*/ 111838 w 608823"/>
                  <a:gd name="connsiteY44" fmla="*/ 356884 h 603882"/>
                  <a:gd name="connsiteX45" fmla="*/ 121708 w 608823"/>
                  <a:gd name="connsiteY45" fmla="*/ 346794 h 603882"/>
                  <a:gd name="connsiteX46" fmla="*/ 111696 w 608823"/>
                  <a:gd name="connsiteY46" fmla="*/ 336704 h 603882"/>
                  <a:gd name="connsiteX47" fmla="*/ 497057 w 608823"/>
                  <a:gd name="connsiteY47" fmla="*/ 336704 h 603882"/>
                  <a:gd name="connsiteX48" fmla="*/ 487045 w 608823"/>
                  <a:gd name="connsiteY48" fmla="*/ 346794 h 603882"/>
                  <a:gd name="connsiteX49" fmla="*/ 497057 w 608823"/>
                  <a:gd name="connsiteY49" fmla="*/ 356884 h 603882"/>
                  <a:gd name="connsiteX50" fmla="*/ 497199 w 608823"/>
                  <a:gd name="connsiteY50" fmla="*/ 356884 h 603882"/>
                  <a:gd name="connsiteX51" fmla="*/ 507069 w 608823"/>
                  <a:gd name="connsiteY51" fmla="*/ 346794 h 603882"/>
                  <a:gd name="connsiteX52" fmla="*/ 497057 w 608823"/>
                  <a:gd name="connsiteY52" fmla="*/ 336704 h 603882"/>
                  <a:gd name="connsiteX53" fmla="*/ 59718 w 608823"/>
                  <a:gd name="connsiteY53" fmla="*/ 294482 h 603882"/>
                  <a:gd name="connsiteX54" fmla="*/ 163319 w 608823"/>
                  <a:gd name="connsiteY54" fmla="*/ 294482 h 603882"/>
                  <a:gd name="connsiteX55" fmla="*/ 165225 w 608823"/>
                  <a:gd name="connsiteY55" fmla="*/ 294525 h 603882"/>
                  <a:gd name="connsiteX56" fmla="*/ 181781 w 608823"/>
                  <a:gd name="connsiteY56" fmla="*/ 313947 h 603882"/>
                  <a:gd name="connsiteX57" fmla="*/ 174680 w 608823"/>
                  <a:gd name="connsiteY57" fmla="*/ 380214 h 603882"/>
                  <a:gd name="connsiteX58" fmla="*/ 213948 w 608823"/>
                  <a:gd name="connsiteY58" fmla="*/ 380214 h 603882"/>
                  <a:gd name="connsiteX59" fmla="*/ 223320 w 608823"/>
                  <a:gd name="connsiteY59" fmla="*/ 389661 h 603882"/>
                  <a:gd name="connsiteX60" fmla="*/ 213948 w 608823"/>
                  <a:gd name="connsiteY60" fmla="*/ 399107 h 603882"/>
                  <a:gd name="connsiteX61" fmla="*/ 9374 w 608823"/>
                  <a:gd name="connsiteY61" fmla="*/ 399107 h 603882"/>
                  <a:gd name="connsiteX62" fmla="*/ 0 w 608823"/>
                  <a:gd name="connsiteY62" fmla="*/ 389661 h 603882"/>
                  <a:gd name="connsiteX63" fmla="*/ 9374 w 608823"/>
                  <a:gd name="connsiteY63" fmla="*/ 380214 h 603882"/>
                  <a:gd name="connsiteX64" fmla="*/ 48356 w 608823"/>
                  <a:gd name="connsiteY64" fmla="*/ 380214 h 603882"/>
                  <a:gd name="connsiteX65" fmla="*/ 41256 w 608823"/>
                  <a:gd name="connsiteY65" fmla="*/ 313947 h 603882"/>
                  <a:gd name="connsiteX66" fmla="*/ 41217 w 608823"/>
                  <a:gd name="connsiteY66" fmla="*/ 312177 h 603882"/>
                  <a:gd name="connsiteX67" fmla="*/ 59718 w 608823"/>
                  <a:gd name="connsiteY67" fmla="*/ 294482 h 603882"/>
                  <a:gd name="connsiteX68" fmla="*/ 445221 w 608823"/>
                  <a:gd name="connsiteY68" fmla="*/ 294481 h 603882"/>
                  <a:gd name="connsiteX69" fmla="*/ 548822 w 608823"/>
                  <a:gd name="connsiteY69" fmla="*/ 294481 h 603882"/>
                  <a:gd name="connsiteX70" fmla="*/ 550429 w 608823"/>
                  <a:gd name="connsiteY70" fmla="*/ 294518 h 603882"/>
                  <a:gd name="connsiteX71" fmla="*/ 567284 w 608823"/>
                  <a:gd name="connsiteY71" fmla="*/ 313946 h 603882"/>
                  <a:gd name="connsiteX72" fmla="*/ 560183 w 608823"/>
                  <a:gd name="connsiteY72" fmla="*/ 380213 h 603882"/>
                  <a:gd name="connsiteX73" fmla="*/ 599451 w 608823"/>
                  <a:gd name="connsiteY73" fmla="*/ 380213 h 603882"/>
                  <a:gd name="connsiteX74" fmla="*/ 608823 w 608823"/>
                  <a:gd name="connsiteY74" fmla="*/ 389660 h 603882"/>
                  <a:gd name="connsiteX75" fmla="*/ 599451 w 608823"/>
                  <a:gd name="connsiteY75" fmla="*/ 399106 h 603882"/>
                  <a:gd name="connsiteX76" fmla="*/ 394877 w 608823"/>
                  <a:gd name="connsiteY76" fmla="*/ 399106 h 603882"/>
                  <a:gd name="connsiteX77" fmla="*/ 385503 w 608823"/>
                  <a:gd name="connsiteY77" fmla="*/ 389660 h 603882"/>
                  <a:gd name="connsiteX78" fmla="*/ 394877 w 608823"/>
                  <a:gd name="connsiteY78" fmla="*/ 380213 h 603882"/>
                  <a:gd name="connsiteX79" fmla="*/ 433859 w 608823"/>
                  <a:gd name="connsiteY79" fmla="*/ 380213 h 603882"/>
                  <a:gd name="connsiteX80" fmla="*/ 426759 w 608823"/>
                  <a:gd name="connsiteY80" fmla="*/ 313946 h 603882"/>
                  <a:gd name="connsiteX81" fmla="*/ 426720 w 608823"/>
                  <a:gd name="connsiteY81" fmla="*/ 312177 h 603882"/>
                  <a:gd name="connsiteX82" fmla="*/ 445221 w 608823"/>
                  <a:gd name="connsiteY82" fmla="*/ 294481 h 603882"/>
                  <a:gd name="connsiteX83" fmla="*/ 304412 w 608823"/>
                  <a:gd name="connsiteY83" fmla="*/ 231434 h 603882"/>
                  <a:gd name="connsiteX84" fmla="*/ 304483 w 608823"/>
                  <a:gd name="connsiteY84" fmla="*/ 231434 h 603882"/>
                  <a:gd name="connsiteX85" fmla="*/ 373147 w 608823"/>
                  <a:gd name="connsiteY85" fmla="*/ 300778 h 603882"/>
                  <a:gd name="connsiteX86" fmla="*/ 304341 w 608823"/>
                  <a:gd name="connsiteY86" fmla="*/ 369980 h 603882"/>
                  <a:gd name="connsiteX87" fmla="*/ 235676 w 608823"/>
                  <a:gd name="connsiteY87" fmla="*/ 300636 h 603882"/>
                  <a:gd name="connsiteX88" fmla="*/ 304412 w 608823"/>
                  <a:gd name="connsiteY88" fmla="*/ 231434 h 603882"/>
                  <a:gd name="connsiteX89" fmla="*/ 473198 w 608823"/>
                  <a:gd name="connsiteY89" fmla="*/ 231219 h 603882"/>
                  <a:gd name="connsiteX90" fmla="*/ 521058 w 608823"/>
                  <a:gd name="connsiteY90" fmla="*/ 231219 h 603882"/>
                  <a:gd name="connsiteX91" fmla="*/ 593700 w 608823"/>
                  <a:gd name="connsiteY91" fmla="*/ 304786 h 603882"/>
                  <a:gd name="connsiteX92" fmla="*/ 593700 w 608823"/>
                  <a:gd name="connsiteY92" fmla="*/ 367260 h 603882"/>
                  <a:gd name="connsiteX93" fmla="*/ 584327 w 608823"/>
                  <a:gd name="connsiteY93" fmla="*/ 376706 h 603882"/>
                  <a:gd name="connsiteX94" fmla="*/ 579072 w 608823"/>
                  <a:gd name="connsiteY94" fmla="*/ 376706 h 603882"/>
                  <a:gd name="connsiteX95" fmla="*/ 586173 w 608823"/>
                  <a:gd name="connsiteY95" fmla="*/ 316164 h 603882"/>
                  <a:gd name="connsiteX96" fmla="*/ 586336 w 608823"/>
                  <a:gd name="connsiteY96" fmla="*/ 312202 h 603882"/>
                  <a:gd name="connsiteX97" fmla="*/ 549106 w 608823"/>
                  <a:gd name="connsiteY97" fmla="*/ 275588 h 603882"/>
                  <a:gd name="connsiteX98" fmla="*/ 445080 w 608823"/>
                  <a:gd name="connsiteY98" fmla="*/ 275588 h 603882"/>
                  <a:gd name="connsiteX99" fmla="*/ 416676 w 608823"/>
                  <a:gd name="connsiteY99" fmla="*/ 288326 h 603882"/>
                  <a:gd name="connsiteX100" fmla="*/ 407800 w 608823"/>
                  <a:gd name="connsiteY100" fmla="*/ 316021 h 603882"/>
                  <a:gd name="connsiteX101" fmla="*/ 414901 w 608823"/>
                  <a:gd name="connsiteY101" fmla="*/ 376706 h 603882"/>
                  <a:gd name="connsiteX102" fmla="*/ 409647 w 608823"/>
                  <a:gd name="connsiteY102" fmla="*/ 376706 h 603882"/>
                  <a:gd name="connsiteX103" fmla="*/ 400273 w 608823"/>
                  <a:gd name="connsiteY103" fmla="*/ 367260 h 603882"/>
                  <a:gd name="connsiteX104" fmla="*/ 400273 w 608823"/>
                  <a:gd name="connsiteY104" fmla="*/ 304786 h 603882"/>
                  <a:gd name="connsiteX105" fmla="*/ 473198 w 608823"/>
                  <a:gd name="connsiteY105" fmla="*/ 231219 h 603882"/>
                  <a:gd name="connsiteX106" fmla="*/ 87694 w 608823"/>
                  <a:gd name="connsiteY106" fmla="*/ 231219 h 603882"/>
                  <a:gd name="connsiteX107" fmla="*/ 135554 w 608823"/>
                  <a:gd name="connsiteY107" fmla="*/ 231219 h 603882"/>
                  <a:gd name="connsiteX108" fmla="*/ 207912 w 608823"/>
                  <a:gd name="connsiteY108" fmla="*/ 304786 h 603882"/>
                  <a:gd name="connsiteX109" fmla="*/ 207912 w 608823"/>
                  <a:gd name="connsiteY109" fmla="*/ 367260 h 603882"/>
                  <a:gd name="connsiteX110" fmla="*/ 198539 w 608823"/>
                  <a:gd name="connsiteY110" fmla="*/ 376706 h 603882"/>
                  <a:gd name="connsiteX111" fmla="*/ 193284 w 608823"/>
                  <a:gd name="connsiteY111" fmla="*/ 376706 h 603882"/>
                  <a:gd name="connsiteX112" fmla="*/ 200385 w 608823"/>
                  <a:gd name="connsiteY112" fmla="*/ 316164 h 603882"/>
                  <a:gd name="connsiteX113" fmla="*/ 200548 w 608823"/>
                  <a:gd name="connsiteY113" fmla="*/ 312202 h 603882"/>
                  <a:gd name="connsiteX114" fmla="*/ 163318 w 608823"/>
                  <a:gd name="connsiteY114" fmla="*/ 275588 h 603882"/>
                  <a:gd name="connsiteX115" fmla="*/ 59930 w 608823"/>
                  <a:gd name="connsiteY115" fmla="*/ 275588 h 603882"/>
                  <a:gd name="connsiteX116" fmla="*/ 31527 w 608823"/>
                  <a:gd name="connsiteY116" fmla="*/ 288326 h 603882"/>
                  <a:gd name="connsiteX117" fmla="*/ 22580 w 608823"/>
                  <a:gd name="connsiteY117" fmla="*/ 316021 h 603882"/>
                  <a:gd name="connsiteX118" fmla="*/ 29326 w 608823"/>
                  <a:gd name="connsiteY118" fmla="*/ 376706 h 603882"/>
                  <a:gd name="connsiteX119" fmla="*/ 24143 w 608823"/>
                  <a:gd name="connsiteY119" fmla="*/ 376706 h 603882"/>
                  <a:gd name="connsiteX120" fmla="*/ 14769 w 608823"/>
                  <a:gd name="connsiteY120" fmla="*/ 367260 h 603882"/>
                  <a:gd name="connsiteX121" fmla="*/ 14769 w 608823"/>
                  <a:gd name="connsiteY121" fmla="*/ 304786 h 603882"/>
                  <a:gd name="connsiteX122" fmla="*/ 87694 w 608823"/>
                  <a:gd name="connsiteY122" fmla="*/ 231219 h 603882"/>
                  <a:gd name="connsiteX123" fmla="*/ 497057 w 608823"/>
                  <a:gd name="connsiteY123" fmla="*/ 102120 h 603882"/>
                  <a:gd name="connsiteX124" fmla="*/ 553153 w 608823"/>
                  <a:gd name="connsiteY124" fmla="*/ 158655 h 603882"/>
                  <a:gd name="connsiteX125" fmla="*/ 497057 w 608823"/>
                  <a:gd name="connsiteY125" fmla="*/ 215189 h 603882"/>
                  <a:gd name="connsiteX126" fmla="*/ 440960 w 608823"/>
                  <a:gd name="connsiteY126" fmla="*/ 158655 h 603882"/>
                  <a:gd name="connsiteX127" fmla="*/ 497057 w 608823"/>
                  <a:gd name="connsiteY127" fmla="*/ 102120 h 603882"/>
                  <a:gd name="connsiteX128" fmla="*/ 111696 w 608823"/>
                  <a:gd name="connsiteY128" fmla="*/ 102120 h 603882"/>
                  <a:gd name="connsiteX129" fmla="*/ 167792 w 608823"/>
                  <a:gd name="connsiteY129" fmla="*/ 158655 h 603882"/>
                  <a:gd name="connsiteX130" fmla="*/ 111696 w 608823"/>
                  <a:gd name="connsiteY130" fmla="*/ 215189 h 603882"/>
                  <a:gd name="connsiteX131" fmla="*/ 55599 w 608823"/>
                  <a:gd name="connsiteY131" fmla="*/ 158655 h 603882"/>
                  <a:gd name="connsiteX132" fmla="*/ 111696 w 608823"/>
                  <a:gd name="connsiteY132" fmla="*/ 102120 h 603882"/>
                  <a:gd name="connsiteX133" fmla="*/ 295109 w 608823"/>
                  <a:gd name="connsiteY133" fmla="*/ 90885 h 603882"/>
                  <a:gd name="connsiteX134" fmla="*/ 313785 w 608823"/>
                  <a:gd name="connsiteY134" fmla="*/ 90885 h 603882"/>
                  <a:gd name="connsiteX135" fmla="*/ 313785 w 608823"/>
                  <a:gd name="connsiteY135" fmla="*/ 190643 h 603882"/>
                  <a:gd name="connsiteX136" fmla="*/ 313785 w 608823"/>
                  <a:gd name="connsiteY136" fmla="*/ 192286 h 603882"/>
                  <a:gd name="connsiteX137" fmla="*/ 303631 w 608823"/>
                  <a:gd name="connsiteY137" fmla="*/ 200875 h 603882"/>
                  <a:gd name="connsiteX138" fmla="*/ 295109 w 608823"/>
                  <a:gd name="connsiteY138" fmla="*/ 190643 h 603882"/>
                  <a:gd name="connsiteX139" fmla="*/ 359514 w 608823"/>
                  <a:gd name="connsiteY139" fmla="*/ 80079 h 603882"/>
                  <a:gd name="connsiteX140" fmla="*/ 373290 w 608823"/>
                  <a:gd name="connsiteY140" fmla="*/ 92889 h 603882"/>
                  <a:gd name="connsiteX141" fmla="*/ 361361 w 608823"/>
                  <a:gd name="connsiteY141" fmla="*/ 105126 h 603882"/>
                  <a:gd name="connsiteX142" fmla="*/ 361361 w 608823"/>
                  <a:gd name="connsiteY142" fmla="*/ 191001 h 603882"/>
                  <a:gd name="connsiteX143" fmla="*/ 361361 w 608823"/>
                  <a:gd name="connsiteY143" fmla="*/ 191145 h 603882"/>
                  <a:gd name="connsiteX144" fmla="*/ 351988 w 608823"/>
                  <a:gd name="connsiteY144" fmla="*/ 200448 h 603882"/>
                  <a:gd name="connsiteX145" fmla="*/ 351915 w 608823"/>
                  <a:gd name="connsiteY145" fmla="*/ 200449 h 603882"/>
                  <a:gd name="connsiteX146" fmla="*/ 342614 w 608823"/>
                  <a:gd name="connsiteY146" fmla="*/ 191216 h 603882"/>
                  <a:gd name="connsiteX147" fmla="*/ 342614 w 608823"/>
                  <a:gd name="connsiteY147" fmla="*/ 101046 h 603882"/>
                  <a:gd name="connsiteX148" fmla="*/ 345313 w 608823"/>
                  <a:gd name="connsiteY148" fmla="*/ 94391 h 603882"/>
                  <a:gd name="connsiteX149" fmla="*/ 248954 w 608823"/>
                  <a:gd name="connsiteY149" fmla="*/ 79721 h 603882"/>
                  <a:gd name="connsiteX150" fmla="*/ 263156 w 608823"/>
                  <a:gd name="connsiteY150" fmla="*/ 93103 h 603882"/>
                  <a:gd name="connsiteX151" fmla="*/ 266209 w 608823"/>
                  <a:gd name="connsiteY151" fmla="*/ 100259 h 603882"/>
                  <a:gd name="connsiteX152" fmla="*/ 266209 w 608823"/>
                  <a:gd name="connsiteY152" fmla="*/ 190500 h 603882"/>
                  <a:gd name="connsiteX153" fmla="*/ 256836 w 608823"/>
                  <a:gd name="connsiteY153" fmla="*/ 199946 h 603882"/>
                  <a:gd name="connsiteX154" fmla="*/ 247463 w 608823"/>
                  <a:gd name="connsiteY154" fmla="*/ 190500 h 603882"/>
                  <a:gd name="connsiteX155" fmla="*/ 247463 w 608823"/>
                  <a:gd name="connsiteY155" fmla="*/ 104625 h 603882"/>
                  <a:gd name="connsiteX156" fmla="*/ 234752 w 608823"/>
                  <a:gd name="connsiteY156" fmla="*/ 92244 h 603882"/>
                  <a:gd name="connsiteX157" fmla="*/ 248954 w 608823"/>
                  <a:gd name="connsiteY157" fmla="*/ 79721 h 603882"/>
                  <a:gd name="connsiteX158" fmla="*/ 403223 w 608823"/>
                  <a:gd name="connsiteY158" fmla="*/ 9599 h 603882"/>
                  <a:gd name="connsiteX159" fmla="*/ 439364 w 608823"/>
                  <a:gd name="connsiteY159" fmla="*/ 46027 h 603882"/>
                  <a:gd name="connsiteX160" fmla="*/ 402655 w 608823"/>
                  <a:gd name="connsiteY160" fmla="*/ 81883 h 603882"/>
                  <a:gd name="connsiteX161" fmla="*/ 366514 w 608823"/>
                  <a:gd name="connsiteY161" fmla="*/ 45455 h 603882"/>
                  <a:gd name="connsiteX162" fmla="*/ 403223 w 608823"/>
                  <a:gd name="connsiteY162" fmla="*/ 9599 h 603882"/>
                  <a:gd name="connsiteX163" fmla="*/ 205781 w 608823"/>
                  <a:gd name="connsiteY163" fmla="*/ 9304 h 603882"/>
                  <a:gd name="connsiteX164" fmla="*/ 241925 w 608823"/>
                  <a:gd name="connsiteY164" fmla="*/ 45729 h 603882"/>
                  <a:gd name="connsiteX165" fmla="*/ 205781 w 608823"/>
                  <a:gd name="connsiteY165" fmla="*/ 82155 h 603882"/>
                  <a:gd name="connsiteX166" fmla="*/ 169638 w 608823"/>
                  <a:gd name="connsiteY166" fmla="*/ 45729 h 603882"/>
                  <a:gd name="connsiteX167" fmla="*/ 205781 w 608823"/>
                  <a:gd name="connsiteY167" fmla="*/ 9304 h 603882"/>
                  <a:gd name="connsiteX168" fmla="*/ 304411 w 608823"/>
                  <a:gd name="connsiteY168" fmla="*/ 0 h 603882"/>
                  <a:gd name="connsiteX169" fmla="*/ 340555 w 608823"/>
                  <a:gd name="connsiteY169" fmla="*/ 36425 h 603882"/>
                  <a:gd name="connsiteX170" fmla="*/ 304412 w 608823"/>
                  <a:gd name="connsiteY170" fmla="*/ 72851 h 603882"/>
                  <a:gd name="connsiteX171" fmla="*/ 268268 w 608823"/>
                  <a:gd name="connsiteY171" fmla="*/ 36497 h 603882"/>
                  <a:gd name="connsiteX172" fmla="*/ 268268 w 608823"/>
                  <a:gd name="connsiteY172" fmla="*/ 36425 h 603882"/>
                  <a:gd name="connsiteX173" fmla="*/ 304411 w 608823"/>
                  <a:gd name="connsiteY173" fmla="*/ 0 h 6038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</a:cxnLst>
                <a:rect l="l" t="t" r="r" b="b"/>
                <a:pathLst>
                  <a:path w="608823" h="603882">
                    <a:moveTo>
                      <a:pt x="304341" y="521764"/>
                    </a:moveTo>
                    <a:cubicBezTo>
                      <a:pt x="296772" y="521804"/>
                      <a:pt x="290667" y="528019"/>
                      <a:pt x="290707" y="535647"/>
                    </a:cubicBezTo>
                    <a:cubicBezTo>
                      <a:pt x="290707" y="535671"/>
                      <a:pt x="290707" y="535695"/>
                      <a:pt x="290707" y="535719"/>
                    </a:cubicBezTo>
                    <a:cubicBezTo>
                      <a:pt x="290746" y="543386"/>
                      <a:pt x="296945" y="549569"/>
                      <a:pt x="304553" y="549530"/>
                    </a:cubicBezTo>
                    <a:cubicBezTo>
                      <a:pt x="312162" y="549490"/>
                      <a:pt x="318297" y="543242"/>
                      <a:pt x="318258" y="535575"/>
                    </a:cubicBezTo>
                    <a:cubicBezTo>
                      <a:pt x="318219" y="527908"/>
                      <a:pt x="312020" y="521724"/>
                      <a:pt x="304411" y="521764"/>
                    </a:cubicBezTo>
                    <a:cubicBezTo>
                      <a:pt x="304388" y="521764"/>
                      <a:pt x="304364" y="521764"/>
                      <a:pt x="304341" y="521764"/>
                    </a:cubicBezTo>
                    <a:close/>
                    <a:moveTo>
                      <a:pt x="233190" y="467376"/>
                    </a:moveTo>
                    <a:lnTo>
                      <a:pt x="375633" y="467376"/>
                    </a:lnTo>
                    <a:cubicBezTo>
                      <a:pt x="382122" y="467361"/>
                      <a:pt x="388314" y="470117"/>
                      <a:pt x="392674" y="474962"/>
                    </a:cubicBezTo>
                    <a:cubicBezTo>
                      <a:pt x="396450" y="479045"/>
                      <a:pt x="398266" y="484587"/>
                      <a:pt x="397645" y="490134"/>
                    </a:cubicBezTo>
                    <a:lnTo>
                      <a:pt x="386994" y="585025"/>
                    </a:lnTo>
                    <a:lnTo>
                      <a:pt x="434356" y="585025"/>
                    </a:lnTo>
                    <a:cubicBezTo>
                      <a:pt x="434899" y="584978"/>
                      <a:pt x="435444" y="584978"/>
                      <a:pt x="435986" y="585025"/>
                    </a:cubicBezTo>
                    <a:cubicBezTo>
                      <a:pt x="441143" y="585479"/>
                      <a:pt x="444959" y="590060"/>
                      <a:pt x="444509" y="595257"/>
                    </a:cubicBezTo>
                    <a:cubicBezTo>
                      <a:pt x="444059" y="600454"/>
                      <a:pt x="439513" y="604300"/>
                      <a:pt x="434356" y="603846"/>
                    </a:cubicBezTo>
                    <a:lnTo>
                      <a:pt x="174467" y="603846"/>
                    </a:lnTo>
                    <a:cubicBezTo>
                      <a:pt x="173924" y="603894"/>
                      <a:pt x="173379" y="603894"/>
                      <a:pt x="172836" y="603846"/>
                    </a:cubicBezTo>
                    <a:cubicBezTo>
                      <a:pt x="167680" y="603392"/>
                      <a:pt x="163864" y="598812"/>
                      <a:pt x="164314" y="593614"/>
                    </a:cubicBezTo>
                    <a:cubicBezTo>
                      <a:pt x="164764" y="588417"/>
                      <a:pt x="169310" y="584571"/>
                      <a:pt x="174467" y="585025"/>
                    </a:cubicBezTo>
                    <a:lnTo>
                      <a:pt x="221758" y="585025"/>
                    </a:lnTo>
                    <a:lnTo>
                      <a:pt x="211249" y="490134"/>
                    </a:lnTo>
                    <a:cubicBezTo>
                      <a:pt x="210628" y="484587"/>
                      <a:pt x="212444" y="479045"/>
                      <a:pt x="216220" y="474962"/>
                    </a:cubicBezTo>
                    <a:cubicBezTo>
                      <a:pt x="220552" y="470121"/>
                      <a:pt x="226722" y="467363"/>
                      <a:pt x="233190" y="467376"/>
                    </a:cubicBezTo>
                    <a:close/>
                    <a:moveTo>
                      <a:pt x="274021" y="395885"/>
                    </a:moveTo>
                    <a:lnTo>
                      <a:pt x="334804" y="395885"/>
                    </a:lnTo>
                    <a:cubicBezTo>
                      <a:pt x="384565" y="395924"/>
                      <a:pt x="424905" y="436549"/>
                      <a:pt x="424983" y="486698"/>
                    </a:cubicBezTo>
                    <a:lnTo>
                      <a:pt x="424983" y="565990"/>
                    </a:lnTo>
                    <a:cubicBezTo>
                      <a:pt x="424945" y="571179"/>
                      <a:pt x="420759" y="575365"/>
                      <a:pt x="415611" y="575365"/>
                    </a:cubicBezTo>
                    <a:lnTo>
                      <a:pt x="406877" y="575365"/>
                    </a:lnTo>
                    <a:lnTo>
                      <a:pt x="416179" y="492423"/>
                    </a:lnTo>
                    <a:cubicBezTo>
                      <a:pt x="417424" y="481447"/>
                      <a:pt x="413903" y="470464"/>
                      <a:pt x="406521" y="462296"/>
                    </a:cubicBezTo>
                    <a:cubicBezTo>
                      <a:pt x="398604" y="453538"/>
                      <a:pt x="387390" y="448549"/>
                      <a:pt x="375633" y="448556"/>
                    </a:cubicBezTo>
                    <a:lnTo>
                      <a:pt x="233191" y="448556"/>
                    </a:lnTo>
                    <a:cubicBezTo>
                      <a:pt x="221462" y="448515"/>
                      <a:pt x="210266" y="453481"/>
                      <a:pt x="202374" y="462224"/>
                    </a:cubicBezTo>
                    <a:cubicBezTo>
                      <a:pt x="194963" y="470323"/>
                      <a:pt x="191391" y="481257"/>
                      <a:pt x="192574" y="492209"/>
                    </a:cubicBezTo>
                    <a:lnTo>
                      <a:pt x="201876" y="575365"/>
                    </a:lnTo>
                    <a:lnTo>
                      <a:pt x="193142" y="575365"/>
                    </a:lnTo>
                    <a:cubicBezTo>
                      <a:pt x="188005" y="575365"/>
                      <a:pt x="183840" y="571168"/>
                      <a:pt x="183840" y="565990"/>
                    </a:cubicBezTo>
                    <a:lnTo>
                      <a:pt x="183840" y="486698"/>
                    </a:lnTo>
                    <a:cubicBezTo>
                      <a:pt x="183879" y="436532"/>
                      <a:pt x="224243" y="395885"/>
                      <a:pt x="274021" y="395885"/>
                    </a:cubicBezTo>
                    <a:close/>
                    <a:moveTo>
                      <a:pt x="111696" y="336704"/>
                    </a:moveTo>
                    <a:cubicBezTo>
                      <a:pt x="106166" y="336704"/>
                      <a:pt x="101684" y="341222"/>
                      <a:pt x="101684" y="346794"/>
                    </a:cubicBezTo>
                    <a:cubicBezTo>
                      <a:pt x="101684" y="352367"/>
                      <a:pt x="106166" y="356884"/>
                      <a:pt x="111696" y="356884"/>
                    </a:cubicBezTo>
                    <a:cubicBezTo>
                      <a:pt x="111743" y="356885"/>
                      <a:pt x="111791" y="356885"/>
                      <a:pt x="111838" y="356884"/>
                    </a:cubicBezTo>
                    <a:cubicBezTo>
                      <a:pt x="117329" y="356845"/>
                      <a:pt x="121747" y="352328"/>
                      <a:pt x="121708" y="346794"/>
                    </a:cubicBezTo>
                    <a:cubicBezTo>
                      <a:pt x="121708" y="341222"/>
                      <a:pt x="117226" y="336704"/>
                      <a:pt x="111696" y="336704"/>
                    </a:cubicBezTo>
                    <a:close/>
                    <a:moveTo>
                      <a:pt x="497057" y="336704"/>
                    </a:moveTo>
                    <a:cubicBezTo>
                      <a:pt x="491527" y="336704"/>
                      <a:pt x="487045" y="341221"/>
                      <a:pt x="487045" y="346794"/>
                    </a:cubicBezTo>
                    <a:cubicBezTo>
                      <a:pt x="487045" y="352367"/>
                      <a:pt x="491527" y="356884"/>
                      <a:pt x="497057" y="356884"/>
                    </a:cubicBezTo>
                    <a:cubicBezTo>
                      <a:pt x="497104" y="356885"/>
                      <a:pt x="497152" y="356885"/>
                      <a:pt x="497199" y="356884"/>
                    </a:cubicBezTo>
                    <a:cubicBezTo>
                      <a:pt x="502690" y="356845"/>
                      <a:pt x="507108" y="352327"/>
                      <a:pt x="507069" y="346794"/>
                    </a:cubicBezTo>
                    <a:cubicBezTo>
                      <a:pt x="507069" y="341221"/>
                      <a:pt x="502587" y="336704"/>
                      <a:pt x="497057" y="336704"/>
                    </a:cubicBezTo>
                    <a:close/>
                    <a:moveTo>
                      <a:pt x="59718" y="294482"/>
                    </a:moveTo>
                    <a:lnTo>
                      <a:pt x="163319" y="294482"/>
                    </a:lnTo>
                    <a:cubicBezTo>
                      <a:pt x="163954" y="294461"/>
                      <a:pt x="164591" y="294476"/>
                      <a:pt x="165225" y="294525"/>
                    </a:cubicBezTo>
                    <a:cubicBezTo>
                      <a:pt x="175118" y="295281"/>
                      <a:pt x="182531" y="303976"/>
                      <a:pt x="181781" y="313947"/>
                    </a:cubicBezTo>
                    <a:lnTo>
                      <a:pt x="174680" y="380214"/>
                    </a:lnTo>
                    <a:lnTo>
                      <a:pt x="213948" y="380214"/>
                    </a:lnTo>
                    <a:cubicBezTo>
                      <a:pt x="219108" y="380253"/>
                      <a:pt x="223282" y="384459"/>
                      <a:pt x="223320" y="389661"/>
                    </a:cubicBezTo>
                    <a:cubicBezTo>
                      <a:pt x="223282" y="394861"/>
                      <a:pt x="219108" y="399068"/>
                      <a:pt x="213948" y="399107"/>
                    </a:cubicBezTo>
                    <a:cubicBezTo>
                      <a:pt x="73280" y="399107"/>
                      <a:pt x="8450" y="399107"/>
                      <a:pt x="9374" y="399107"/>
                    </a:cubicBezTo>
                    <a:cubicBezTo>
                      <a:pt x="4196" y="399107"/>
                      <a:pt x="0" y="394878"/>
                      <a:pt x="0" y="389661"/>
                    </a:cubicBezTo>
                    <a:cubicBezTo>
                      <a:pt x="0" y="384444"/>
                      <a:pt x="4196" y="380214"/>
                      <a:pt x="9374" y="380214"/>
                    </a:cubicBezTo>
                    <a:lnTo>
                      <a:pt x="48356" y="380214"/>
                    </a:lnTo>
                    <a:lnTo>
                      <a:pt x="41256" y="313947"/>
                    </a:lnTo>
                    <a:cubicBezTo>
                      <a:pt x="41214" y="313358"/>
                      <a:pt x="41201" y="312767"/>
                      <a:pt x="41217" y="312177"/>
                    </a:cubicBezTo>
                    <a:cubicBezTo>
                      <a:pt x="41477" y="302141"/>
                      <a:pt x="49761" y="294219"/>
                      <a:pt x="59718" y="294482"/>
                    </a:cubicBezTo>
                    <a:close/>
                    <a:moveTo>
                      <a:pt x="445221" y="294481"/>
                    </a:moveTo>
                    <a:lnTo>
                      <a:pt x="548822" y="294481"/>
                    </a:lnTo>
                    <a:cubicBezTo>
                      <a:pt x="549357" y="294469"/>
                      <a:pt x="549894" y="294482"/>
                      <a:pt x="550429" y="294518"/>
                    </a:cubicBezTo>
                    <a:cubicBezTo>
                      <a:pt x="560406" y="295193"/>
                      <a:pt x="567952" y="303891"/>
                      <a:pt x="567284" y="313946"/>
                    </a:cubicBezTo>
                    <a:lnTo>
                      <a:pt x="560183" y="380213"/>
                    </a:lnTo>
                    <a:lnTo>
                      <a:pt x="599451" y="380213"/>
                    </a:lnTo>
                    <a:cubicBezTo>
                      <a:pt x="604627" y="380213"/>
                      <a:pt x="608823" y="384443"/>
                      <a:pt x="608823" y="389660"/>
                    </a:cubicBezTo>
                    <a:cubicBezTo>
                      <a:pt x="608823" y="394877"/>
                      <a:pt x="604627" y="399106"/>
                      <a:pt x="599451" y="399106"/>
                    </a:cubicBezTo>
                    <a:cubicBezTo>
                      <a:pt x="458783" y="399106"/>
                      <a:pt x="393953" y="399106"/>
                      <a:pt x="394877" y="399106"/>
                    </a:cubicBezTo>
                    <a:cubicBezTo>
                      <a:pt x="389699" y="399106"/>
                      <a:pt x="385503" y="394877"/>
                      <a:pt x="385503" y="389660"/>
                    </a:cubicBezTo>
                    <a:cubicBezTo>
                      <a:pt x="385503" y="384443"/>
                      <a:pt x="389699" y="380213"/>
                      <a:pt x="394877" y="380213"/>
                    </a:cubicBezTo>
                    <a:lnTo>
                      <a:pt x="433859" y="380213"/>
                    </a:lnTo>
                    <a:lnTo>
                      <a:pt x="426759" y="313946"/>
                    </a:lnTo>
                    <a:cubicBezTo>
                      <a:pt x="426717" y="313358"/>
                      <a:pt x="426704" y="312767"/>
                      <a:pt x="426720" y="312177"/>
                    </a:cubicBezTo>
                    <a:cubicBezTo>
                      <a:pt x="426980" y="302142"/>
                      <a:pt x="435264" y="294219"/>
                      <a:pt x="445221" y="294481"/>
                    </a:cubicBezTo>
                    <a:close/>
                    <a:moveTo>
                      <a:pt x="304412" y="231434"/>
                    </a:moveTo>
                    <a:cubicBezTo>
                      <a:pt x="304436" y="231434"/>
                      <a:pt x="304459" y="231434"/>
                      <a:pt x="304483" y="231434"/>
                    </a:cubicBezTo>
                    <a:cubicBezTo>
                      <a:pt x="342445" y="231474"/>
                      <a:pt x="373187" y="262519"/>
                      <a:pt x="373147" y="300778"/>
                    </a:cubicBezTo>
                    <a:cubicBezTo>
                      <a:pt x="373108" y="339037"/>
                      <a:pt x="342303" y="370020"/>
                      <a:pt x="304341" y="369980"/>
                    </a:cubicBezTo>
                    <a:cubicBezTo>
                      <a:pt x="266379" y="369940"/>
                      <a:pt x="235637" y="338894"/>
                      <a:pt x="235676" y="300636"/>
                    </a:cubicBezTo>
                    <a:cubicBezTo>
                      <a:pt x="235754" y="262421"/>
                      <a:pt x="266494" y="231473"/>
                      <a:pt x="304412" y="231434"/>
                    </a:cubicBezTo>
                    <a:close/>
                    <a:moveTo>
                      <a:pt x="473198" y="231219"/>
                    </a:moveTo>
                    <a:lnTo>
                      <a:pt x="521058" y="231219"/>
                    </a:lnTo>
                    <a:cubicBezTo>
                      <a:pt x="561202" y="231494"/>
                      <a:pt x="593623" y="264327"/>
                      <a:pt x="593700" y="304786"/>
                    </a:cubicBezTo>
                    <a:lnTo>
                      <a:pt x="593700" y="367260"/>
                    </a:lnTo>
                    <a:cubicBezTo>
                      <a:pt x="593661" y="372461"/>
                      <a:pt x="589487" y="376667"/>
                      <a:pt x="584327" y="376706"/>
                    </a:cubicBezTo>
                    <a:lnTo>
                      <a:pt x="579072" y="376706"/>
                    </a:lnTo>
                    <a:lnTo>
                      <a:pt x="586173" y="316164"/>
                    </a:lnTo>
                    <a:cubicBezTo>
                      <a:pt x="586297" y="314847"/>
                      <a:pt x="586351" y="313525"/>
                      <a:pt x="586336" y="312202"/>
                    </a:cubicBezTo>
                    <a:cubicBezTo>
                      <a:pt x="586087" y="291730"/>
                      <a:pt x="569420" y="275338"/>
                      <a:pt x="549106" y="275588"/>
                    </a:cubicBezTo>
                    <a:lnTo>
                      <a:pt x="445080" y="275588"/>
                    </a:lnTo>
                    <a:cubicBezTo>
                      <a:pt x="434250" y="275593"/>
                      <a:pt x="423929" y="280221"/>
                      <a:pt x="416676" y="288326"/>
                    </a:cubicBezTo>
                    <a:cubicBezTo>
                      <a:pt x="409877" y="295826"/>
                      <a:pt x="406638" y="305929"/>
                      <a:pt x="407800" y="316021"/>
                    </a:cubicBezTo>
                    <a:lnTo>
                      <a:pt x="414901" y="376706"/>
                    </a:lnTo>
                    <a:lnTo>
                      <a:pt x="409647" y="376706"/>
                    </a:lnTo>
                    <a:cubicBezTo>
                      <a:pt x="404469" y="376706"/>
                      <a:pt x="400273" y="372477"/>
                      <a:pt x="400273" y="367260"/>
                    </a:cubicBezTo>
                    <a:lnTo>
                      <a:pt x="400273" y="304786"/>
                    </a:lnTo>
                    <a:cubicBezTo>
                      <a:pt x="400312" y="264200"/>
                      <a:pt x="432928" y="231298"/>
                      <a:pt x="473198" y="231219"/>
                    </a:cubicBezTo>
                    <a:close/>
                    <a:moveTo>
                      <a:pt x="87694" y="231219"/>
                    </a:moveTo>
                    <a:lnTo>
                      <a:pt x="135554" y="231219"/>
                    </a:lnTo>
                    <a:cubicBezTo>
                      <a:pt x="175587" y="231649"/>
                      <a:pt x="207836" y="264438"/>
                      <a:pt x="207912" y="304786"/>
                    </a:cubicBezTo>
                    <a:lnTo>
                      <a:pt x="207912" y="367260"/>
                    </a:lnTo>
                    <a:cubicBezTo>
                      <a:pt x="207873" y="372461"/>
                      <a:pt x="203699" y="376667"/>
                      <a:pt x="198539" y="376706"/>
                    </a:cubicBezTo>
                    <a:lnTo>
                      <a:pt x="193284" y="376706"/>
                    </a:lnTo>
                    <a:lnTo>
                      <a:pt x="200385" y="316164"/>
                    </a:lnTo>
                    <a:cubicBezTo>
                      <a:pt x="200509" y="314847"/>
                      <a:pt x="200563" y="313525"/>
                      <a:pt x="200548" y="312202"/>
                    </a:cubicBezTo>
                    <a:cubicBezTo>
                      <a:pt x="200299" y="291730"/>
                      <a:pt x="183632" y="275338"/>
                      <a:pt x="163318" y="275588"/>
                    </a:cubicBezTo>
                    <a:lnTo>
                      <a:pt x="59930" y="275588"/>
                    </a:lnTo>
                    <a:cubicBezTo>
                      <a:pt x="49097" y="275575"/>
                      <a:pt x="38769" y="280206"/>
                      <a:pt x="31527" y="288326"/>
                    </a:cubicBezTo>
                    <a:cubicBezTo>
                      <a:pt x="24710" y="295819"/>
                      <a:pt x="21447" y="305920"/>
                      <a:pt x="22580" y="316021"/>
                    </a:cubicBezTo>
                    <a:lnTo>
                      <a:pt x="29326" y="376706"/>
                    </a:lnTo>
                    <a:lnTo>
                      <a:pt x="24143" y="376706"/>
                    </a:lnTo>
                    <a:cubicBezTo>
                      <a:pt x="18965" y="376706"/>
                      <a:pt x="14769" y="372477"/>
                      <a:pt x="14769" y="367260"/>
                    </a:cubicBezTo>
                    <a:lnTo>
                      <a:pt x="14769" y="304786"/>
                    </a:lnTo>
                    <a:cubicBezTo>
                      <a:pt x="14808" y="264200"/>
                      <a:pt x="47424" y="231298"/>
                      <a:pt x="87694" y="231219"/>
                    </a:cubicBezTo>
                    <a:close/>
                    <a:moveTo>
                      <a:pt x="497057" y="102120"/>
                    </a:moveTo>
                    <a:cubicBezTo>
                      <a:pt x="528038" y="102120"/>
                      <a:pt x="553153" y="127431"/>
                      <a:pt x="553153" y="158655"/>
                    </a:cubicBezTo>
                    <a:cubicBezTo>
                      <a:pt x="553153" y="189878"/>
                      <a:pt x="528038" y="215189"/>
                      <a:pt x="497057" y="215189"/>
                    </a:cubicBezTo>
                    <a:cubicBezTo>
                      <a:pt x="466092" y="215149"/>
                      <a:pt x="440999" y="189861"/>
                      <a:pt x="440960" y="158655"/>
                    </a:cubicBezTo>
                    <a:cubicBezTo>
                      <a:pt x="440960" y="127431"/>
                      <a:pt x="466075" y="102120"/>
                      <a:pt x="497057" y="102120"/>
                    </a:cubicBezTo>
                    <a:close/>
                    <a:moveTo>
                      <a:pt x="111696" y="102120"/>
                    </a:moveTo>
                    <a:cubicBezTo>
                      <a:pt x="142677" y="102120"/>
                      <a:pt x="167792" y="127431"/>
                      <a:pt x="167792" y="158655"/>
                    </a:cubicBezTo>
                    <a:cubicBezTo>
                      <a:pt x="167792" y="189878"/>
                      <a:pt x="142677" y="215189"/>
                      <a:pt x="111696" y="215189"/>
                    </a:cubicBezTo>
                    <a:cubicBezTo>
                      <a:pt x="80731" y="215149"/>
                      <a:pt x="55638" y="189861"/>
                      <a:pt x="55599" y="158655"/>
                    </a:cubicBezTo>
                    <a:cubicBezTo>
                      <a:pt x="55599" y="127431"/>
                      <a:pt x="80714" y="102120"/>
                      <a:pt x="111696" y="102120"/>
                    </a:cubicBezTo>
                    <a:close/>
                    <a:moveTo>
                      <a:pt x="295109" y="90885"/>
                    </a:moveTo>
                    <a:cubicBezTo>
                      <a:pt x="301283" y="92029"/>
                      <a:pt x="307611" y="92029"/>
                      <a:pt x="313785" y="90885"/>
                    </a:cubicBezTo>
                    <a:lnTo>
                      <a:pt x="313785" y="190643"/>
                    </a:lnTo>
                    <a:cubicBezTo>
                      <a:pt x="313832" y="191190"/>
                      <a:pt x="313832" y="191739"/>
                      <a:pt x="313785" y="192286"/>
                    </a:cubicBezTo>
                    <a:cubicBezTo>
                      <a:pt x="313334" y="197483"/>
                      <a:pt x="308788" y="201328"/>
                      <a:pt x="303631" y="200875"/>
                    </a:cubicBezTo>
                    <a:cubicBezTo>
                      <a:pt x="298475" y="200421"/>
                      <a:pt x="294659" y="195840"/>
                      <a:pt x="295109" y="190643"/>
                    </a:cubicBezTo>
                    <a:close/>
                    <a:moveTo>
                      <a:pt x="359514" y="80079"/>
                    </a:moveTo>
                    <a:cubicBezTo>
                      <a:pt x="363283" y="85169"/>
                      <a:pt x="367953" y="89512"/>
                      <a:pt x="373290" y="92889"/>
                    </a:cubicBezTo>
                    <a:lnTo>
                      <a:pt x="361361" y="105126"/>
                    </a:lnTo>
                    <a:lnTo>
                      <a:pt x="361361" y="191001"/>
                    </a:lnTo>
                    <a:cubicBezTo>
                      <a:pt x="361361" y="191049"/>
                      <a:pt x="361361" y="191097"/>
                      <a:pt x="361361" y="191145"/>
                    </a:cubicBezTo>
                    <a:cubicBezTo>
                      <a:pt x="361321" y="196322"/>
                      <a:pt x="357125" y="200487"/>
                      <a:pt x="351988" y="200448"/>
                    </a:cubicBezTo>
                    <a:cubicBezTo>
                      <a:pt x="351963" y="200448"/>
                      <a:pt x="351939" y="200448"/>
                      <a:pt x="351915" y="200449"/>
                    </a:cubicBezTo>
                    <a:cubicBezTo>
                      <a:pt x="346817" y="200487"/>
                      <a:pt x="342653" y="196354"/>
                      <a:pt x="342614" y="191216"/>
                    </a:cubicBezTo>
                    <a:lnTo>
                      <a:pt x="342614" y="101046"/>
                    </a:lnTo>
                    <a:cubicBezTo>
                      <a:pt x="342592" y="98554"/>
                      <a:pt x="343565" y="96155"/>
                      <a:pt x="345313" y="94391"/>
                    </a:cubicBezTo>
                    <a:close/>
                    <a:moveTo>
                      <a:pt x="248954" y="79721"/>
                    </a:moveTo>
                    <a:lnTo>
                      <a:pt x="263156" y="93103"/>
                    </a:lnTo>
                    <a:cubicBezTo>
                      <a:pt x="265133" y="94945"/>
                      <a:pt x="266242" y="97546"/>
                      <a:pt x="266209" y="100259"/>
                    </a:cubicBezTo>
                    <a:lnTo>
                      <a:pt x="266209" y="190500"/>
                    </a:lnTo>
                    <a:cubicBezTo>
                      <a:pt x="266209" y="195717"/>
                      <a:pt x="262012" y="199946"/>
                      <a:pt x="256836" y="199946"/>
                    </a:cubicBezTo>
                    <a:cubicBezTo>
                      <a:pt x="251659" y="199946"/>
                      <a:pt x="247463" y="195717"/>
                      <a:pt x="247463" y="190500"/>
                    </a:cubicBezTo>
                    <a:lnTo>
                      <a:pt x="247463" y="104625"/>
                    </a:lnTo>
                    <a:lnTo>
                      <a:pt x="234752" y="92244"/>
                    </a:lnTo>
                    <a:cubicBezTo>
                      <a:pt x="240199" y="88970"/>
                      <a:pt x="245011" y="84727"/>
                      <a:pt x="248954" y="79721"/>
                    </a:cubicBezTo>
                    <a:close/>
                    <a:moveTo>
                      <a:pt x="403223" y="9599"/>
                    </a:moveTo>
                    <a:cubicBezTo>
                      <a:pt x="423339" y="9757"/>
                      <a:pt x="439521" y="26066"/>
                      <a:pt x="439364" y="46027"/>
                    </a:cubicBezTo>
                    <a:cubicBezTo>
                      <a:pt x="439207" y="65988"/>
                      <a:pt x="422772" y="82041"/>
                      <a:pt x="402655" y="81883"/>
                    </a:cubicBezTo>
                    <a:cubicBezTo>
                      <a:pt x="382538" y="81725"/>
                      <a:pt x="366358" y="65415"/>
                      <a:pt x="366514" y="45455"/>
                    </a:cubicBezTo>
                    <a:cubicBezTo>
                      <a:pt x="366671" y="25494"/>
                      <a:pt x="383106" y="9441"/>
                      <a:pt x="403223" y="9599"/>
                    </a:cubicBezTo>
                    <a:close/>
                    <a:moveTo>
                      <a:pt x="205781" y="9304"/>
                    </a:moveTo>
                    <a:cubicBezTo>
                      <a:pt x="225743" y="9304"/>
                      <a:pt x="241925" y="25612"/>
                      <a:pt x="241925" y="45729"/>
                    </a:cubicBezTo>
                    <a:cubicBezTo>
                      <a:pt x="241925" y="65846"/>
                      <a:pt x="225743" y="82155"/>
                      <a:pt x="205781" y="82155"/>
                    </a:cubicBezTo>
                    <a:cubicBezTo>
                      <a:pt x="185820" y="82155"/>
                      <a:pt x="169638" y="65846"/>
                      <a:pt x="169638" y="45729"/>
                    </a:cubicBezTo>
                    <a:cubicBezTo>
                      <a:pt x="169638" y="25612"/>
                      <a:pt x="185820" y="9304"/>
                      <a:pt x="205781" y="9304"/>
                    </a:cubicBezTo>
                    <a:close/>
                    <a:moveTo>
                      <a:pt x="304411" y="0"/>
                    </a:moveTo>
                    <a:cubicBezTo>
                      <a:pt x="324373" y="0"/>
                      <a:pt x="340555" y="16308"/>
                      <a:pt x="340555" y="36425"/>
                    </a:cubicBezTo>
                    <a:cubicBezTo>
                      <a:pt x="340555" y="56542"/>
                      <a:pt x="324373" y="72850"/>
                      <a:pt x="304412" y="72851"/>
                    </a:cubicBezTo>
                    <a:cubicBezTo>
                      <a:pt x="284478" y="72851"/>
                      <a:pt x="268307" y="56585"/>
                      <a:pt x="268268" y="36497"/>
                    </a:cubicBezTo>
                    <a:cubicBezTo>
                      <a:pt x="268268" y="36473"/>
                      <a:pt x="268268" y="36449"/>
                      <a:pt x="268268" y="36425"/>
                    </a:cubicBezTo>
                    <a:cubicBezTo>
                      <a:pt x="268268" y="16308"/>
                      <a:pt x="284450" y="0"/>
                      <a:pt x="30441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414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EG" sz="1800" b="0" i="0" u="none" strike="noStrike" kern="1200" cap="none" spc="0" normalizeH="0" baseline="0" noProof="0">
                  <a:ln>
                    <a:noFill/>
                  </a:ln>
                  <a:solidFill>
                    <a:srgbClr val="1D1D1D"/>
                  </a:solidFill>
                  <a:effectLst/>
                  <a:uLnTx/>
                  <a:uFillTx/>
                  <a:latin typeface="Avenir Book" panose="02000503020000020003"/>
                  <a:ea typeface="+mn-ea"/>
                  <a:cs typeface="+mn-cs"/>
                </a:endParaRPr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BE9470B4-F32C-52B8-24B0-C6A720CCB86D}"/>
                </a:ext>
              </a:extLst>
            </p:cNvPr>
            <p:cNvGrpSpPr/>
            <p:nvPr/>
          </p:nvGrpSpPr>
          <p:grpSpPr>
            <a:xfrm>
              <a:off x="5074684" y="1692675"/>
              <a:ext cx="1998100" cy="2765927"/>
              <a:chOff x="5149591" y="1952413"/>
              <a:chExt cx="1998100" cy="2765927"/>
            </a:xfrm>
          </p:grpSpPr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B3AF4736-4217-AFB7-ECDE-7186DCF68CE7}"/>
                  </a:ext>
                </a:extLst>
              </p:cNvPr>
              <p:cNvCxnSpPr>
                <a:cxnSpLocks/>
                <a:endCxn id="29" idx="4"/>
              </p:cNvCxnSpPr>
              <p:nvPr/>
            </p:nvCxnSpPr>
            <p:spPr>
              <a:xfrm>
                <a:off x="6148298" y="3802850"/>
                <a:ext cx="810" cy="399330"/>
              </a:xfrm>
              <a:prstGeom prst="line">
                <a:avLst/>
              </a:prstGeom>
              <a:ln w="15875" cap="rnd">
                <a:solidFill>
                  <a:schemeClr val="accent2"/>
                </a:solidFill>
                <a:round/>
                <a:headEnd type="non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Freeform 23">
                <a:extLst>
                  <a:ext uri="{FF2B5EF4-FFF2-40B4-BE49-F238E27FC236}">
                    <a16:creationId xmlns:a16="http://schemas.microsoft.com/office/drawing/2014/main" id="{9AA5C08E-80D4-57ED-37D1-E58F538843F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884852" y="4189802"/>
                <a:ext cx="528485" cy="528538"/>
              </a:xfrm>
              <a:custGeom>
                <a:avLst/>
                <a:gdLst>
                  <a:gd name="connsiteX0" fmla="*/ 4272907 w 4273068"/>
                  <a:gd name="connsiteY0" fmla="*/ 2138156 h 4302441"/>
                  <a:gd name="connsiteX1" fmla="*/ 2162585 w 4273068"/>
                  <a:gd name="connsiteY1" fmla="*/ 4302279 h 4302441"/>
                  <a:gd name="connsiteX2" fmla="*/ 159 w 4273068"/>
                  <a:gd name="connsiteY2" fmla="*/ 2190301 h 4302441"/>
                  <a:gd name="connsiteX3" fmla="*/ 159 w 4273068"/>
                  <a:gd name="connsiteY3" fmla="*/ 2138156 h 4302441"/>
                  <a:gd name="connsiteX4" fmla="*/ 2136639 w 4273068"/>
                  <a:gd name="connsiteY4" fmla="*/ 0 h 4302441"/>
                  <a:gd name="connsiteX5" fmla="*/ 4272907 w 4273068"/>
                  <a:gd name="connsiteY5" fmla="*/ 2138156 h 4302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73068" h="4302441">
                    <a:moveTo>
                      <a:pt x="4272907" y="2138156"/>
                    </a:moveTo>
                    <a:cubicBezTo>
                      <a:pt x="4287295" y="3318969"/>
                      <a:pt x="3342471" y="4287879"/>
                      <a:pt x="2162585" y="4302279"/>
                    </a:cubicBezTo>
                    <a:cubicBezTo>
                      <a:pt x="982698" y="4316678"/>
                      <a:pt x="14547" y="3371113"/>
                      <a:pt x="159" y="2190301"/>
                    </a:cubicBezTo>
                    <a:cubicBezTo>
                      <a:pt x="-53" y="2172920"/>
                      <a:pt x="-53" y="2155537"/>
                      <a:pt x="159" y="2138156"/>
                    </a:cubicBezTo>
                    <a:cubicBezTo>
                      <a:pt x="159" y="957274"/>
                      <a:pt x="956683" y="0"/>
                      <a:pt x="2136639" y="0"/>
                    </a:cubicBezTo>
                    <a:cubicBezTo>
                      <a:pt x="3316595" y="0"/>
                      <a:pt x="4272907" y="957274"/>
                      <a:pt x="4272907" y="2138156"/>
                    </a:cubicBezTo>
                    <a:close/>
                  </a:path>
                </a:pathLst>
              </a:custGeom>
              <a:gradFill>
                <a:gsLst>
                  <a:gs pos="100000">
                    <a:schemeClr val="bg1"/>
                  </a:gs>
                  <a:gs pos="0">
                    <a:schemeClr val="bg2">
                      <a:lumMod val="95000"/>
                    </a:schemeClr>
                  </a:gs>
                </a:gsLst>
                <a:lin ang="2700000" scaled="1"/>
              </a:gradFill>
              <a:ln w="3887" cap="flat">
                <a:noFill/>
                <a:prstDash val="solid"/>
                <a:miter/>
              </a:ln>
              <a:effectLst>
                <a:outerShdw blurRad="254000" dist="127000" dir="4200000" algn="tl" rotWithShape="0">
                  <a:prstClr val="black">
                    <a:alpha val="10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EG" sz="1800" b="0" i="0" u="none" strike="noStrike" kern="1200" cap="none" spc="0" normalizeH="0" baseline="0" noProof="0">
                  <a:ln>
                    <a:noFill/>
                  </a:ln>
                  <a:solidFill>
                    <a:srgbClr val="1D1D1D"/>
                  </a:solidFill>
                  <a:effectLst/>
                  <a:uLnTx/>
                  <a:uFillTx/>
                  <a:latin typeface="Avenir Book" panose="02000503020000020003"/>
                  <a:ea typeface="+mn-ea"/>
                  <a:cs typeface="+mn-cs"/>
                </a:endParaRPr>
              </a:p>
            </p:txBody>
          </p:sp>
          <p:sp>
            <p:nvSpPr>
              <p:cNvPr id="29" name="Freeform 24">
                <a:extLst>
                  <a:ext uri="{FF2B5EF4-FFF2-40B4-BE49-F238E27FC236}">
                    <a16:creationId xmlns:a16="http://schemas.microsoft.com/office/drawing/2014/main" id="{76DDB9C7-EA00-2DFE-00E5-F6388A40148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897234" y="4202180"/>
                <a:ext cx="503723" cy="503776"/>
              </a:xfrm>
              <a:custGeom>
                <a:avLst/>
                <a:gdLst>
                  <a:gd name="connsiteX0" fmla="*/ 4272907 w 4273068"/>
                  <a:gd name="connsiteY0" fmla="*/ 2138156 h 4302441"/>
                  <a:gd name="connsiteX1" fmla="*/ 2162585 w 4273068"/>
                  <a:gd name="connsiteY1" fmla="*/ 4302279 h 4302441"/>
                  <a:gd name="connsiteX2" fmla="*/ 159 w 4273068"/>
                  <a:gd name="connsiteY2" fmla="*/ 2190301 h 4302441"/>
                  <a:gd name="connsiteX3" fmla="*/ 159 w 4273068"/>
                  <a:gd name="connsiteY3" fmla="*/ 2138156 h 4302441"/>
                  <a:gd name="connsiteX4" fmla="*/ 2136639 w 4273068"/>
                  <a:gd name="connsiteY4" fmla="*/ 0 h 4302441"/>
                  <a:gd name="connsiteX5" fmla="*/ 4272907 w 4273068"/>
                  <a:gd name="connsiteY5" fmla="*/ 2138156 h 4302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73068" h="4302441">
                    <a:moveTo>
                      <a:pt x="4272907" y="2138156"/>
                    </a:moveTo>
                    <a:cubicBezTo>
                      <a:pt x="4287295" y="3318969"/>
                      <a:pt x="3342471" y="4287879"/>
                      <a:pt x="2162585" y="4302279"/>
                    </a:cubicBezTo>
                    <a:cubicBezTo>
                      <a:pt x="982698" y="4316678"/>
                      <a:pt x="14547" y="3371113"/>
                      <a:pt x="159" y="2190301"/>
                    </a:cubicBezTo>
                    <a:cubicBezTo>
                      <a:pt x="-53" y="2172920"/>
                      <a:pt x="-53" y="2155537"/>
                      <a:pt x="159" y="2138156"/>
                    </a:cubicBezTo>
                    <a:cubicBezTo>
                      <a:pt x="159" y="957274"/>
                      <a:pt x="956683" y="0"/>
                      <a:pt x="2136639" y="0"/>
                    </a:cubicBezTo>
                    <a:cubicBezTo>
                      <a:pt x="3316595" y="0"/>
                      <a:pt x="4272907" y="957274"/>
                      <a:pt x="4272907" y="2138156"/>
                    </a:cubicBezTo>
                    <a:close/>
                  </a:path>
                </a:pathLst>
              </a:custGeom>
              <a:solidFill>
                <a:srgbClr val="93D050"/>
              </a:solidFill>
              <a:ln>
                <a:noFill/>
              </a:ln>
              <a:effectLst>
                <a:innerShdw blurRad="152400" dist="38100" dir="13800000">
                  <a:prstClr val="black">
                    <a:alpha val="7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EG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venir Book" panose="02000503020000020003"/>
                  <a:ea typeface="+mn-ea"/>
                  <a:cs typeface="+mn-cs"/>
                </a:endParaRPr>
              </a:p>
            </p:txBody>
          </p:sp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id="{6C73AE4E-52E8-01B5-DFA9-38B7F422A4F1}"/>
                  </a:ext>
                </a:extLst>
              </p:cNvPr>
              <p:cNvGrpSpPr/>
              <p:nvPr/>
            </p:nvGrpSpPr>
            <p:grpSpPr>
              <a:xfrm>
                <a:off x="5149591" y="1952413"/>
                <a:ext cx="1998100" cy="1920062"/>
                <a:chOff x="2606468" y="2119920"/>
                <a:chExt cx="2197908" cy="2112069"/>
              </a:xfrm>
              <a:gradFill>
                <a:gsLst>
                  <a:gs pos="100000">
                    <a:schemeClr val="accent2">
                      <a:lumMod val="75000"/>
                    </a:schemeClr>
                  </a:gs>
                  <a:gs pos="0">
                    <a:schemeClr val="accent2"/>
                  </a:gs>
                </a:gsLst>
                <a:lin ang="0" scaled="0"/>
              </a:gradFill>
            </p:grpSpPr>
            <p:sp>
              <p:nvSpPr>
                <p:cNvPr id="51" name="Freeform 41">
                  <a:extLst>
                    <a:ext uri="{FF2B5EF4-FFF2-40B4-BE49-F238E27FC236}">
                      <a16:creationId xmlns:a16="http://schemas.microsoft.com/office/drawing/2014/main" id="{348A187B-640E-C998-F38F-6CD7D73FA80E}"/>
                    </a:ext>
                  </a:extLst>
                </p:cNvPr>
                <p:cNvSpPr/>
                <p:nvPr/>
              </p:nvSpPr>
              <p:spPr>
                <a:xfrm rot="5400000">
                  <a:off x="2986095" y="1895512"/>
                  <a:ext cx="1593874" cy="2042689"/>
                </a:xfrm>
                <a:custGeom>
                  <a:avLst/>
                  <a:gdLst>
                    <a:gd name="connsiteX0" fmla="*/ 3416613 w 3416613"/>
                    <a:gd name="connsiteY0" fmla="*/ 4064150 h 4378686"/>
                    <a:gd name="connsiteX1" fmla="*/ 2267683 w 3416613"/>
                    <a:gd name="connsiteY1" fmla="*/ 4378685 h 4378686"/>
                    <a:gd name="connsiteX2" fmla="*/ 3 w 3416613"/>
                    <a:gd name="connsiteY2" fmla="*/ 2094759 h 4378686"/>
                    <a:gd name="connsiteX3" fmla="*/ 1362412 w 3416613"/>
                    <a:gd name="connsiteY3" fmla="*/ 0 h 4378686"/>
                    <a:gd name="connsiteX4" fmla="*/ 2091055 w 3416613"/>
                    <a:gd name="connsiteY4" fmla="*/ 207182 h 4378686"/>
                    <a:gd name="connsiteX5" fmla="*/ 1021545 w 3416613"/>
                    <a:gd name="connsiteY5" fmla="*/ 848332 h 4378686"/>
                    <a:gd name="connsiteX6" fmla="*/ 327951 w 3416613"/>
                    <a:gd name="connsiteY6" fmla="*/ 2395570 h 43786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3416613" h="4378686">
                      <a:moveTo>
                        <a:pt x="3416613" y="4064150"/>
                      </a:moveTo>
                      <a:cubicBezTo>
                        <a:pt x="3068899" y="4270561"/>
                        <a:pt x="2671965" y="4379227"/>
                        <a:pt x="2267683" y="4378685"/>
                      </a:cubicBezTo>
                      <a:cubicBezTo>
                        <a:pt x="1015191" y="4378685"/>
                        <a:pt x="3" y="3356130"/>
                        <a:pt x="3" y="2094759"/>
                      </a:cubicBezTo>
                      <a:cubicBezTo>
                        <a:pt x="-1516" y="1187786"/>
                        <a:pt x="533114" y="365771"/>
                        <a:pt x="1362412" y="0"/>
                      </a:cubicBezTo>
                      <a:lnTo>
                        <a:pt x="2091055" y="207182"/>
                      </a:lnTo>
                      <a:lnTo>
                        <a:pt x="1021545" y="848332"/>
                      </a:lnTo>
                      <a:lnTo>
                        <a:pt x="327951" y="2395570"/>
                      </a:lnTo>
                      <a:close/>
                    </a:path>
                  </a:pathLst>
                </a:custGeom>
                <a:solidFill>
                  <a:srgbClr val="93D050"/>
                </a:solidFill>
                <a:ln w="528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EG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1D1D1D"/>
                    </a:solidFill>
                    <a:effectLst/>
                    <a:uLnTx/>
                    <a:uFillTx/>
                    <a:latin typeface="Avenir Book" panose="02000503020000020003"/>
                    <a:ea typeface="+mn-ea"/>
                    <a:cs typeface="+mn-cs"/>
                  </a:endParaRPr>
                </a:p>
              </p:txBody>
            </p:sp>
            <p:sp>
              <p:nvSpPr>
                <p:cNvPr id="52" name="Freeform 42">
                  <a:extLst>
                    <a:ext uri="{FF2B5EF4-FFF2-40B4-BE49-F238E27FC236}">
                      <a16:creationId xmlns:a16="http://schemas.microsoft.com/office/drawing/2014/main" id="{A4791624-07CB-93F6-329A-F7C0743AD90D}"/>
                    </a:ext>
                  </a:extLst>
                </p:cNvPr>
                <p:cNvSpPr/>
                <p:nvPr/>
              </p:nvSpPr>
              <p:spPr>
                <a:xfrm rot="5400000">
                  <a:off x="2830876" y="2413707"/>
                  <a:ext cx="1593874" cy="2042689"/>
                </a:xfrm>
                <a:custGeom>
                  <a:avLst/>
                  <a:gdLst>
                    <a:gd name="connsiteX0" fmla="*/ 0 w 3416613"/>
                    <a:gd name="connsiteY0" fmla="*/ 314537 h 4378686"/>
                    <a:gd name="connsiteX1" fmla="*/ 1148930 w 3416613"/>
                    <a:gd name="connsiteY1" fmla="*/ 2 h 4378686"/>
                    <a:gd name="connsiteX2" fmla="*/ 3416610 w 3416613"/>
                    <a:gd name="connsiteY2" fmla="*/ 2283768 h 4378686"/>
                    <a:gd name="connsiteX3" fmla="*/ 2054308 w 3416613"/>
                    <a:gd name="connsiteY3" fmla="*/ 4378687 h 4378686"/>
                    <a:gd name="connsiteX4" fmla="*/ 1325611 w 3416613"/>
                    <a:gd name="connsiteY4" fmla="*/ 4171505 h 4378686"/>
                    <a:gd name="connsiteX5" fmla="*/ 2395121 w 3416613"/>
                    <a:gd name="connsiteY5" fmla="*/ 3530355 h 4378686"/>
                    <a:gd name="connsiteX6" fmla="*/ 3088715 w 3416613"/>
                    <a:gd name="connsiteY6" fmla="*/ 1983117 h 43786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3416613" h="4378686">
                      <a:moveTo>
                        <a:pt x="0" y="314537"/>
                      </a:moveTo>
                      <a:cubicBezTo>
                        <a:pt x="347714" y="108125"/>
                        <a:pt x="744648" y="-541"/>
                        <a:pt x="1148930" y="2"/>
                      </a:cubicBezTo>
                      <a:cubicBezTo>
                        <a:pt x="2401369" y="2"/>
                        <a:pt x="3416610" y="1022663"/>
                        <a:pt x="3416610" y="2283768"/>
                      </a:cubicBezTo>
                      <a:cubicBezTo>
                        <a:pt x="3418238" y="3190782"/>
                        <a:pt x="2883635" y="4012882"/>
                        <a:pt x="2054308" y="4378687"/>
                      </a:cubicBezTo>
                      <a:lnTo>
                        <a:pt x="1325611" y="4171505"/>
                      </a:lnTo>
                      <a:lnTo>
                        <a:pt x="2395121" y="3530355"/>
                      </a:lnTo>
                      <a:lnTo>
                        <a:pt x="3088715" y="1983117"/>
                      </a:lnTo>
                      <a:close/>
                    </a:path>
                  </a:pathLst>
                </a:custGeom>
                <a:solidFill>
                  <a:srgbClr val="93D050"/>
                </a:solidFill>
                <a:ln w="528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EG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1D1D1D"/>
                    </a:solidFill>
                    <a:effectLst/>
                    <a:uLnTx/>
                    <a:uFillTx/>
                    <a:latin typeface="Avenir Book" panose="02000503020000020003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31" name="Freeform 26">
                <a:extLst>
                  <a:ext uri="{FF2B5EF4-FFF2-40B4-BE49-F238E27FC236}">
                    <a16:creationId xmlns:a16="http://schemas.microsoft.com/office/drawing/2014/main" id="{0A0621A1-BD1C-5434-1C5F-57CDE025675B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5236860" y="2000789"/>
                <a:ext cx="1824470" cy="1824655"/>
              </a:xfrm>
              <a:custGeom>
                <a:avLst/>
                <a:gdLst>
                  <a:gd name="connsiteX0" fmla="*/ 4272907 w 4273068"/>
                  <a:gd name="connsiteY0" fmla="*/ 2138156 h 4302441"/>
                  <a:gd name="connsiteX1" fmla="*/ 2162585 w 4273068"/>
                  <a:gd name="connsiteY1" fmla="*/ 4302279 h 4302441"/>
                  <a:gd name="connsiteX2" fmla="*/ 159 w 4273068"/>
                  <a:gd name="connsiteY2" fmla="*/ 2190301 h 4302441"/>
                  <a:gd name="connsiteX3" fmla="*/ 159 w 4273068"/>
                  <a:gd name="connsiteY3" fmla="*/ 2138156 h 4302441"/>
                  <a:gd name="connsiteX4" fmla="*/ 2136639 w 4273068"/>
                  <a:gd name="connsiteY4" fmla="*/ 0 h 4302441"/>
                  <a:gd name="connsiteX5" fmla="*/ 4272907 w 4273068"/>
                  <a:gd name="connsiteY5" fmla="*/ 2138156 h 4302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73068" h="4302441">
                    <a:moveTo>
                      <a:pt x="4272907" y="2138156"/>
                    </a:moveTo>
                    <a:cubicBezTo>
                      <a:pt x="4287295" y="3318969"/>
                      <a:pt x="3342471" y="4287879"/>
                      <a:pt x="2162585" y="4302279"/>
                    </a:cubicBezTo>
                    <a:cubicBezTo>
                      <a:pt x="982698" y="4316678"/>
                      <a:pt x="14547" y="3371113"/>
                      <a:pt x="159" y="2190301"/>
                    </a:cubicBezTo>
                    <a:cubicBezTo>
                      <a:pt x="-53" y="2172920"/>
                      <a:pt x="-53" y="2155537"/>
                      <a:pt x="159" y="2138156"/>
                    </a:cubicBezTo>
                    <a:cubicBezTo>
                      <a:pt x="159" y="957274"/>
                      <a:pt x="956683" y="0"/>
                      <a:pt x="2136639" y="0"/>
                    </a:cubicBezTo>
                    <a:cubicBezTo>
                      <a:pt x="3316595" y="0"/>
                      <a:pt x="4272907" y="957274"/>
                      <a:pt x="4272907" y="2138156"/>
                    </a:cubicBezTo>
                    <a:close/>
                  </a:path>
                </a:pathLst>
              </a:custGeom>
              <a:gradFill>
                <a:gsLst>
                  <a:gs pos="100000">
                    <a:schemeClr val="bg1"/>
                  </a:gs>
                  <a:gs pos="0">
                    <a:schemeClr val="bg2">
                      <a:lumMod val="95000"/>
                    </a:schemeClr>
                  </a:gs>
                </a:gsLst>
                <a:lin ang="2700000" scaled="1"/>
              </a:gradFill>
              <a:ln w="3887" cap="flat">
                <a:noFill/>
                <a:prstDash val="solid"/>
                <a:miter/>
              </a:ln>
              <a:effectLst>
                <a:outerShdw blurRad="254000" dist="127000" dir="4200000" algn="tl" rotWithShape="0">
                  <a:prstClr val="black">
                    <a:alpha val="10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EG" sz="1800" b="0" i="0" u="none" strike="noStrike" kern="1200" cap="none" spc="0" normalizeH="0" baseline="0" noProof="0">
                  <a:ln>
                    <a:noFill/>
                  </a:ln>
                  <a:solidFill>
                    <a:srgbClr val="1D1D1D"/>
                  </a:solidFill>
                  <a:effectLst/>
                  <a:uLnTx/>
                  <a:uFillTx/>
                  <a:latin typeface="Avenir Book" panose="02000503020000020003"/>
                  <a:ea typeface="+mn-ea"/>
                  <a:cs typeface="+mn-cs"/>
                </a:endParaRPr>
              </a:p>
            </p:txBody>
          </p:sp>
          <p:sp>
            <p:nvSpPr>
              <p:cNvPr id="32" name="Freeform 27">
                <a:extLst>
                  <a:ext uri="{FF2B5EF4-FFF2-40B4-BE49-F238E27FC236}">
                    <a16:creationId xmlns:a16="http://schemas.microsoft.com/office/drawing/2014/main" id="{1713ED76-D611-E63F-8A0B-DD996DD420A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279601" y="2043534"/>
                <a:ext cx="1738989" cy="1739165"/>
              </a:xfrm>
              <a:custGeom>
                <a:avLst/>
                <a:gdLst>
                  <a:gd name="connsiteX0" fmla="*/ 4272907 w 4273068"/>
                  <a:gd name="connsiteY0" fmla="*/ 2138156 h 4302441"/>
                  <a:gd name="connsiteX1" fmla="*/ 2162585 w 4273068"/>
                  <a:gd name="connsiteY1" fmla="*/ 4302279 h 4302441"/>
                  <a:gd name="connsiteX2" fmla="*/ 159 w 4273068"/>
                  <a:gd name="connsiteY2" fmla="*/ 2190301 h 4302441"/>
                  <a:gd name="connsiteX3" fmla="*/ 159 w 4273068"/>
                  <a:gd name="connsiteY3" fmla="*/ 2138156 h 4302441"/>
                  <a:gd name="connsiteX4" fmla="*/ 2136639 w 4273068"/>
                  <a:gd name="connsiteY4" fmla="*/ 0 h 4302441"/>
                  <a:gd name="connsiteX5" fmla="*/ 4272907 w 4273068"/>
                  <a:gd name="connsiteY5" fmla="*/ 2138156 h 4302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73068" h="4302441">
                    <a:moveTo>
                      <a:pt x="4272907" y="2138156"/>
                    </a:moveTo>
                    <a:cubicBezTo>
                      <a:pt x="4287295" y="3318969"/>
                      <a:pt x="3342471" y="4287879"/>
                      <a:pt x="2162585" y="4302279"/>
                    </a:cubicBezTo>
                    <a:cubicBezTo>
                      <a:pt x="982698" y="4316678"/>
                      <a:pt x="14547" y="3371113"/>
                      <a:pt x="159" y="2190301"/>
                    </a:cubicBezTo>
                    <a:cubicBezTo>
                      <a:pt x="-53" y="2172920"/>
                      <a:pt x="-53" y="2155537"/>
                      <a:pt x="159" y="2138156"/>
                    </a:cubicBezTo>
                    <a:cubicBezTo>
                      <a:pt x="159" y="957274"/>
                      <a:pt x="956683" y="0"/>
                      <a:pt x="2136639" y="0"/>
                    </a:cubicBezTo>
                    <a:cubicBezTo>
                      <a:pt x="3316595" y="0"/>
                      <a:pt x="4272907" y="957274"/>
                      <a:pt x="4272907" y="2138156"/>
                    </a:cubicBezTo>
                    <a:close/>
                  </a:path>
                </a:pathLst>
              </a:custGeom>
              <a:gradFill flip="none" rotWithShape="1">
                <a:gsLst>
                  <a:gs pos="100000">
                    <a:schemeClr val="bg1"/>
                  </a:gs>
                  <a:gs pos="0">
                    <a:schemeClr val="bg2">
                      <a:lumMod val="95000"/>
                    </a:schemeClr>
                  </a:gs>
                </a:gsLst>
                <a:lin ang="10800000" scaled="0"/>
                <a:tileRect/>
              </a:gradFill>
              <a:ln>
                <a:noFill/>
              </a:ln>
              <a:effectLst>
                <a:innerShdw blurRad="152400" dist="38100" dir="13800000">
                  <a:prstClr val="black">
                    <a:alpha val="7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EG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venir Book" panose="02000503020000020003"/>
                  <a:ea typeface="+mn-ea"/>
                  <a:cs typeface="+mn-cs"/>
                </a:endParaRPr>
              </a:p>
            </p:txBody>
          </p:sp>
          <p:sp>
            <p:nvSpPr>
              <p:cNvPr id="33" name="Freeform 28">
                <a:extLst>
                  <a:ext uri="{FF2B5EF4-FFF2-40B4-BE49-F238E27FC236}">
                    <a16:creationId xmlns:a16="http://schemas.microsoft.com/office/drawing/2014/main" id="{122B4A77-241A-6DFE-5D07-901DCF46A3C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342969" y="2106853"/>
                <a:ext cx="1612250" cy="1612526"/>
              </a:xfrm>
              <a:custGeom>
                <a:avLst/>
                <a:gdLst>
                  <a:gd name="connsiteX0" fmla="*/ 3453884 w 3453883"/>
                  <a:gd name="connsiteY0" fmla="*/ 1728297 h 3456593"/>
                  <a:gd name="connsiteX1" fmla="*/ 1726942 w 3453883"/>
                  <a:gd name="connsiteY1" fmla="*/ 3456594 h 3456593"/>
                  <a:gd name="connsiteX2" fmla="*/ 0 w 3453883"/>
                  <a:gd name="connsiteY2" fmla="*/ 1728297 h 3456593"/>
                  <a:gd name="connsiteX3" fmla="*/ 1726942 w 3453883"/>
                  <a:gd name="connsiteY3" fmla="*/ 0 h 3456593"/>
                  <a:gd name="connsiteX4" fmla="*/ 3453884 w 3453883"/>
                  <a:gd name="connsiteY4" fmla="*/ 1728297 h 34565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453883" h="3456593">
                    <a:moveTo>
                      <a:pt x="3453884" y="1728297"/>
                    </a:moveTo>
                    <a:cubicBezTo>
                      <a:pt x="3453884" y="2682809"/>
                      <a:pt x="2680706" y="3456594"/>
                      <a:pt x="1726942" y="3456594"/>
                    </a:cubicBezTo>
                    <a:cubicBezTo>
                      <a:pt x="773178" y="3456594"/>
                      <a:pt x="0" y="2682809"/>
                      <a:pt x="0" y="1728297"/>
                    </a:cubicBezTo>
                    <a:cubicBezTo>
                      <a:pt x="0" y="773785"/>
                      <a:pt x="773178" y="0"/>
                      <a:pt x="1726942" y="0"/>
                    </a:cubicBezTo>
                    <a:cubicBezTo>
                      <a:pt x="2680706" y="0"/>
                      <a:pt x="3453884" y="773785"/>
                      <a:pt x="3453884" y="1728297"/>
                    </a:cubicBezTo>
                    <a:close/>
                  </a:path>
                </a:pathLst>
              </a:custGeom>
              <a:solidFill>
                <a:srgbClr val="93D050"/>
              </a:solidFill>
              <a:ln w="5289" cap="flat">
                <a:noFill/>
                <a:prstDash val="solid"/>
                <a:miter/>
              </a:ln>
              <a:effectLst>
                <a:outerShdw blurRad="384575" dist="181068" dir="5400000" algn="t" rotWithShape="0">
                  <a:prstClr val="black">
                    <a:alpha val="20000"/>
                  </a:prstClr>
                </a:outerShdw>
              </a:effectLst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EG" sz="1800" b="0" i="0" u="none" strike="noStrike" kern="1200" cap="none" spc="0" normalizeH="0" baseline="0" noProof="0">
                  <a:ln>
                    <a:noFill/>
                  </a:ln>
                  <a:solidFill>
                    <a:srgbClr val="1D1D1D"/>
                  </a:solidFill>
                  <a:effectLst/>
                  <a:uLnTx/>
                  <a:uFillTx/>
                  <a:latin typeface="Avenir Book" panose="02000503020000020003"/>
                  <a:ea typeface="+mn-ea"/>
                  <a:cs typeface="+mn-cs"/>
                </a:endParaRPr>
              </a:p>
            </p:txBody>
          </p:sp>
          <p:grpSp>
            <p:nvGrpSpPr>
              <p:cNvPr id="34" name="Graphic 10">
                <a:extLst>
                  <a:ext uri="{FF2B5EF4-FFF2-40B4-BE49-F238E27FC236}">
                    <a16:creationId xmlns:a16="http://schemas.microsoft.com/office/drawing/2014/main" id="{7B72D8D8-C8FE-C035-3AFB-7DD1CC152F98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5994693" y="4303048"/>
                <a:ext cx="308805" cy="302041"/>
                <a:chOff x="4706361" y="4223123"/>
                <a:chExt cx="800957" cy="783415"/>
              </a:xfrm>
              <a:solidFill>
                <a:srgbClr val="FFFFFF"/>
              </a:solidFill>
            </p:grpSpPr>
            <p:sp>
              <p:nvSpPr>
                <p:cNvPr id="36" name="Freeform 31">
                  <a:extLst>
                    <a:ext uri="{FF2B5EF4-FFF2-40B4-BE49-F238E27FC236}">
                      <a16:creationId xmlns:a16="http://schemas.microsoft.com/office/drawing/2014/main" id="{7B54ACF9-9D7A-F8A5-51B2-4A549129D3F0}"/>
                    </a:ext>
                  </a:extLst>
                </p:cNvPr>
                <p:cNvSpPr/>
                <p:nvPr/>
              </p:nvSpPr>
              <p:spPr>
                <a:xfrm>
                  <a:off x="5056146" y="4689357"/>
                  <a:ext cx="84810" cy="279519"/>
                </a:xfrm>
                <a:custGeom>
                  <a:avLst/>
                  <a:gdLst>
                    <a:gd name="connsiteX0" fmla="*/ 84811 w 84810"/>
                    <a:gd name="connsiteY0" fmla="*/ 11993 h 279519"/>
                    <a:gd name="connsiteX1" fmla="*/ 84811 w 84810"/>
                    <a:gd name="connsiteY1" fmla="*/ 266997 h 279519"/>
                    <a:gd name="connsiteX2" fmla="*/ 72386 w 84810"/>
                    <a:gd name="connsiteY2" fmla="*/ 279519 h 279519"/>
                    <a:gd name="connsiteX3" fmla="*/ 12425 w 84810"/>
                    <a:gd name="connsiteY3" fmla="*/ 279519 h 279519"/>
                    <a:gd name="connsiteX4" fmla="*/ 0 w 84810"/>
                    <a:gd name="connsiteY4" fmla="*/ 267187 h 279519"/>
                    <a:gd name="connsiteX5" fmla="*/ 0 w 84810"/>
                    <a:gd name="connsiteY5" fmla="*/ 266997 h 279519"/>
                    <a:gd name="connsiteX6" fmla="*/ 0 w 84810"/>
                    <a:gd name="connsiteY6" fmla="*/ 46050 h 279519"/>
                    <a:gd name="connsiteX7" fmla="*/ 12236 w 84810"/>
                    <a:gd name="connsiteY7" fmla="*/ 33528 h 279519"/>
                    <a:gd name="connsiteX8" fmla="*/ 12425 w 84810"/>
                    <a:gd name="connsiteY8" fmla="*/ 33528 h 279519"/>
                    <a:gd name="connsiteX9" fmla="*/ 17697 w 84810"/>
                    <a:gd name="connsiteY9" fmla="*/ 32010 h 279519"/>
                    <a:gd name="connsiteX10" fmla="*/ 65797 w 84810"/>
                    <a:gd name="connsiteY10" fmla="*/ 1842 h 279519"/>
                    <a:gd name="connsiteX11" fmla="*/ 83000 w 84810"/>
                    <a:gd name="connsiteY11" fmla="*/ 6058 h 279519"/>
                    <a:gd name="connsiteX12" fmla="*/ 84811 w 84810"/>
                    <a:gd name="connsiteY12" fmla="*/ 11993 h 2795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84810" h="279519">
                      <a:moveTo>
                        <a:pt x="84811" y="11993"/>
                      </a:moveTo>
                      <a:lnTo>
                        <a:pt x="84811" y="266997"/>
                      </a:lnTo>
                      <a:cubicBezTo>
                        <a:pt x="84760" y="273891"/>
                        <a:pt x="79227" y="279468"/>
                        <a:pt x="72386" y="279519"/>
                      </a:cubicBezTo>
                      <a:lnTo>
                        <a:pt x="12425" y="279519"/>
                      </a:lnTo>
                      <a:cubicBezTo>
                        <a:pt x="5615" y="279572"/>
                        <a:pt x="53" y="274051"/>
                        <a:pt x="0" y="267187"/>
                      </a:cubicBezTo>
                      <a:cubicBezTo>
                        <a:pt x="0" y="267124"/>
                        <a:pt x="0" y="267060"/>
                        <a:pt x="0" y="266997"/>
                      </a:cubicBezTo>
                      <a:lnTo>
                        <a:pt x="0" y="46050"/>
                      </a:lnTo>
                      <a:cubicBezTo>
                        <a:pt x="-52" y="39187"/>
                        <a:pt x="5426" y="33580"/>
                        <a:pt x="12236" y="33528"/>
                      </a:cubicBezTo>
                      <a:cubicBezTo>
                        <a:pt x="12299" y="33527"/>
                        <a:pt x="12362" y="33527"/>
                        <a:pt x="12425" y="33528"/>
                      </a:cubicBezTo>
                      <a:cubicBezTo>
                        <a:pt x="14293" y="33560"/>
                        <a:pt x="16128" y="33032"/>
                        <a:pt x="17697" y="32010"/>
                      </a:cubicBezTo>
                      <a:lnTo>
                        <a:pt x="65797" y="1842"/>
                      </a:lnTo>
                      <a:cubicBezTo>
                        <a:pt x="71703" y="-1782"/>
                        <a:pt x="79405" y="106"/>
                        <a:pt x="83000" y="6058"/>
                      </a:cubicBezTo>
                      <a:cubicBezTo>
                        <a:pt x="84085" y="7853"/>
                        <a:pt x="84707" y="9893"/>
                        <a:pt x="84811" y="11993"/>
                      </a:cubicBezTo>
                      <a:close/>
                    </a:path>
                  </a:pathLst>
                </a:custGeom>
                <a:grpFill/>
                <a:ln w="941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EG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1D1D1D"/>
                    </a:solidFill>
                    <a:effectLst/>
                    <a:uLnTx/>
                    <a:uFillTx/>
                    <a:latin typeface="Avenir Book" panose="02000503020000020003"/>
                    <a:ea typeface="+mn-ea"/>
                    <a:cs typeface="+mn-cs"/>
                  </a:endParaRPr>
                </a:p>
              </p:txBody>
            </p:sp>
            <p:sp>
              <p:nvSpPr>
                <p:cNvPr id="37" name="Freeform 32">
                  <a:extLst>
                    <a:ext uri="{FF2B5EF4-FFF2-40B4-BE49-F238E27FC236}">
                      <a16:creationId xmlns:a16="http://schemas.microsoft.com/office/drawing/2014/main" id="{AF1DC555-B8CA-CA84-A70B-532163FF2C63}"/>
                    </a:ext>
                  </a:extLst>
                </p:cNvPr>
                <p:cNvSpPr/>
                <p:nvPr/>
              </p:nvSpPr>
              <p:spPr>
                <a:xfrm>
                  <a:off x="4760109" y="4223123"/>
                  <a:ext cx="207084" cy="208708"/>
                </a:xfrm>
                <a:custGeom>
                  <a:avLst/>
                  <a:gdLst>
                    <a:gd name="connsiteX0" fmla="*/ 0 w 207084"/>
                    <a:gd name="connsiteY0" fmla="*/ 104354 h 208708"/>
                    <a:gd name="connsiteX1" fmla="*/ 103542 w 207084"/>
                    <a:gd name="connsiteY1" fmla="*/ 0 h 208708"/>
                    <a:gd name="connsiteX2" fmla="*/ 207085 w 207084"/>
                    <a:gd name="connsiteY2" fmla="*/ 104354 h 208708"/>
                    <a:gd name="connsiteX3" fmla="*/ 103542 w 207084"/>
                    <a:gd name="connsiteY3" fmla="*/ 208708 h 208708"/>
                    <a:gd name="connsiteX4" fmla="*/ 0 w 207084"/>
                    <a:gd name="connsiteY4" fmla="*/ 104354 h 2087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07084" h="208708">
                      <a:moveTo>
                        <a:pt x="0" y="104354"/>
                      </a:moveTo>
                      <a:cubicBezTo>
                        <a:pt x="0" y="46721"/>
                        <a:pt x="46358" y="0"/>
                        <a:pt x="103542" y="0"/>
                      </a:cubicBezTo>
                      <a:cubicBezTo>
                        <a:pt x="160727" y="0"/>
                        <a:pt x="207085" y="46721"/>
                        <a:pt x="207085" y="104354"/>
                      </a:cubicBezTo>
                      <a:cubicBezTo>
                        <a:pt x="207085" y="161987"/>
                        <a:pt x="160727" y="208708"/>
                        <a:pt x="103542" y="208708"/>
                      </a:cubicBezTo>
                      <a:cubicBezTo>
                        <a:pt x="46357" y="208708"/>
                        <a:pt x="0" y="161987"/>
                        <a:pt x="0" y="104354"/>
                      </a:cubicBezTo>
                      <a:close/>
                    </a:path>
                  </a:pathLst>
                </a:custGeom>
                <a:grpFill/>
                <a:ln w="941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EG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1D1D1D"/>
                    </a:solidFill>
                    <a:effectLst/>
                    <a:uLnTx/>
                    <a:uFillTx/>
                    <a:latin typeface="Avenir Book" panose="02000503020000020003"/>
                    <a:ea typeface="+mn-ea"/>
                    <a:cs typeface="+mn-cs"/>
                  </a:endParaRPr>
                </a:p>
              </p:txBody>
            </p:sp>
            <p:sp>
              <p:nvSpPr>
                <p:cNvPr id="38" name="Freeform 33">
                  <a:extLst>
                    <a:ext uri="{FF2B5EF4-FFF2-40B4-BE49-F238E27FC236}">
                      <a16:creationId xmlns:a16="http://schemas.microsoft.com/office/drawing/2014/main" id="{F5DED9D9-5D5E-C1BD-799E-1706A9286533}"/>
                    </a:ext>
                  </a:extLst>
                </p:cNvPr>
                <p:cNvSpPr/>
                <p:nvPr/>
              </p:nvSpPr>
              <p:spPr>
                <a:xfrm>
                  <a:off x="4706361" y="4439909"/>
                  <a:ext cx="313830" cy="566629"/>
                </a:xfrm>
                <a:custGeom>
                  <a:avLst/>
                  <a:gdLst>
                    <a:gd name="connsiteX0" fmla="*/ 313828 w 313830"/>
                    <a:gd name="connsiteY0" fmla="*/ 129669 h 566629"/>
                    <a:gd name="connsiteX1" fmla="*/ 313828 w 313830"/>
                    <a:gd name="connsiteY1" fmla="*/ 338378 h 566629"/>
                    <a:gd name="connsiteX2" fmla="*/ 301221 w 313830"/>
                    <a:gd name="connsiteY2" fmla="*/ 350521 h 566629"/>
                    <a:gd name="connsiteX3" fmla="*/ 301215 w 313830"/>
                    <a:gd name="connsiteY3" fmla="*/ 350521 h 566629"/>
                    <a:gd name="connsiteX4" fmla="*/ 251421 w 313830"/>
                    <a:gd name="connsiteY4" fmla="*/ 350521 h 566629"/>
                    <a:gd name="connsiteX5" fmla="*/ 251421 w 313830"/>
                    <a:gd name="connsiteY5" fmla="*/ 554106 h 566629"/>
                    <a:gd name="connsiteX6" fmla="*/ 239184 w 313830"/>
                    <a:gd name="connsiteY6" fmla="*/ 566629 h 566629"/>
                    <a:gd name="connsiteX7" fmla="*/ 238995 w 313830"/>
                    <a:gd name="connsiteY7" fmla="*/ 566629 h 566629"/>
                    <a:gd name="connsiteX8" fmla="*/ 75304 w 313830"/>
                    <a:gd name="connsiteY8" fmla="*/ 566629 h 566629"/>
                    <a:gd name="connsiteX9" fmla="*/ 62879 w 313830"/>
                    <a:gd name="connsiteY9" fmla="*/ 554106 h 566629"/>
                    <a:gd name="connsiteX10" fmla="*/ 62879 w 313830"/>
                    <a:gd name="connsiteY10" fmla="*/ 350521 h 566629"/>
                    <a:gd name="connsiteX11" fmla="*/ 12426 w 313830"/>
                    <a:gd name="connsiteY11" fmla="*/ 350521 h 566629"/>
                    <a:gd name="connsiteX12" fmla="*/ 1 w 313830"/>
                    <a:gd name="connsiteY12" fmla="*/ 338188 h 566629"/>
                    <a:gd name="connsiteX13" fmla="*/ 1 w 313830"/>
                    <a:gd name="connsiteY13" fmla="*/ 338093 h 566629"/>
                    <a:gd name="connsiteX14" fmla="*/ 1 w 313830"/>
                    <a:gd name="connsiteY14" fmla="*/ 129384 h 566629"/>
                    <a:gd name="connsiteX15" fmla="*/ 77187 w 313830"/>
                    <a:gd name="connsiteY15" fmla="*/ 1408 h 566629"/>
                    <a:gd name="connsiteX16" fmla="*/ 91777 w 313830"/>
                    <a:gd name="connsiteY16" fmla="*/ 3685 h 566629"/>
                    <a:gd name="connsiteX17" fmla="*/ 156915 w 313830"/>
                    <a:gd name="connsiteY17" fmla="*/ 69238 h 566629"/>
                    <a:gd name="connsiteX18" fmla="*/ 221958 w 313830"/>
                    <a:gd name="connsiteY18" fmla="*/ 3685 h 566629"/>
                    <a:gd name="connsiteX19" fmla="*/ 236360 w 313830"/>
                    <a:gd name="connsiteY19" fmla="*/ 1408 h 566629"/>
                    <a:gd name="connsiteX20" fmla="*/ 313828 w 313830"/>
                    <a:gd name="connsiteY20" fmla="*/ 129669 h 56662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</a:cxnLst>
                  <a:rect l="l" t="t" r="r" b="b"/>
                  <a:pathLst>
                    <a:path w="313830" h="566629">
                      <a:moveTo>
                        <a:pt x="313828" y="129669"/>
                      </a:moveTo>
                      <a:lnTo>
                        <a:pt x="313828" y="338378"/>
                      </a:lnTo>
                      <a:cubicBezTo>
                        <a:pt x="313674" y="345239"/>
                        <a:pt x="308030" y="350676"/>
                        <a:pt x="301221" y="350521"/>
                      </a:cubicBezTo>
                      <a:cubicBezTo>
                        <a:pt x="301219" y="350521"/>
                        <a:pt x="301217" y="350521"/>
                        <a:pt x="301215" y="350521"/>
                      </a:cubicBezTo>
                      <a:lnTo>
                        <a:pt x="251421" y="350521"/>
                      </a:lnTo>
                      <a:lnTo>
                        <a:pt x="251421" y="554106"/>
                      </a:lnTo>
                      <a:cubicBezTo>
                        <a:pt x="251473" y="560970"/>
                        <a:pt x="245994" y="566576"/>
                        <a:pt x="239184" y="566629"/>
                      </a:cubicBezTo>
                      <a:cubicBezTo>
                        <a:pt x="239121" y="566629"/>
                        <a:pt x="239058" y="566629"/>
                        <a:pt x="238995" y="566629"/>
                      </a:cubicBezTo>
                      <a:lnTo>
                        <a:pt x="75304" y="566629"/>
                      </a:lnTo>
                      <a:cubicBezTo>
                        <a:pt x="68442" y="566629"/>
                        <a:pt x="62879" y="561022"/>
                        <a:pt x="62879" y="554106"/>
                      </a:cubicBezTo>
                      <a:lnTo>
                        <a:pt x="62879" y="350521"/>
                      </a:lnTo>
                      <a:lnTo>
                        <a:pt x="12426" y="350521"/>
                      </a:lnTo>
                      <a:cubicBezTo>
                        <a:pt x="5616" y="350573"/>
                        <a:pt x="53" y="345052"/>
                        <a:pt x="1" y="338188"/>
                      </a:cubicBezTo>
                      <a:cubicBezTo>
                        <a:pt x="1" y="338156"/>
                        <a:pt x="1" y="338125"/>
                        <a:pt x="1" y="338093"/>
                      </a:cubicBezTo>
                      <a:lnTo>
                        <a:pt x="1" y="129384"/>
                      </a:lnTo>
                      <a:cubicBezTo>
                        <a:pt x="-185" y="75494"/>
                        <a:pt x="29635" y="26053"/>
                        <a:pt x="77187" y="1408"/>
                      </a:cubicBezTo>
                      <a:cubicBezTo>
                        <a:pt x="82029" y="-1080"/>
                        <a:pt x="87908" y="-163"/>
                        <a:pt x="91777" y="3685"/>
                      </a:cubicBezTo>
                      <a:lnTo>
                        <a:pt x="156915" y="69238"/>
                      </a:lnTo>
                      <a:lnTo>
                        <a:pt x="221958" y="3685"/>
                      </a:lnTo>
                      <a:cubicBezTo>
                        <a:pt x="225737" y="-187"/>
                        <a:pt x="231586" y="-1112"/>
                        <a:pt x="236360" y="1408"/>
                      </a:cubicBezTo>
                      <a:cubicBezTo>
                        <a:pt x="284128" y="26004"/>
                        <a:pt x="314088" y="75608"/>
                        <a:pt x="313828" y="129669"/>
                      </a:cubicBezTo>
                      <a:close/>
                    </a:path>
                  </a:pathLst>
                </a:custGeom>
                <a:grpFill/>
                <a:ln w="941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EG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1D1D1D"/>
                    </a:solidFill>
                    <a:effectLst/>
                    <a:uLnTx/>
                    <a:uFillTx/>
                    <a:latin typeface="Avenir Book" panose="02000503020000020003"/>
                    <a:ea typeface="+mn-ea"/>
                    <a:cs typeface="+mn-cs"/>
                  </a:endParaRPr>
                </a:p>
              </p:txBody>
            </p:sp>
            <p:sp>
              <p:nvSpPr>
                <p:cNvPr id="39" name="Freeform 34">
                  <a:extLst>
                    <a:ext uri="{FF2B5EF4-FFF2-40B4-BE49-F238E27FC236}">
                      <a16:creationId xmlns:a16="http://schemas.microsoft.com/office/drawing/2014/main" id="{C96D8908-3CEF-06E6-A08A-7AA392A0AF48}"/>
                    </a:ext>
                  </a:extLst>
                </p:cNvPr>
                <p:cNvSpPr/>
                <p:nvPr/>
              </p:nvSpPr>
              <p:spPr>
                <a:xfrm>
                  <a:off x="5279515" y="4673302"/>
                  <a:ext cx="84816" cy="295573"/>
                </a:xfrm>
                <a:custGeom>
                  <a:avLst/>
                  <a:gdLst>
                    <a:gd name="connsiteX0" fmla="*/ 84811 w 84816"/>
                    <a:gd name="connsiteY0" fmla="*/ 62105 h 295573"/>
                    <a:gd name="connsiteX1" fmla="*/ 84811 w 84816"/>
                    <a:gd name="connsiteY1" fmla="*/ 283051 h 295573"/>
                    <a:gd name="connsiteX2" fmla="*/ 72386 w 84816"/>
                    <a:gd name="connsiteY2" fmla="*/ 295573 h 295573"/>
                    <a:gd name="connsiteX3" fmla="*/ 12425 w 84816"/>
                    <a:gd name="connsiteY3" fmla="*/ 295573 h 295573"/>
                    <a:gd name="connsiteX4" fmla="*/ 0 w 84816"/>
                    <a:gd name="connsiteY4" fmla="*/ 283051 h 295573"/>
                    <a:gd name="connsiteX5" fmla="*/ 0 w 84816"/>
                    <a:gd name="connsiteY5" fmla="*/ 12584 h 295573"/>
                    <a:gd name="connsiteX6" fmla="*/ 7530 w 84816"/>
                    <a:gd name="connsiteY6" fmla="*/ 1010 h 295573"/>
                    <a:gd name="connsiteX7" fmla="*/ 20991 w 84816"/>
                    <a:gd name="connsiteY7" fmla="*/ 3571 h 295573"/>
                    <a:gd name="connsiteX8" fmla="*/ 65232 w 84816"/>
                    <a:gd name="connsiteY8" fmla="*/ 46357 h 295573"/>
                    <a:gd name="connsiteX9" fmla="*/ 72103 w 84816"/>
                    <a:gd name="connsiteY9" fmla="*/ 49108 h 295573"/>
                    <a:gd name="connsiteX10" fmla="*/ 84815 w 84816"/>
                    <a:gd name="connsiteY10" fmla="*/ 61528 h 295573"/>
                    <a:gd name="connsiteX11" fmla="*/ 84811 w 84816"/>
                    <a:gd name="connsiteY11" fmla="*/ 62105 h 2955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84816" h="295573">
                      <a:moveTo>
                        <a:pt x="84811" y="62105"/>
                      </a:moveTo>
                      <a:lnTo>
                        <a:pt x="84811" y="283051"/>
                      </a:lnTo>
                      <a:cubicBezTo>
                        <a:pt x="84811" y="289967"/>
                        <a:pt x="79248" y="295573"/>
                        <a:pt x="72386" y="295573"/>
                      </a:cubicBezTo>
                      <a:lnTo>
                        <a:pt x="12425" y="295573"/>
                      </a:lnTo>
                      <a:cubicBezTo>
                        <a:pt x="5563" y="295573"/>
                        <a:pt x="0" y="289967"/>
                        <a:pt x="0" y="283051"/>
                      </a:cubicBezTo>
                      <a:lnTo>
                        <a:pt x="0" y="12584"/>
                      </a:lnTo>
                      <a:cubicBezTo>
                        <a:pt x="-1" y="7559"/>
                        <a:pt x="2957" y="3012"/>
                        <a:pt x="7530" y="1010"/>
                      </a:cubicBezTo>
                      <a:cubicBezTo>
                        <a:pt x="12115" y="-984"/>
                        <a:pt x="17443" y="29"/>
                        <a:pt x="20991" y="3571"/>
                      </a:cubicBezTo>
                      <a:lnTo>
                        <a:pt x="65232" y="46357"/>
                      </a:lnTo>
                      <a:cubicBezTo>
                        <a:pt x="67083" y="48135"/>
                        <a:pt x="69546" y="49121"/>
                        <a:pt x="72103" y="49108"/>
                      </a:cubicBezTo>
                      <a:cubicBezTo>
                        <a:pt x="79017" y="49000"/>
                        <a:pt x="84708" y="54561"/>
                        <a:pt x="84815" y="61528"/>
                      </a:cubicBezTo>
                      <a:cubicBezTo>
                        <a:pt x="84818" y="61720"/>
                        <a:pt x="84816" y="61912"/>
                        <a:pt x="84811" y="62105"/>
                      </a:cubicBezTo>
                      <a:close/>
                    </a:path>
                  </a:pathLst>
                </a:custGeom>
                <a:grpFill/>
                <a:ln w="941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EG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1D1D1D"/>
                    </a:solidFill>
                    <a:effectLst/>
                    <a:uLnTx/>
                    <a:uFillTx/>
                    <a:latin typeface="Avenir Book" panose="02000503020000020003"/>
                    <a:ea typeface="+mn-ea"/>
                    <a:cs typeface="+mn-cs"/>
                  </a:endParaRPr>
                </a:p>
              </p:txBody>
            </p:sp>
            <p:sp>
              <p:nvSpPr>
                <p:cNvPr id="41" name="Freeform 35">
                  <a:extLst>
                    <a:ext uri="{FF2B5EF4-FFF2-40B4-BE49-F238E27FC236}">
                      <a16:creationId xmlns:a16="http://schemas.microsoft.com/office/drawing/2014/main" id="{3211428B-3C25-4D50-4A9E-39837FB8C8F9}"/>
                    </a:ext>
                  </a:extLst>
                </p:cNvPr>
                <p:cNvSpPr/>
                <p:nvPr/>
              </p:nvSpPr>
              <p:spPr>
                <a:xfrm>
                  <a:off x="5391234" y="4626387"/>
                  <a:ext cx="84825" cy="342489"/>
                </a:xfrm>
                <a:custGeom>
                  <a:avLst/>
                  <a:gdLst>
                    <a:gd name="connsiteX0" fmla="*/ 84824 w 84825"/>
                    <a:gd name="connsiteY0" fmla="*/ 12825 h 342489"/>
                    <a:gd name="connsiteX1" fmla="*/ 84824 w 84825"/>
                    <a:gd name="connsiteY1" fmla="*/ 329967 h 342489"/>
                    <a:gd name="connsiteX2" fmla="*/ 72399 w 84825"/>
                    <a:gd name="connsiteY2" fmla="*/ 342489 h 342489"/>
                    <a:gd name="connsiteX3" fmla="*/ 12438 w 84825"/>
                    <a:gd name="connsiteY3" fmla="*/ 342489 h 342489"/>
                    <a:gd name="connsiteX4" fmla="*/ 13 w 84825"/>
                    <a:gd name="connsiteY4" fmla="*/ 330157 h 342489"/>
                    <a:gd name="connsiteX5" fmla="*/ 13 w 84825"/>
                    <a:gd name="connsiteY5" fmla="*/ 329966 h 342489"/>
                    <a:gd name="connsiteX6" fmla="*/ 13 w 84825"/>
                    <a:gd name="connsiteY6" fmla="*/ 68607 h 342489"/>
                    <a:gd name="connsiteX7" fmla="*/ 3967 w 84825"/>
                    <a:gd name="connsiteY7" fmla="*/ 59120 h 342489"/>
                    <a:gd name="connsiteX8" fmla="*/ 63927 w 84825"/>
                    <a:gd name="connsiteY8" fmla="*/ 3243 h 342489"/>
                    <a:gd name="connsiteX9" fmla="*/ 81608 w 84825"/>
                    <a:gd name="connsiteY9" fmla="*/ 4173 h 342489"/>
                    <a:gd name="connsiteX10" fmla="*/ 84824 w 84825"/>
                    <a:gd name="connsiteY10" fmla="*/ 12825 h 3424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84825" h="342489">
                      <a:moveTo>
                        <a:pt x="84824" y="12825"/>
                      </a:moveTo>
                      <a:lnTo>
                        <a:pt x="84824" y="329967"/>
                      </a:lnTo>
                      <a:cubicBezTo>
                        <a:pt x="84773" y="336861"/>
                        <a:pt x="79240" y="342437"/>
                        <a:pt x="72399" y="342489"/>
                      </a:cubicBezTo>
                      <a:lnTo>
                        <a:pt x="12438" y="342489"/>
                      </a:lnTo>
                      <a:cubicBezTo>
                        <a:pt x="5628" y="342542"/>
                        <a:pt x="66" y="337020"/>
                        <a:pt x="13" y="330157"/>
                      </a:cubicBezTo>
                      <a:cubicBezTo>
                        <a:pt x="13" y="330094"/>
                        <a:pt x="13" y="330030"/>
                        <a:pt x="13" y="329966"/>
                      </a:cubicBezTo>
                      <a:lnTo>
                        <a:pt x="13" y="68607"/>
                      </a:lnTo>
                      <a:cubicBezTo>
                        <a:pt x="-156" y="65005"/>
                        <a:pt x="1297" y="61519"/>
                        <a:pt x="3967" y="59120"/>
                      </a:cubicBezTo>
                      <a:lnTo>
                        <a:pt x="63927" y="3243"/>
                      </a:lnTo>
                      <a:cubicBezTo>
                        <a:pt x="69064" y="-1421"/>
                        <a:pt x="76980" y="-1005"/>
                        <a:pt x="81608" y="4173"/>
                      </a:cubicBezTo>
                      <a:cubicBezTo>
                        <a:pt x="83727" y="6543"/>
                        <a:pt x="84876" y="9635"/>
                        <a:pt x="84824" y="12825"/>
                      </a:cubicBezTo>
                      <a:close/>
                    </a:path>
                  </a:pathLst>
                </a:custGeom>
                <a:grpFill/>
                <a:ln w="941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EG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1D1D1D"/>
                    </a:solidFill>
                    <a:effectLst/>
                    <a:uLnTx/>
                    <a:uFillTx/>
                    <a:latin typeface="Avenir Book" panose="02000503020000020003"/>
                    <a:ea typeface="+mn-ea"/>
                    <a:cs typeface="+mn-cs"/>
                  </a:endParaRPr>
                </a:p>
              </p:txBody>
            </p:sp>
            <p:sp>
              <p:nvSpPr>
                <p:cNvPr id="46" name="Freeform 36">
                  <a:extLst>
                    <a:ext uri="{FF2B5EF4-FFF2-40B4-BE49-F238E27FC236}">
                      <a16:creationId xmlns:a16="http://schemas.microsoft.com/office/drawing/2014/main" id="{8E163903-5FDD-E8F9-1E6D-E250B80CBE2B}"/>
                    </a:ext>
                  </a:extLst>
                </p:cNvPr>
                <p:cNvSpPr/>
                <p:nvPr/>
              </p:nvSpPr>
              <p:spPr>
                <a:xfrm>
                  <a:off x="5054511" y="4533707"/>
                  <a:ext cx="452807" cy="159299"/>
                </a:xfrm>
                <a:custGeom>
                  <a:avLst/>
                  <a:gdLst>
                    <a:gd name="connsiteX0" fmla="*/ 452515 w 452807"/>
                    <a:gd name="connsiteY0" fmla="*/ 14241 h 159299"/>
                    <a:gd name="connsiteX1" fmla="*/ 444514 w 452807"/>
                    <a:gd name="connsiteY1" fmla="*/ 74103 h 159299"/>
                    <a:gd name="connsiteX2" fmla="*/ 432183 w 452807"/>
                    <a:gd name="connsiteY2" fmla="*/ 84918 h 159299"/>
                    <a:gd name="connsiteX3" fmla="*/ 419736 w 452807"/>
                    <a:gd name="connsiteY3" fmla="*/ 72417 h 159299"/>
                    <a:gd name="connsiteX4" fmla="*/ 419852 w 452807"/>
                    <a:gd name="connsiteY4" fmla="*/ 70688 h 159299"/>
                    <a:gd name="connsiteX5" fmla="*/ 423712 w 452807"/>
                    <a:gd name="connsiteY5" fmla="*/ 45263 h 159299"/>
                    <a:gd name="connsiteX6" fmla="*/ 305768 w 452807"/>
                    <a:gd name="connsiteY6" fmla="*/ 154740 h 159299"/>
                    <a:gd name="connsiteX7" fmla="*/ 288824 w 452807"/>
                    <a:gd name="connsiteY7" fmla="*/ 154740 h 159299"/>
                    <a:gd name="connsiteX8" fmla="*/ 183964 w 452807"/>
                    <a:gd name="connsiteY8" fmla="*/ 53422 h 159299"/>
                    <a:gd name="connsiteX9" fmla="*/ 20650 w 452807"/>
                    <a:gd name="connsiteY9" fmla="*/ 156163 h 159299"/>
                    <a:gd name="connsiteX10" fmla="*/ 3112 w 452807"/>
                    <a:gd name="connsiteY10" fmla="*/ 155065 h 159299"/>
                    <a:gd name="connsiteX11" fmla="*/ 4201 w 452807"/>
                    <a:gd name="connsiteY11" fmla="*/ 137390 h 159299"/>
                    <a:gd name="connsiteX12" fmla="*/ 7471 w 452807"/>
                    <a:gd name="connsiteY12" fmla="*/ 135292 h 159299"/>
                    <a:gd name="connsiteX13" fmla="*/ 178975 w 452807"/>
                    <a:gd name="connsiteY13" fmla="*/ 27049 h 159299"/>
                    <a:gd name="connsiteX14" fmla="*/ 194130 w 452807"/>
                    <a:gd name="connsiteY14" fmla="*/ 28566 h 159299"/>
                    <a:gd name="connsiteX15" fmla="*/ 297672 w 452807"/>
                    <a:gd name="connsiteY15" fmla="*/ 128367 h 159299"/>
                    <a:gd name="connsiteX16" fmla="*/ 403097 w 452807"/>
                    <a:gd name="connsiteY16" fmla="*/ 30274 h 159299"/>
                    <a:gd name="connsiteX17" fmla="*/ 382577 w 452807"/>
                    <a:gd name="connsiteY17" fmla="*/ 33025 h 159299"/>
                    <a:gd name="connsiteX18" fmla="*/ 367862 w 452807"/>
                    <a:gd name="connsiteY18" fmla="*/ 23346 h 159299"/>
                    <a:gd name="connsiteX19" fmla="*/ 377466 w 452807"/>
                    <a:gd name="connsiteY19" fmla="*/ 8516 h 159299"/>
                    <a:gd name="connsiteX20" fmla="*/ 379377 w 452807"/>
                    <a:gd name="connsiteY20" fmla="*/ 8265 h 159299"/>
                    <a:gd name="connsiteX21" fmla="*/ 438678 w 452807"/>
                    <a:gd name="connsiteY21" fmla="*/ 106 h 159299"/>
                    <a:gd name="connsiteX22" fmla="*/ 452703 w 452807"/>
                    <a:gd name="connsiteY22" fmla="*/ 10996 h 159299"/>
                    <a:gd name="connsiteX23" fmla="*/ 452703 w 452807"/>
                    <a:gd name="connsiteY23" fmla="*/ 14241 h 15929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</a:cxnLst>
                  <a:rect l="l" t="t" r="r" b="b"/>
                  <a:pathLst>
                    <a:path w="452807" h="159299">
                      <a:moveTo>
                        <a:pt x="452515" y="14241"/>
                      </a:moveTo>
                      <a:lnTo>
                        <a:pt x="444514" y="74103"/>
                      </a:lnTo>
                      <a:cubicBezTo>
                        <a:pt x="443628" y="80288"/>
                        <a:pt x="438384" y="84888"/>
                        <a:pt x="432183" y="84918"/>
                      </a:cubicBezTo>
                      <a:cubicBezTo>
                        <a:pt x="425321" y="84930"/>
                        <a:pt x="419748" y="79333"/>
                        <a:pt x="419736" y="72417"/>
                      </a:cubicBezTo>
                      <a:cubicBezTo>
                        <a:pt x="419735" y="71839"/>
                        <a:pt x="419774" y="71261"/>
                        <a:pt x="419852" y="70688"/>
                      </a:cubicBezTo>
                      <a:lnTo>
                        <a:pt x="423712" y="45263"/>
                      </a:lnTo>
                      <a:lnTo>
                        <a:pt x="305768" y="154740"/>
                      </a:lnTo>
                      <a:cubicBezTo>
                        <a:pt x="301033" y="159318"/>
                        <a:pt x="293559" y="159318"/>
                        <a:pt x="288824" y="154740"/>
                      </a:cubicBezTo>
                      <a:lnTo>
                        <a:pt x="183964" y="53422"/>
                      </a:lnTo>
                      <a:lnTo>
                        <a:pt x="20650" y="156163"/>
                      </a:lnTo>
                      <a:cubicBezTo>
                        <a:pt x="15506" y="160741"/>
                        <a:pt x="7654" y="160249"/>
                        <a:pt x="3112" y="155065"/>
                      </a:cubicBezTo>
                      <a:cubicBezTo>
                        <a:pt x="-1431" y="149881"/>
                        <a:pt x="-943" y="141968"/>
                        <a:pt x="4201" y="137390"/>
                      </a:cubicBezTo>
                      <a:cubicBezTo>
                        <a:pt x="5176" y="136523"/>
                        <a:pt x="6279" y="135815"/>
                        <a:pt x="7471" y="135292"/>
                      </a:cubicBezTo>
                      <a:lnTo>
                        <a:pt x="178975" y="27049"/>
                      </a:lnTo>
                      <a:cubicBezTo>
                        <a:pt x="183770" y="23974"/>
                        <a:pt x="190029" y="24601"/>
                        <a:pt x="194130" y="28566"/>
                      </a:cubicBezTo>
                      <a:lnTo>
                        <a:pt x="297672" y="128367"/>
                      </a:lnTo>
                      <a:lnTo>
                        <a:pt x="403097" y="30274"/>
                      </a:lnTo>
                      <a:lnTo>
                        <a:pt x="382577" y="33025"/>
                      </a:lnTo>
                      <a:cubicBezTo>
                        <a:pt x="375862" y="34448"/>
                        <a:pt x="369273" y="30114"/>
                        <a:pt x="367862" y="23346"/>
                      </a:cubicBezTo>
                      <a:cubicBezTo>
                        <a:pt x="366451" y="16578"/>
                        <a:pt x="370751" y="9938"/>
                        <a:pt x="377466" y="8516"/>
                      </a:cubicBezTo>
                      <a:cubicBezTo>
                        <a:pt x="378095" y="8382"/>
                        <a:pt x="378734" y="8298"/>
                        <a:pt x="379377" y="8265"/>
                      </a:cubicBezTo>
                      <a:lnTo>
                        <a:pt x="438678" y="106"/>
                      </a:lnTo>
                      <a:cubicBezTo>
                        <a:pt x="445535" y="-790"/>
                        <a:pt x="451814" y="4086"/>
                        <a:pt x="452703" y="10996"/>
                      </a:cubicBezTo>
                      <a:cubicBezTo>
                        <a:pt x="452842" y="12073"/>
                        <a:pt x="452842" y="13164"/>
                        <a:pt x="452703" y="14241"/>
                      </a:cubicBezTo>
                      <a:close/>
                    </a:path>
                  </a:pathLst>
                </a:custGeom>
                <a:grpFill/>
                <a:ln w="941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EG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1D1D1D"/>
                    </a:solidFill>
                    <a:effectLst/>
                    <a:uLnTx/>
                    <a:uFillTx/>
                    <a:latin typeface="Avenir Book" panose="02000503020000020003"/>
                    <a:ea typeface="+mn-ea"/>
                    <a:cs typeface="+mn-cs"/>
                  </a:endParaRPr>
                </a:p>
              </p:txBody>
            </p:sp>
            <p:sp>
              <p:nvSpPr>
                <p:cNvPr id="47" name="Freeform 37">
                  <a:extLst>
                    <a:ext uri="{FF2B5EF4-FFF2-40B4-BE49-F238E27FC236}">
                      <a16:creationId xmlns:a16="http://schemas.microsoft.com/office/drawing/2014/main" id="{69B33210-FC2D-F703-9B8A-45D06E872FA8}"/>
                    </a:ext>
                  </a:extLst>
                </p:cNvPr>
                <p:cNvSpPr/>
                <p:nvPr/>
              </p:nvSpPr>
              <p:spPr>
                <a:xfrm>
                  <a:off x="5167596" y="4620569"/>
                  <a:ext cx="84716" cy="348310"/>
                </a:xfrm>
                <a:custGeom>
                  <a:avLst/>
                  <a:gdLst>
                    <a:gd name="connsiteX0" fmla="*/ 84716 w 84716"/>
                    <a:gd name="connsiteY0" fmla="*/ 15227 h 348310"/>
                    <a:gd name="connsiteX1" fmla="*/ 84716 w 84716"/>
                    <a:gd name="connsiteY1" fmla="*/ 335784 h 348310"/>
                    <a:gd name="connsiteX2" fmla="*/ 72291 w 84716"/>
                    <a:gd name="connsiteY2" fmla="*/ 348307 h 348310"/>
                    <a:gd name="connsiteX3" fmla="*/ 12707 w 84716"/>
                    <a:gd name="connsiteY3" fmla="*/ 348307 h 348310"/>
                    <a:gd name="connsiteX4" fmla="*/ 3 w 84716"/>
                    <a:gd name="connsiteY4" fmla="*/ 336072 h 348310"/>
                    <a:gd name="connsiteX5" fmla="*/ 0 w 84716"/>
                    <a:gd name="connsiteY5" fmla="*/ 335784 h 348310"/>
                    <a:gd name="connsiteX6" fmla="*/ 0 w 84716"/>
                    <a:gd name="connsiteY6" fmla="*/ 48431 h 348310"/>
                    <a:gd name="connsiteX7" fmla="*/ 5836 w 84716"/>
                    <a:gd name="connsiteY7" fmla="*/ 37806 h 348310"/>
                    <a:gd name="connsiteX8" fmla="*/ 62784 w 84716"/>
                    <a:gd name="connsiteY8" fmla="*/ 2040 h 348310"/>
                    <a:gd name="connsiteX9" fmla="*/ 84716 w 84716"/>
                    <a:gd name="connsiteY9" fmla="*/ 15227 h 3483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4716" h="348310">
                      <a:moveTo>
                        <a:pt x="84716" y="15227"/>
                      </a:moveTo>
                      <a:lnTo>
                        <a:pt x="84716" y="335784"/>
                      </a:lnTo>
                      <a:cubicBezTo>
                        <a:pt x="84716" y="342700"/>
                        <a:pt x="79154" y="348307"/>
                        <a:pt x="72291" y="348307"/>
                      </a:cubicBezTo>
                      <a:lnTo>
                        <a:pt x="12707" y="348307"/>
                      </a:lnTo>
                      <a:cubicBezTo>
                        <a:pt x="5847" y="348464"/>
                        <a:pt x="159" y="342986"/>
                        <a:pt x="3" y="336072"/>
                      </a:cubicBezTo>
                      <a:cubicBezTo>
                        <a:pt x="1" y="335976"/>
                        <a:pt x="0" y="335880"/>
                        <a:pt x="0" y="335784"/>
                      </a:cubicBezTo>
                      <a:lnTo>
                        <a:pt x="0" y="48431"/>
                      </a:lnTo>
                      <a:cubicBezTo>
                        <a:pt x="15" y="44116"/>
                        <a:pt x="2216" y="40109"/>
                        <a:pt x="5836" y="37806"/>
                      </a:cubicBezTo>
                      <a:lnTo>
                        <a:pt x="62784" y="2040"/>
                      </a:lnTo>
                      <a:cubicBezTo>
                        <a:pt x="72950" y="-4695"/>
                        <a:pt x="84716" y="6689"/>
                        <a:pt x="84716" y="15227"/>
                      </a:cubicBezTo>
                      <a:close/>
                    </a:path>
                  </a:pathLst>
                </a:custGeom>
                <a:grpFill/>
                <a:ln w="941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EG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1D1D1D"/>
                    </a:solidFill>
                    <a:effectLst/>
                    <a:uLnTx/>
                    <a:uFillTx/>
                    <a:latin typeface="Avenir Book" panose="02000503020000020003"/>
                    <a:ea typeface="+mn-ea"/>
                    <a:cs typeface="+mn-cs"/>
                  </a:endParaRPr>
                </a:p>
              </p:txBody>
            </p:sp>
            <p:sp>
              <p:nvSpPr>
                <p:cNvPr id="48" name="Freeform 38">
                  <a:extLst>
                    <a:ext uri="{FF2B5EF4-FFF2-40B4-BE49-F238E27FC236}">
                      <a16:creationId xmlns:a16="http://schemas.microsoft.com/office/drawing/2014/main" id="{541C4384-841D-CAA5-A3AB-B2965980D3DD}"/>
                    </a:ext>
                  </a:extLst>
                </p:cNvPr>
                <p:cNvSpPr/>
                <p:nvPr/>
              </p:nvSpPr>
              <p:spPr>
                <a:xfrm>
                  <a:off x="5252380" y="4336110"/>
                  <a:ext cx="23840" cy="43069"/>
                </a:xfrm>
                <a:custGeom>
                  <a:avLst/>
                  <a:gdLst>
                    <a:gd name="connsiteX0" fmla="*/ 6521 w 23840"/>
                    <a:gd name="connsiteY0" fmla="*/ 6641 h 43069"/>
                    <a:gd name="connsiteX1" fmla="*/ 23841 w 23840"/>
                    <a:gd name="connsiteY1" fmla="*/ 0 h 43069"/>
                    <a:gd name="connsiteX2" fmla="*/ 23841 w 23840"/>
                    <a:gd name="connsiteY2" fmla="*/ 43070 h 43069"/>
                    <a:gd name="connsiteX3" fmla="*/ 5015 w 23840"/>
                    <a:gd name="connsiteY3" fmla="*/ 33583 h 43069"/>
                    <a:gd name="connsiteX4" fmla="*/ 26 w 23840"/>
                    <a:gd name="connsiteY4" fmla="*/ 20302 h 43069"/>
                    <a:gd name="connsiteX5" fmla="*/ 6521 w 23840"/>
                    <a:gd name="connsiteY5" fmla="*/ 6641 h 430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3840" h="43069">
                      <a:moveTo>
                        <a:pt x="6521" y="6641"/>
                      </a:moveTo>
                      <a:cubicBezTo>
                        <a:pt x="11418" y="2577"/>
                        <a:pt x="17502" y="244"/>
                        <a:pt x="23841" y="0"/>
                      </a:cubicBezTo>
                      <a:lnTo>
                        <a:pt x="23841" y="43070"/>
                      </a:lnTo>
                      <a:cubicBezTo>
                        <a:pt x="16976" y="41269"/>
                        <a:pt x="10563" y="38037"/>
                        <a:pt x="5015" y="33583"/>
                      </a:cubicBezTo>
                      <a:cubicBezTo>
                        <a:pt x="1570" y="30062"/>
                        <a:pt x="-242" y="25239"/>
                        <a:pt x="26" y="20302"/>
                      </a:cubicBezTo>
                      <a:cubicBezTo>
                        <a:pt x="69" y="15002"/>
                        <a:pt x="2449" y="9996"/>
                        <a:pt x="6521" y="6641"/>
                      </a:cubicBezTo>
                      <a:close/>
                    </a:path>
                  </a:pathLst>
                </a:custGeom>
                <a:grpFill/>
                <a:ln w="941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EG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1D1D1D"/>
                    </a:solidFill>
                    <a:effectLst/>
                    <a:uLnTx/>
                    <a:uFillTx/>
                    <a:latin typeface="Avenir Book" panose="02000503020000020003"/>
                    <a:ea typeface="+mn-ea"/>
                    <a:cs typeface="+mn-cs"/>
                  </a:endParaRPr>
                </a:p>
              </p:txBody>
            </p:sp>
            <p:sp>
              <p:nvSpPr>
                <p:cNvPr id="49" name="Freeform 39">
                  <a:extLst>
                    <a:ext uri="{FF2B5EF4-FFF2-40B4-BE49-F238E27FC236}">
                      <a16:creationId xmlns:a16="http://schemas.microsoft.com/office/drawing/2014/main" id="{2F8F635A-99E8-7973-02A1-63A538474F03}"/>
                    </a:ext>
                  </a:extLst>
                </p:cNvPr>
                <p:cNvSpPr/>
                <p:nvPr/>
              </p:nvSpPr>
              <p:spPr>
                <a:xfrm>
                  <a:off x="5291941" y="4413996"/>
                  <a:ext cx="25993" cy="45062"/>
                </a:xfrm>
                <a:custGeom>
                  <a:avLst/>
                  <a:gdLst>
                    <a:gd name="connsiteX0" fmla="*/ 20332 w 25993"/>
                    <a:gd name="connsiteY0" fmla="*/ 9582 h 45062"/>
                    <a:gd name="connsiteX1" fmla="*/ 20625 w 25993"/>
                    <a:gd name="connsiteY1" fmla="*/ 36413 h 45062"/>
                    <a:gd name="connsiteX2" fmla="*/ 18826 w 25993"/>
                    <a:gd name="connsiteY2" fmla="*/ 38042 h 45062"/>
                    <a:gd name="connsiteX3" fmla="*/ 0 w 25993"/>
                    <a:gd name="connsiteY3" fmla="*/ 45062 h 45062"/>
                    <a:gd name="connsiteX4" fmla="*/ 0 w 25993"/>
                    <a:gd name="connsiteY4" fmla="*/ 0 h 45062"/>
                    <a:gd name="connsiteX5" fmla="*/ 20332 w 25993"/>
                    <a:gd name="connsiteY5" fmla="*/ 9582 h 450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993" h="45062">
                      <a:moveTo>
                        <a:pt x="20332" y="9582"/>
                      </a:moveTo>
                      <a:cubicBezTo>
                        <a:pt x="27764" y="16909"/>
                        <a:pt x="27895" y="28922"/>
                        <a:pt x="20625" y="36413"/>
                      </a:cubicBezTo>
                      <a:cubicBezTo>
                        <a:pt x="20060" y="36994"/>
                        <a:pt x="19460" y="37538"/>
                        <a:pt x="18826" y="38042"/>
                      </a:cubicBezTo>
                      <a:cubicBezTo>
                        <a:pt x="13362" y="42178"/>
                        <a:pt x="6820" y="44618"/>
                        <a:pt x="0" y="45062"/>
                      </a:cubicBezTo>
                      <a:lnTo>
                        <a:pt x="0" y="0"/>
                      </a:lnTo>
                      <a:cubicBezTo>
                        <a:pt x="7376" y="1700"/>
                        <a:pt x="14308" y="4966"/>
                        <a:pt x="20332" y="9582"/>
                      </a:cubicBezTo>
                      <a:close/>
                    </a:path>
                  </a:pathLst>
                </a:custGeom>
                <a:grpFill/>
                <a:ln w="941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EG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1D1D1D"/>
                    </a:solidFill>
                    <a:effectLst/>
                    <a:uLnTx/>
                    <a:uFillTx/>
                    <a:latin typeface="Avenir Book" panose="02000503020000020003"/>
                    <a:ea typeface="+mn-ea"/>
                    <a:cs typeface="+mn-cs"/>
                  </a:endParaRPr>
                </a:p>
              </p:txBody>
            </p:sp>
            <p:sp>
              <p:nvSpPr>
                <p:cNvPr id="50" name="Freeform 40">
                  <a:extLst>
                    <a:ext uri="{FF2B5EF4-FFF2-40B4-BE49-F238E27FC236}">
                      <a16:creationId xmlns:a16="http://schemas.microsoft.com/office/drawing/2014/main" id="{D2136A28-82BF-A523-2B51-C7919F9D5A7C}"/>
                    </a:ext>
                  </a:extLst>
                </p:cNvPr>
                <p:cNvSpPr/>
                <p:nvPr/>
              </p:nvSpPr>
              <p:spPr>
                <a:xfrm>
                  <a:off x="5130038" y="4247409"/>
                  <a:ext cx="303284" cy="305662"/>
                </a:xfrm>
                <a:custGeom>
                  <a:avLst/>
                  <a:gdLst>
                    <a:gd name="connsiteX0" fmla="*/ 151548 w 303284"/>
                    <a:gd name="connsiteY0" fmla="*/ 0 h 305662"/>
                    <a:gd name="connsiteX1" fmla="*/ 0 w 303284"/>
                    <a:gd name="connsiteY1" fmla="*/ 152926 h 305662"/>
                    <a:gd name="connsiteX2" fmla="*/ 151737 w 303284"/>
                    <a:gd name="connsiteY2" fmla="*/ 305663 h 305662"/>
                    <a:gd name="connsiteX3" fmla="*/ 303285 w 303284"/>
                    <a:gd name="connsiteY3" fmla="*/ 152737 h 305662"/>
                    <a:gd name="connsiteX4" fmla="*/ 151548 w 303284"/>
                    <a:gd name="connsiteY4" fmla="*/ 0 h 305662"/>
                    <a:gd name="connsiteX5" fmla="*/ 202378 w 303284"/>
                    <a:gd name="connsiteY5" fmla="*/ 222939 h 305662"/>
                    <a:gd name="connsiteX6" fmla="*/ 161997 w 303284"/>
                    <a:gd name="connsiteY6" fmla="*/ 237833 h 305662"/>
                    <a:gd name="connsiteX7" fmla="*/ 161997 w 303284"/>
                    <a:gd name="connsiteY7" fmla="*/ 255763 h 305662"/>
                    <a:gd name="connsiteX8" fmla="*/ 146183 w 303284"/>
                    <a:gd name="connsiteY8" fmla="*/ 255763 h 305662"/>
                    <a:gd name="connsiteX9" fmla="*/ 146183 w 303284"/>
                    <a:gd name="connsiteY9" fmla="*/ 237643 h 305662"/>
                    <a:gd name="connsiteX10" fmla="*/ 85469 w 303284"/>
                    <a:gd name="connsiteY10" fmla="*/ 210606 h 305662"/>
                    <a:gd name="connsiteX11" fmla="*/ 103448 w 303284"/>
                    <a:gd name="connsiteY11" fmla="*/ 188976 h 305662"/>
                    <a:gd name="connsiteX12" fmla="*/ 146089 w 303284"/>
                    <a:gd name="connsiteY12" fmla="*/ 210606 h 305662"/>
                    <a:gd name="connsiteX13" fmla="*/ 146089 w 303284"/>
                    <a:gd name="connsiteY13" fmla="*/ 162318 h 305662"/>
                    <a:gd name="connsiteX14" fmla="*/ 105237 w 303284"/>
                    <a:gd name="connsiteY14" fmla="*/ 144673 h 305662"/>
                    <a:gd name="connsiteX15" fmla="*/ 92341 w 303284"/>
                    <a:gd name="connsiteY15" fmla="*/ 112228 h 305662"/>
                    <a:gd name="connsiteX16" fmla="*/ 107213 w 303284"/>
                    <a:gd name="connsiteY16" fmla="*/ 77032 h 305662"/>
                    <a:gd name="connsiteX17" fmla="*/ 146089 w 303284"/>
                    <a:gd name="connsiteY17" fmla="*/ 62138 h 305662"/>
                    <a:gd name="connsiteX18" fmla="*/ 146089 w 303284"/>
                    <a:gd name="connsiteY18" fmla="*/ 49805 h 305662"/>
                    <a:gd name="connsiteX19" fmla="*/ 161903 w 303284"/>
                    <a:gd name="connsiteY19" fmla="*/ 49805 h 305662"/>
                    <a:gd name="connsiteX20" fmla="*/ 161903 w 303284"/>
                    <a:gd name="connsiteY20" fmla="*/ 62423 h 305662"/>
                    <a:gd name="connsiteX21" fmla="*/ 213203 w 303284"/>
                    <a:gd name="connsiteY21" fmla="*/ 81396 h 305662"/>
                    <a:gd name="connsiteX22" fmla="*/ 197578 w 303284"/>
                    <a:gd name="connsiteY22" fmla="*/ 103975 h 305662"/>
                    <a:gd name="connsiteX23" fmla="*/ 161997 w 303284"/>
                    <a:gd name="connsiteY23" fmla="*/ 89555 h 305662"/>
                    <a:gd name="connsiteX24" fmla="*/ 161997 w 303284"/>
                    <a:gd name="connsiteY24" fmla="*/ 136325 h 305662"/>
                    <a:gd name="connsiteX25" fmla="*/ 162750 w 303284"/>
                    <a:gd name="connsiteY25" fmla="*/ 136325 h 305662"/>
                    <a:gd name="connsiteX26" fmla="*/ 204355 w 303284"/>
                    <a:gd name="connsiteY26" fmla="*/ 154539 h 305662"/>
                    <a:gd name="connsiteX27" fmla="*/ 217721 w 303284"/>
                    <a:gd name="connsiteY27" fmla="*/ 187648 h 305662"/>
                    <a:gd name="connsiteX28" fmla="*/ 202378 w 303284"/>
                    <a:gd name="connsiteY28" fmla="*/ 222939 h 3056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</a:cxnLst>
                  <a:rect l="l" t="t" r="r" b="b"/>
                  <a:pathLst>
                    <a:path w="303284" h="305662">
                      <a:moveTo>
                        <a:pt x="151548" y="0"/>
                      </a:moveTo>
                      <a:cubicBezTo>
                        <a:pt x="67799" y="52"/>
                        <a:pt x="-52" y="68520"/>
                        <a:pt x="0" y="152926"/>
                      </a:cubicBezTo>
                      <a:cubicBezTo>
                        <a:pt x="52" y="237333"/>
                        <a:pt x="67987" y="305715"/>
                        <a:pt x="151737" y="305663"/>
                      </a:cubicBezTo>
                      <a:cubicBezTo>
                        <a:pt x="235486" y="305611"/>
                        <a:pt x="303337" y="237143"/>
                        <a:pt x="303285" y="152737"/>
                      </a:cubicBezTo>
                      <a:cubicBezTo>
                        <a:pt x="303233" y="68330"/>
                        <a:pt x="235298" y="-52"/>
                        <a:pt x="151548" y="0"/>
                      </a:cubicBezTo>
                      <a:close/>
                      <a:moveTo>
                        <a:pt x="202378" y="222939"/>
                      </a:moveTo>
                      <a:cubicBezTo>
                        <a:pt x="191077" y="232539"/>
                        <a:pt x="176777" y="237813"/>
                        <a:pt x="161997" y="237833"/>
                      </a:cubicBezTo>
                      <a:lnTo>
                        <a:pt x="161997" y="255763"/>
                      </a:lnTo>
                      <a:lnTo>
                        <a:pt x="146183" y="255763"/>
                      </a:lnTo>
                      <a:lnTo>
                        <a:pt x="146183" y="237643"/>
                      </a:lnTo>
                      <a:cubicBezTo>
                        <a:pt x="123617" y="235330"/>
                        <a:pt x="102360" y="225864"/>
                        <a:pt x="85469" y="210606"/>
                      </a:cubicBezTo>
                      <a:lnTo>
                        <a:pt x="103448" y="188976"/>
                      </a:lnTo>
                      <a:cubicBezTo>
                        <a:pt x="115335" y="200121"/>
                        <a:pt x="130125" y="207624"/>
                        <a:pt x="146089" y="210606"/>
                      </a:cubicBezTo>
                      <a:lnTo>
                        <a:pt x="146089" y="162318"/>
                      </a:lnTo>
                      <a:cubicBezTo>
                        <a:pt x="131327" y="159610"/>
                        <a:pt x="117363" y="153578"/>
                        <a:pt x="105237" y="144673"/>
                      </a:cubicBezTo>
                      <a:cubicBezTo>
                        <a:pt x="96198" y="136445"/>
                        <a:pt x="91438" y="124470"/>
                        <a:pt x="92341" y="112228"/>
                      </a:cubicBezTo>
                      <a:cubicBezTo>
                        <a:pt x="91982" y="98874"/>
                        <a:pt x="97412" y="86025"/>
                        <a:pt x="107213" y="77032"/>
                      </a:cubicBezTo>
                      <a:cubicBezTo>
                        <a:pt x="118045" y="67638"/>
                        <a:pt x="131801" y="62368"/>
                        <a:pt x="146089" y="62138"/>
                      </a:cubicBezTo>
                      <a:lnTo>
                        <a:pt x="146089" y="49805"/>
                      </a:lnTo>
                      <a:lnTo>
                        <a:pt x="161903" y="49805"/>
                      </a:lnTo>
                      <a:lnTo>
                        <a:pt x="161903" y="62423"/>
                      </a:lnTo>
                      <a:cubicBezTo>
                        <a:pt x="180380" y="64003"/>
                        <a:pt x="198097" y="70556"/>
                        <a:pt x="213203" y="81396"/>
                      </a:cubicBezTo>
                      <a:lnTo>
                        <a:pt x="197578" y="103975"/>
                      </a:lnTo>
                      <a:cubicBezTo>
                        <a:pt x="187056" y="96325"/>
                        <a:pt x="174843" y="91376"/>
                        <a:pt x="161997" y="89555"/>
                      </a:cubicBezTo>
                      <a:lnTo>
                        <a:pt x="161997" y="136325"/>
                      </a:lnTo>
                      <a:lnTo>
                        <a:pt x="162750" y="136325"/>
                      </a:lnTo>
                      <a:cubicBezTo>
                        <a:pt x="177819" y="139106"/>
                        <a:pt x="192053" y="145338"/>
                        <a:pt x="204355" y="154539"/>
                      </a:cubicBezTo>
                      <a:cubicBezTo>
                        <a:pt x="213626" y="162916"/>
                        <a:pt x="218556" y="175127"/>
                        <a:pt x="217721" y="187648"/>
                      </a:cubicBezTo>
                      <a:cubicBezTo>
                        <a:pt x="218093" y="201130"/>
                        <a:pt x="212465" y="214075"/>
                        <a:pt x="202378" y="222939"/>
                      </a:cubicBezTo>
                      <a:close/>
                    </a:path>
                  </a:pathLst>
                </a:custGeom>
                <a:grpFill/>
                <a:ln w="941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EG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1D1D1D"/>
                    </a:solidFill>
                    <a:effectLst/>
                    <a:uLnTx/>
                    <a:uFillTx/>
                    <a:latin typeface="Avenir Book" panose="02000503020000020003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67A2D1A2-CE09-64A9-58B7-F776E32F1D47}"/>
                  </a:ext>
                </a:extLst>
              </p:cNvPr>
              <p:cNvSpPr/>
              <p:nvPr/>
            </p:nvSpPr>
            <p:spPr>
              <a:xfrm flipH="1">
                <a:off x="5577585" y="2494370"/>
                <a:ext cx="1222532" cy="76944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0" tIns="0" rIns="0" bIns="0" rtlCol="0" anchor="ctr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venir Book" panose="02000503020000020003"/>
                    <a:ea typeface="Open Sans Extrabold" panose="020B0606030504020204" pitchFamily="34" charset="0"/>
                    <a:cs typeface="Open Sans Extrabold" panose="020B0606030504020204" pitchFamily="34" charset="0"/>
                  </a:rPr>
                  <a:t>GROWTH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venir Book" panose="02000503020000020003"/>
                    <a:ea typeface="Open Sans Extrabold" panose="020B0606030504020204" pitchFamily="34" charset="0"/>
                    <a:cs typeface="Open Sans Extrabold" panose="020B0606030504020204" pitchFamily="34" charset="0"/>
                  </a:rPr>
                  <a:t>UGX 50 Trillion</a:t>
                </a:r>
                <a:endPara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venir Book" panose="02000503020000020003"/>
                  <a:ea typeface="Open Sans Extrabold" panose="020B0606030504020204" pitchFamily="34" charset="0"/>
                  <a:cs typeface="Open Sans Extrabold" panose="020B0606030504020204" pitchFamily="34" charset="0"/>
                </a:endParaRPr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B10B73FE-AD8E-0E65-87FC-239102206430}"/>
                </a:ext>
              </a:extLst>
            </p:cNvPr>
            <p:cNvGrpSpPr/>
            <p:nvPr/>
          </p:nvGrpSpPr>
          <p:grpSpPr>
            <a:xfrm>
              <a:off x="8610460" y="1692675"/>
              <a:ext cx="1881865" cy="2851056"/>
              <a:chOff x="8359467" y="1867284"/>
              <a:chExt cx="1881865" cy="2851056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E4133BB0-FEA3-6DA3-3FF5-7CBD8B1F5D6F}"/>
                  </a:ext>
                </a:extLst>
              </p:cNvPr>
              <p:cNvCxnSpPr>
                <a:cxnSpLocks/>
                <a:endCxn id="13" idx="4"/>
              </p:cNvCxnSpPr>
              <p:nvPr/>
            </p:nvCxnSpPr>
            <p:spPr>
              <a:xfrm>
                <a:off x="9299604" y="3802850"/>
                <a:ext cx="810" cy="399330"/>
              </a:xfrm>
              <a:prstGeom prst="line">
                <a:avLst/>
              </a:prstGeom>
              <a:ln w="15875" cap="rnd">
                <a:solidFill>
                  <a:schemeClr val="accent3"/>
                </a:solidFill>
                <a:round/>
                <a:headEnd type="non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Freeform 45">
                <a:extLst>
                  <a:ext uri="{FF2B5EF4-FFF2-40B4-BE49-F238E27FC236}">
                    <a16:creationId xmlns:a16="http://schemas.microsoft.com/office/drawing/2014/main" id="{FBC0BC51-FC0B-A603-B790-91D0CB4373E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036158" y="4189802"/>
                <a:ext cx="528485" cy="528538"/>
              </a:xfrm>
              <a:custGeom>
                <a:avLst/>
                <a:gdLst>
                  <a:gd name="connsiteX0" fmla="*/ 4272907 w 4273068"/>
                  <a:gd name="connsiteY0" fmla="*/ 2138156 h 4302441"/>
                  <a:gd name="connsiteX1" fmla="*/ 2162585 w 4273068"/>
                  <a:gd name="connsiteY1" fmla="*/ 4302279 h 4302441"/>
                  <a:gd name="connsiteX2" fmla="*/ 159 w 4273068"/>
                  <a:gd name="connsiteY2" fmla="*/ 2190301 h 4302441"/>
                  <a:gd name="connsiteX3" fmla="*/ 159 w 4273068"/>
                  <a:gd name="connsiteY3" fmla="*/ 2138156 h 4302441"/>
                  <a:gd name="connsiteX4" fmla="*/ 2136639 w 4273068"/>
                  <a:gd name="connsiteY4" fmla="*/ 0 h 4302441"/>
                  <a:gd name="connsiteX5" fmla="*/ 4272907 w 4273068"/>
                  <a:gd name="connsiteY5" fmla="*/ 2138156 h 4302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73068" h="4302441">
                    <a:moveTo>
                      <a:pt x="4272907" y="2138156"/>
                    </a:moveTo>
                    <a:cubicBezTo>
                      <a:pt x="4287295" y="3318969"/>
                      <a:pt x="3342471" y="4287879"/>
                      <a:pt x="2162585" y="4302279"/>
                    </a:cubicBezTo>
                    <a:cubicBezTo>
                      <a:pt x="982698" y="4316678"/>
                      <a:pt x="14547" y="3371113"/>
                      <a:pt x="159" y="2190301"/>
                    </a:cubicBezTo>
                    <a:cubicBezTo>
                      <a:pt x="-53" y="2172920"/>
                      <a:pt x="-53" y="2155537"/>
                      <a:pt x="159" y="2138156"/>
                    </a:cubicBezTo>
                    <a:cubicBezTo>
                      <a:pt x="159" y="957274"/>
                      <a:pt x="956683" y="0"/>
                      <a:pt x="2136639" y="0"/>
                    </a:cubicBezTo>
                    <a:cubicBezTo>
                      <a:pt x="3316595" y="0"/>
                      <a:pt x="4272907" y="957274"/>
                      <a:pt x="4272907" y="2138156"/>
                    </a:cubicBezTo>
                    <a:close/>
                  </a:path>
                </a:pathLst>
              </a:custGeom>
              <a:gradFill>
                <a:gsLst>
                  <a:gs pos="100000">
                    <a:schemeClr val="bg1"/>
                  </a:gs>
                  <a:gs pos="0">
                    <a:schemeClr val="bg2">
                      <a:lumMod val="95000"/>
                    </a:schemeClr>
                  </a:gs>
                </a:gsLst>
                <a:lin ang="2700000" scaled="1"/>
              </a:gradFill>
              <a:ln w="3887" cap="flat">
                <a:noFill/>
                <a:prstDash val="solid"/>
                <a:miter/>
              </a:ln>
              <a:effectLst>
                <a:outerShdw blurRad="254000" dist="127000" dir="4200000" algn="tl" rotWithShape="0">
                  <a:prstClr val="black">
                    <a:alpha val="10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EG" sz="1800" b="0" i="0" u="none" strike="noStrike" kern="1200" cap="none" spc="0" normalizeH="0" baseline="0" noProof="0">
                  <a:ln>
                    <a:noFill/>
                  </a:ln>
                  <a:solidFill>
                    <a:srgbClr val="1D1D1D"/>
                  </a:solidFill>
                  <a:effectLst/>
                  <a:uLnTx/>
                  <a:uFillTx/>
                  <a:latin typeface="Avenir Book" panose="02000503020000020003"/>
                  <a:ea typeface="+mn-ea"/>
                  <a:cs typeface="+mn-cs"/>
                </a:endParaRPr>
              </a:p>
            </p:txBody>
          </p:sp>
          <p:sp>
            <p:nvSpPr>
              <p:cNvPr id="13" name="Freeform 46">
                <a:extLst>
                  <a:ext uri="{FF2B5EF4-FFF2-40B4-BE49-F238E27FC236}">
                    <a16:creationId xmlns:a16="http://schemas.microsoft.com/office/drawing/2014/main" id="{E8B2B84D-3B02-104A-0498-AFF8DB28565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048540" y="4202180"/>
                <a:ext cx="503723" cy="503776"/>
              </a:xfrm>
              <a:custGeom>
                <a:avLst/>
                <a:gdLst>
                  <a:gd name="connsiteX0" fmla="*/ 4272907 w 4273068"/>
                  <a:gd name="connsiteY0" fmla="*/ 2138156 h 4302441"/>
                  <a:gd name="connsiteX1" fmla="*/ 2162585 w 4273068"/>
                  <a:gd name="connsiteY1" fmla="*/ 4302279 h 4302441"/>
                  <a:gd name="connsiteX2" fmla="*/ 159 w 4273068"/>
                  <a:gd name="connsiteY2" fmla="*/ 2190301 h 4302441"/>
                  <a:gd name="connsiteX3" fmla="*/ 159 w 4273068"/>
                  <a:gd name="connsiteY3" fmla="*/ 2138156 h 4302441"/>
                  <a:gd name="connsiteX4" fmla="*/ 2136639 w 4273068"/>
                  <a:gd name="connsiteY4" fmla="*/ 0 h 4302441"/>
                  <a:gd name="connsiteX5" fmla="*/ 4272907 w 4273068"/>
                  <a:gd name="connsiteY5" fmla="*/ 2138156 h 4302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73068" h="4302441">
                    <a:moveTo>
                      <a:pt x="4272907" y="2138156"/>
                    </a:moveTo>
                    <a:cubicBezTo>
                      <a:pt x="4287295" y="3318969"/>
                      <a:pt x="3342471" y="4287879"/>
                      <a:pt x="2162585" y="4302279"/>
                    </a:cubicBezTo>
                    <a:cubicBezTo>
                      <a:pt x="982698" y="4316678"/>
                      <a:pt x="14547" y="3371113"/>
                      <a:pt x="159" y="2190301"/>
                    </a:cubicBezTo>
                    <a:cubicBezTo>
                      <a:pt x="-53" y="2172920"/>
                      <a:pt x="-53" y="2155537"/>
                      <a:pt x="159" y="2138156"/>
                    </a:cubicBezTo>
                    <a:cubicBezTo>
                      <a:pt x="159" y="957274"/>
                      <a:pt x="956683" y="0"/>
                      <a:pt x="2136639" y="0"/>
                    </a:cubicBezTo>
                    <a:cubicBezTo>
                      <a:pt x="3316595" y="0"/>
                      <a:pt x="4272907" y="957274"/>
                      <a:pt x="4272907" y="2138156"/>
                    </a:cubicBez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  <a:effectLst>
                <a:innerShdw blurRad="152400" dist="38100" dir="13800000">
                  <a:prstClr val="black">
                    <a:alpha val="7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EG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venir Book" panose="02000503020000020003"/>
                  <a:ea typeface="+mn-ea"/>
                  <a:cs typeface="+mn-cs"/>
                </a:endParaRPr>
              </a:p>
            </p:txBody>
          </p:sp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FDE6D702-1D6B-E8C1-27D3-9C50C773F7D5}"/>
                  </a:ext>
                </a:extLst>
              </p:cNvPr>
              <p:cNvGrpSpPr/>
              <p:nvPr/>
            </p:nvGrpSpPr>
            <p:grpSpPr>
              <a:xfrm>
                <a:off x="8359467" y="1867284"/>
                <a:ext cx="1881865" cy="2090318"/>
                <a:chOff x="5060975" y="3004178"/>
                <a:chExt cx="2070050" cy="2299351"/>
              </a:xfrm>
              <a:gradFill>
                <a:gsLst>
                  <a:gs pos="100000">
                    <a:schemeClr val="accent3">
                      <a:lumMod val="75000"/>
                    </a:schemeClr>
                  </a:gs>
                  <a:gs pos="0">
                    <a:schemeClr val="accent3"/>
                  </a:gs>
                </a:gsLst>
                <a:lin ang="0" scaled="0"/>
              </a:gradFill>
            </p:grpSpPr>
            <p:sp>
              <p:nvSpPr>
                <p:cNvPr id="25" name="Freeform 58">
                  <a:extLst>
                    <a:ext uri="{FF2B5EF4-FFF2-40B4-BE49-F238E27FC236}">
                      <a16:creationId xmlns:a16="http://schemas.microsoft.com/office/drawing/2014/main" id="{C320CA00-3B6D-DC33-B621-18E866CD9A33}"/>
                    </a:ext>
                  </a:extLst>
                </p:cNvPr>
                <p:cNvSpPr/>
                <p:nvPr/>
              </p:nvSpPr>
              <p:spPr>
                <a:xfrm rot="8100000">
                  <a:off x="5537151" y="3004178"/>
                  <a:ext cx="1593874" cy="2042689"/>
                </a:xfrm>
                <a:custGeom>
                  <a:avLst/>
                  <a:gdLst>
                    <a:gd name="connsiteX0" fmla="*/ 3416613 w 3416613"/>
                    <a:gd name="connsiteY0" fmla="*/ 4064150 h 4378686"/>
                    <a:gd name="connsiteX1" fmla="*/ 2267683 w 3416613"/>
                    <a:gd name="connsiteY1" fmla="*/ 4378685 h 4378686"/>
                    <a:gd name="connsiteX2" fmla="*/ 3 w 3416613"/>
                    <a:gd name="connsiteY2" fmla="*/ 2094759 h 4378686"/>
                    <a:gd name="connsiteX3" fmla="*/ 1362412 w 3416613"/>
                    <a:gd name="connsiteY3" fmla="*/ 0 h 4378686"/>
                    <a:gd name="connsiteX4" fmla="*/ 2091055 w 3416613"/>
                    <a:gd name="connsiteY4" fmla="*/ 207182 h 4378686"/>
                    <a:gd name="connsiteX5" fmla="*/ 1021545 w 3416613"/>
                    <a:gd name="connsiteY5" fmla="*/ 848332 h 4378686"/>
                    <a:gd name="connsiteX6" fmla="*/ 327951 w 3416613"/>
                    <a:gd name="connsiteY6" fmla="*/ 2395570 h 43786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3416613" h="4378686">
                      <a:moveTo>
                        <a:pt x="3416613" y="4064150"/>
                      </a:moveTo>
                      <a:cubicBezTo>
                        <a:pt x="3068899" y="4270561"/>
                        <a:pt x="2671965" y="4379227"/>
                        <a:pt x="2267683" y="4378685"/>
                      </a:cubicBezTo>
                      <a:cubicBezTo>
                        <a:pt x="1015191" y="4378685"/>
                        <a:pt x="3" y="3356130"/>
                        <a:pt x="3" y="2094759"/>
                      </a:cubicBezTo>
                      <a:cubicBezTo>
                        <a:pt x="-1516" y="1187786"/>
                        <a:pt x="533114" y="365771"/>
                        <a:pt x="1362412" y="0"/>
                      </a:cubicBezTo>
                      <a:lnTo>
                        <a:pt x="2091055" y="207182"/>
                      </a:lnTo>
                      <a:lnTo>
                        <a:pt x="1021545" y="848332"/>
                      </a:lnTo>
                      <a:lnTo>
                        <a:pt x="327951" y="2395570"/>
                      </a:lnTo>
                      <a:close/>
                    </a:path>
                  </a:pathLst>
                </a:custGeom>
                <a:solidFill>
                  <a:srgbClr val="00B0F0"/>
                </a:solidFill>
                <a:ln w="528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EG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1D1D1D"/>
                    </a:solidFill>
                    <a:effectLst/>
                    <a:uLnTx/>
                    <a:uFillTx/>
                    <a:latin typeface="Avenir Book" panose="02000503020000020003"/>
                    <a:ea typeface="+mn-ea"/>
                    <a:cs typeface="+mn-cs"/>
                  </a:endParaRPr>
                </a:p>
              </p:txBody>
            </p:sp>
            <p:sp>
              <p:nvSpPr>
                <p:cNvPr id="26" name="Freeform 59">
                  <a:extLst>
                    <a:ext uri="{FF2B5EF4-FFF2-40B4-BE49-F238E27FC236}">
                      <a16:creationId xmlns:a16="http://schemas.microsoft.com/office/drawing/2014/main" id="{5F365896-78E9-DE69-901C-14A5731E0FF6}"/>
                    </a:ext>
                  </a:extLst>
                </p:cNvPr>
                <p:cNvSpPr/>
                <p:nvPr/>
              </p:nvSpPr>
              <p:spPr>
                <a:xfrm rot="8100000">
                  <a:off x="5060975" y="3260840"/>
                  <a:ext cx="1593874" cy="2042689"/>
                </a:xfrm>
                <a:custGeom>
                  <a:avLst/>
                  <a:gdLst>
                    <a:gd name="connsiteX0" fmla="*/ 0 w 3416613"/>
                    <a:gd name="connsiteY0" fmla="*/ 314537 h 4378686"/>
                    <a:gd name="connsiteX1" fmla="*/ 1148930 w 3416613"/>
                    <a:gd name="connsiteY1" fmla="*/ 2 h 4378686"/>
                    <a:gd name="connsiteX2" fmla="*/ 3416610 w 3416613"/>
                    <a:gd name="connsiteY2" fmla="*/ 2283768 h 4378686"/>
                    <a:gd name="connsiteX3" fmla="*/ 2054308 w 3416613"/>
                    <a:gd name="connsiteY3" fmla="*/ 4378687 h 4378686"/>
                    <a:gd name="connsiteX4" fmla="*/ 1325611 w 3416613"/>
                    <a:gd name="connsiteY4" fmla="*/ 4171505 h 4378686"/>
                    <a:gd name="connsiteX5" fmla="*/ 2395121 w 3416613"/>
                    <a:gd name="connsiteY5" fmla="*/ 3530355 h 4378686"/>
                    <a:gd name="connsiteX6" fmla="*/ 3088715 w 3416613"/>
                    <a:gd name="connsiteY6" fmla="*/ 1983117 h 43786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3416613" h="4378686">
                      <a:moveTo>
                        <a:pt x="0" y="314537"/>
                      </a:moveTo>
                      <a:cubicBezTo>
                        <a:pt x="347714" y="108125"/>
                        <a:pt x="744648" y="-541"/>
                        <a:pt x="1148930" y="2"/>
                      </a:cubicBezTo>
                      <a:cubicBezTo>
                        <a:pt x="2401369" y="2"/>
                        <a:pt x="3416610" y="1022663"/>
                        <a:pt x="3416610" y="2283768"/>
                      </a:cubicBezTo>
                      <a:cubicBezTo>
                        <a:pt x="3418238" y="3190782"/>
                        <a:pt x="2883635" y="4012882"/>
                        <a:pt x="2054308" y="4378687"/>
                      </a:cubicBezTo>
                      <a:lnTo>
                        <a:pt x="1325611" y="4171505"/>
                      </a:lnTo>
                      <a:lnTo>
                        <a:pt x="2395121" y="3530355"/>
                      </a:lnTo>
                      <a:lnTo>
                        <a:pt x="3088715" y="1983117"/>
                      </a:lnTo>
                      <a:close/>
                    </a:path>
                  </a:pathLst>
                </a:custGeom>
                <a:solidFill>
                  <a:srgbClr val="00B0F0"/>
                </a:solidFill>
                <a:ln w="528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EG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1D1D1D"/>
                    </a:solidFill>
                    <a:effectLst/>
                    <a:uLnTx/>
                    <a:uFillTx/>
                    <a:latin typeface="Avenir Book" panose="02000503020000020003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5" name="Freeform 48">
                <a:extLst>
                  <a:ext uri="{FF2B5EF4-FFF2-40B4-BE49-F238E27FC236}">
                    <a16:creationId xmlns:a16="http://schemas.microsoft.com/office/drawing/2014/main" id="{EED8667E-82CD-9AA6-C9E9-2764C663DCCB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8388010" y="2000912"/>
                <a:ext cx="1824470" cy="1824655"/>
              </a:xfrm>
              <a:custGeom>
                <a:avLst/>
                <a:gdLst>
                  <a:gd name="connsiteX0" fmla="*/ 4272907 w 4273068"/>
                  <a:gd name="connsiteY0" fmla="*/ 2138156 h 4302441"/>
                  <a:gd name="connsiteX1" fmla="*/ 2162585 w 4273068"/>
                  <a:gd name="connsiteY1" fmla="*/ 4302279 h 4302441"/>
                  <a:gd name="connsiteX2" fmla="*/ 159 w 4273068"/>
                  <a:gd name="connsiteY2" fmla="*/ 2190301 h 4302441"/>
                  <a:gd name="connsiteX3" fmla="*/ 159 w 4273068"/>
                  <a:gd name="connsiteY3" fmla="*/ 2138156 h 4302441"/>
                  <a:gd name="connsiteX4" fmla="*/ 2136639 w 4273068"/>
                  <a:gd name="connsiteY4" fmla="*/ 0 h 4302441"/>
                  <a:gd name="connsiteX5" fmla="*/ 4272907 w 4273068"/>
                  <a:gd name="connsiteY5" fmla="*/ 2138156 h 4302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73068" h="4302441">
                    <a:moveTo>
                      <a:pt x="4272907" y="2138156"/>
                    </a:moveTo>
                    <a:cubicBezTo>
                      <a:pt x="4287295" y="3318969"/>
                      <a:pt x="3342471" y="4287879"/>
                      <a:pt x="2162585" y="4302279"/>
                    </a:cubicBezTo>
                    <a:cubicBezTo>
                      <a:pt x="982698" y="4316678"/>
                      <a:pt x="14547" y="3371113"/>
                      <a:pt x="159" y="2190301"/>
                    </a:cubicBezTo>
                    <a:cubicBezTo>
                      <a:pt x="-53" y="2172920"/>
                      <a:pt x="-53" y="2155537"/>
                      <a:pt x="159" y="2138156"/>
                    </a:cubicBezTo>
                    <a:cubicBezTo>
                      <a:pt x="159" y="957274"/>
                      <a:pt x="956683" y="0"/>
                      <a:pt x="2136639" y="0"/>
                    </a:cubicBezTo>
                    <a:cubicBezTo>
                      <a:pt x="3316595" y="0"/>
                      <a:pt x="4272907" y="957274"/>
                      <a:pt x="4272907" y="2138156"/>
                    </a:cubicBezTo>
                    <a:close/>
                  </a:path>
                </a:pathLst>
              </a:custGeom>
              <a:gradFill>
                <a:gsLst>
                  <a:gs pos="100000">
                    <a:schemeClr val="bg1"/>
                  </a:gs>
                  <a:gs pos="0">
                    <a:schemeClr val="bg2">
                      <a:lumMod val="95000"/>
                    </a:schemeClr>
                  </a:gs>
                </a:gsLst>
                <a:lin ang="2700000" scaled="1"/>
              </a:gradFill>
              <a:ln w="3887" cap="flat">
                <a:noFill/>
                <a:prstDash val="solid"/>
                <a:miter/>
              </a:ln>
              <a:effectLst>
                <a:outerShdw blurRad="254000" dist="127000" dir="4200000" algn="tl" rotWithShape="0">
                  <a:prstClr val="black">
                    <a:alpha val="10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EG" sz="1800" b="0" i="0" u="none" strike="noStrike" kern="1200" cap="none" spc="0" normalizeH="0" baseline="0" noProof="0">
                  <a:ln>
                    <a:noFill/>
                  </a:ln>
                  <a:solidFill>
                    <a:srgbClr val="1D1D1D"/>
                  </a:solidFill>
                  <a:effectLst/>
                  <a:uLnTx/>
                  <a:uFillTx/>
                  <a:latin typeface="Avenir Book" panose="02000503020000020003"/>
                  <a:ea typeface="+mn-ea"/>
                  <a:cs typeface="+mn-cs"/>
                </a:endParaRPr>
              </a:p>
            </p:txBody>
          </p:sp>
          <p:sp>
            <p:nvSpPr>
              <p:cNvPr id="16" name="Freeform 49">
                <a:extLst>
                  <a:ext uri="{FF2B5EF4-FFF2-40B4-BE49-F238E27FC236}">
                    <a16:creationId xmlns:a16="http://schemas.microsoft.com/office/drawing/2014/main" id="{141100DD-3E60-1039-33DA-8C4B8C955752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5400000">
                <a:off x="8430752" y="2043656"/>
                <a:ext cx="1738987" cy="1739166"/>
              </a:xfrm>
              <a:custGeom>
                <a:avLst/>
                <a:gdLst>
                  <a:gd name="connsiteX0" fmla="*/ 4272907 w 4273068"/>
                  <a:gd name="connsiteY0" fmla="*/ 2138156 h 4302441"/>
                  <a:gd name="connsiteX1" fmla="*/ 2162585 w 4273068"/>
                  <a:gd name="connsiteY1" fmla="*/ 4302279 h 4302441"/>
                  <a:gd name="connsiteX2" fmla="*/ 159 w 4273068"/>
                  <a:gd name="connsiteY2" fmla="*/ 2190301 h 4302441"/>
                  <a:gd name="connsiteX3" fmla="*/ 159 w 4273068"/>
                  <a:gd name="connsiteY3" fmla="*/ 2138156 h 4302441"/>
                  <a:gd name="connsiteX4" fmla="*/ 2136639 w 4273068"/>
                  <a:gd name="connsiteY4" fmla="*/ 0 h 4302441"/>
                  <a:gd name="connsiteX5" fmla="*/ 4272907 w 4273068"/>
                  <a:gd name="connsiteY5" fmla="*/ 2138156 h 4302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73068" h="4302441">
                    <a:moveTo>
                      <a:pt x="4272907" y="2138156"/>
                    </a:moveTo>
                    <a:cubicBezTo>
                      <a:pt x="4287295" y="3318969"/>
                      <a:pt x="3342471" y="4287879"/>
                      <a:pt x="2162585" y="4302279"/>
                    </a:cubicBezTo>
                    <a:cubicBezTo>
                      <a:pt x="982698" y="4316678"/>
                      <a:pt x="14547" y="3371113"/>
                      <a:pt x="159" y="2190301"/>
                    </a:cubicBezTo>
                    <a:cubicBezTo>
                      <a:pt x="-53" y="2172920"/>
                      <a:pt x="-53" y="2155537"/>
                      <a:pt x="159" y="2138156"/>
                    </a:cubicBezTo>
                    <a:cubicBezTo>
                      <a:pt x="159" y="957274"/>
                      <a:pt x="956683" y="0"/>
                      <a:pt x="2136639" y="0"/>
                    </a:cubicBezTo>
                    <a:cubicBezTo>
                      <a:pt x="3316595" y="0"/>
                      <a:pt x="4272907" y="957274"/>
                      <a:pt x="4272907" y="2138156"/>
                    </a:cubicBezTo>
                    <a:close/>
                  </a:path>
                </a:pathLst>
              </a:custGeom>
              <a:gradFill flip="none" rotWithShape="1">
                <a:gsLst>
                  <a:gs pos="100000">
                    <a:schemeClr val="bg1"/>
                  </a:gs>
                  <a:gs pos="0">
                    <a:schemeClr val="bg2">
                      <a:lumMod val="95000"/>
                    </a:schemeClr>
                  </a:gs>
                </a:gsLst>
                <a:lin ang="10800000" scaled="0"/>
                <a:tileRect/>
              </a:gradFill>
              <a:ln>
                <a:noFill/>
              </a:ln>
              <a:effectLst>
                <a:innerShdw blurRad="152400" dist="38100" dir="13800000">
                  <a:prstClr val="black">
                    <a:alpha val="7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EG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venir Book" panose="02000503020000020003"/>
                  <a:ea typeface="+mn-ea"/>
                  <a:cs typeface="+mn-cs"/>
                </a:endParaRPr>
              </a:p>
            </p:txBody>
          </p:sp>
          <p:sp>
            <p:nvSpPr>
              <p:cNvPr id="17" name="Freeform 50">
                <a:extLst>
                  <a:ext uri="{FF2B5EF4-FFF2-40B4-BE49-F238E27FC236}">
                    <a16:creationId xmlns:a16="http://schemas.microsoft.com/office/drawing/2014/main" id="{76B1B9EA-F236-E385-98BC-FC3E15B9B91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494120" y="2106975"/>
                <a:ext cx="1612250" cy="1612526"/>
              </a:xfrm>
              <a:custGeom>
                <a:avLst/>
                <a:gdLst>
                  <a:gd name="connsiteX0" fmla="*/ 3453884 w 3453883"/>
                  <a:gd name="connsiteY0" fmla="*/ 1728297 h 3456593"/>
                  <a:gd name="connsiteX1" fmla="*/ 1726942 w 3453883"/>
                  <a:gd name="connsiteY1" fmla="*/ 3456594 h 3456593"/>
                  <a:gd name="connsiteX2" fmla="*/ 0 w 3453883"/>
                  <a:gd name="connsiteY2" fmla="*/ 1728297 h 3456593"/>
                  <a:gd name="connsiteX3" fmla="*/ 1726942 w 3453883"/>
                  <a:gd name="connsiteY3" fmla="*/ 0 h 3456593"/>
                  <a:gd name="connsiteX4" fmla="*/ 3453884 w 3453883"/>
                  <a:gd name="connsiteY4" fmla="*/ 1728297 h 34565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453883" h="3456593">
                    <a:moveTo>
                      <a:pt x="3453884" y="1728297"/>
                    </a:moveTo>
                    <a:cubicBezTo>
                      <a:pt x="3453884" y="2682809"/>
                      <a:pt x="2680706" y="3456594"/>
                      <a:pt x="1726942" y="3456594"/>
                    </a:cubicBezTo>
                    <a:cubicBezTo>
                      <a:pt x="773178" y="3456594"/>
                      <a:pt x="0" y="2682809"/>
                      <a:pt x="0" y="1728297"/>
                    </a:cubicBezTo>
                    <a:cubicBezTo>
                      <a:pt x="0" y="773785"/>
                      <a:pt x="773178" y="0"/>
                      <a:pt x="1726942" y="0"/>
                    </a:cubicBezTo>
                    <a:cubicBezTo>
                      <a:pt x="2680706" y="0"/>
                      <a:pt x="3453884" y="773785"/>
                      <a:pt x="3453884" y="1728297"/>
                    </a:cubicBezTo>
                    <a:close/>
                  </a:path>
                </a:pathLst>
              </a:custGeom>
              <a:solidFill>
                <a:srgbClr val="00B0F0"/>
              </a:solidFill>
              <a:ln w="5289" cap="flat">
                <a:noFill/>
                <a:prstDash val="solid"/>
                <a:miter/>
              </a:ln>
              <a:effectLst>
                <a:outerShdw blurRad="384575" dist="181068" dir="5400000" algn="t" rotWithShape="0">
                  <a:prstClr val="black">
                    <a:alpha val="20000"/>
                  </a:prstClr>
                </a:outerShdw>
              </a:effectLst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EG" sz="1800" b="0" i="0" u="none" strike="noStrike" kern="1200" cap="none" spc="0" normalizeH="0" baseline="0" noProof="0">
                  <a:ln>
                    <a:noFill/>
                  </a:ln>
                  <a:solidFill>
                    <a:srgbClr val="1D1D1D"/>
                  </a:solidFill>
                  <a:effectLst/>
                  <a:uLnTx/>
                  <a:uFillTx/>
                  <a:latin typeface="Avenir Book" panose="02000503020000020003"/>
                  <a:ea typeface="+mn-ea"/>
                  <a:cs typeface="+mn-cs"/>
                </a:endParaRPr>
              </a:p>
            </p:txBody>
          </p:sp>
          <p:grpSp>
            <p:nvGrpSpPr>
              <p:cNvPr id="18" name="Graphic 16">
                <a:extLst>
                  <a:ext uri="{FF2B5EF4-FFF2-40B4-BE49-F238E27FC236}">
                    <a16:creationId xmlns:a16="http://schemas.microsoft.com/office/drawing/2014/main" id="{BDCCC024-E86E-C558-4CF1-CB9D1C5238EA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9145350" y="4297867"/>
                <a:ext cx="310090" cy="312402"/>
                <a:chOff x="4593328" y="2957227"/>
                <a:chExt cx="804294" cy="810288"/>
              </a:xfrm>
              <a:solidFill>
                <a:srgbClr val="FFFFFF"/>
              </a:solidFill>
            </p:grpSpPr>
            <p:sp>
              <p:nvSpPr>
                <p:cNvPr id="20" name="Freeform 53">
                  <a:extLst>
                    <a:ext uri="{FF2B5EF4-FFF2-40B4-BE49-F238E27FC236}">
                      <a16:creationId xmlns:a16="http://schemas.microsoft.com/office/drawing/2014/main" id="{EA9B508C-3498-4929-8C79-7660EACFBFC6}"/>
                    </a:ext>
                  </a:extLst>
                </p:cNvPr>
                <p:cNvSpPr/>
                <p:nvPr/>
              </p:nvSpPr>
              <p:spPr>
                <a:xfrm>
                  <a:off x="4926705" y="3151170"/>
                  <a:ext cx="137922" cy="136852"/>
                </a:xfrm>
                <a:custGeom>
                  <a:avLst/>
                  <a:gdLst>
                    <a:gd name="connsiteX0" fmla="*/ 2 w 137922"/>
                    <a:gd name="connsiteY0" fmla="*/ 68899 h 136852"/>
                    <a:gd name="connsiteX1" fmla="*/ 68485 w 137922"/>
                    <a:gd name="connsiteY1" fmla="*/ 2 h 136852"/>
                    <a:gd name="connsiteX2" fmla="*/ 137920 w 137922"/>
                    <a:gd name="connsiteY2" fmla="*/ 67954 h 136852"/>
                    <a:gd name="connsiteX3" fmla="*/ 69437 w 137922"/>
                    <a:gd name="connsiteY3" fmla="*/ 136851 h 136852"/>
                    <a:gd name="connsiteX4" fmla="*/ 68772 w 137922"/>
                    <a:gd name="connsiteY4" fmla="*/ 136853 h 136852"/>
                    <a:gd name="connsiteX5" fmla="*/ 2 w 137922"/>
                    <a:gd name="connsiteY5" fmla="*/ 68899 h 13685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37922" h="136852">
                      <a:moveTo>
                        <a:pt x="2" y="68899"/>
                      </a:moveTo>
                      <a:cubicBezTo>
                        <a:pt x="-261" y="31109"/>
                        <a:pt x="30400" y="263"/>
                        <a:pt x="68485" y="2"/>
                      </a:cubicBezTo>
                      <a:cubicBezTo>
                        <a:pt x="106570" y="-259"/>
                        <a:pt x="137657" y="30164"/>
                        <a:pt x="137920" y="67954"/>
                      </a:cubicBezTo>
                      <a:cubicBezTo>
                        <a:pt x="138183" y="105744"/>
                        <a:pt x="107522" y="136590"/>
                        <a:pt x="69437" y="136851"/>
                      </a:cubicBezTo>
                      <a:cubicBezTo>
                        <a:pt x="69215" y="136853"/>
                        <a:pt x="68994" y="136853"/>
                        <a:pt x="68772" y="136853"/>
                      </a:cubicBezTo>
                      <a:cubicBezTo>
                        <a:pt x="30967" y="136699"/>
                        <a:pt x="314" y="106410"/>
                        <a:pt x="2" y="68899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EG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1D1D1D"/>
                    </a:solidFill>
                    <a:effectLst/>
                    <a:uLnTx/>
                    <a:uFillTx/>
                    <a:latin typeface="Avenir Book" panose="02000503020000020003"/>
                    <a:ea typeface="+mn-ea"/>
                    <a:cs typeface="+mn-cs"/>
                  </a:endParaRPr>
                </a:p>
              </p:txBody>
            </p:sp>
            <p:sp>
              <p:nvSpPr>
                <p:cNvPr id="21" name="Freeform 54">
                  <a:extLst>
                    <a:ext uri="{FF2B5EF4-FFF2-40B4-BE49-F238E27FC236}">
                      <a16:creationId xmlns:a16="http://schemas.microsoft.com/office/drawing/2014/main" id="{98683BEE-8EA4-5AC1-7B21-31636621BD37}"/>
                    </a:ext>
                  </a:extLst>
                </p:cNvPr>
                <p:cNvSpPr/>
                <p:nvPr/>
              </p:nvSpPr>
              <p:spPr>
                <a:xfrm>
                  <a:off x="4841458" y="3303520"/>
                  <a:ext cx="308038" cy="173525"/>
                </a:xfrm>
                <a:custGeom>
                  <a:avLst/>
                  <a:gdLst>
                    <a:gd name="connsiteX0" fmla="*/ 308039 w 308038"/>
                    <a:gd name="connsiteY0" fmla="*/ 115684 h 173525"/>
                    <a:gd name="connsiteX1" fmla="*/ 308039 w 308038"/>
                    <a:gd name="connsiteY1" fmla="*/ 160861 h 173525"/>
                    <a:gd name="connsiteX2" fmla="*/ 295466 w 308038"/>
                    <a:gd name="connsiteY2" fmla="*/ 173525 h 173525"/>
                    <a:gd name="connsiteX3" fmla="*/ 295466 w 308038"/>
                    <a:gd name="connsiteY3" fmla="*/ 173525 h 173525"/>
                    <a:gd name="connsiteX4" fmla="*/ 12573 w 308038"/>
                    <a:gd name="connsiteY4" fmla="*/ 173525 h 173525"/>
                    <a:gd name="connsiteX5" fmla="*/ 0 w 308038"/>
                    <a:gd name="connsiteY5" fmla="*/ 161050 h 173525"/>
                    <a:gd name="connsiteX6" fmla="*/ 0 w 308038"/>
                    <a:gd name="connsiteY6" fmla="*/ 115684 h 173525"/>
                    <a:gd name="connsiteX7" fmla="*/ 116681 w 308038"/>
                    <a:gd name="connsiteY7" fmla="*/ 2 h 173525"/>
                    <a:gd name="connsiteX8" fmla="*/ 128683 w 308038"/>
                    <a:gd name="connsiteY8" fmla="*/ 6901 h 173525"/>
                    <a:gd name="connsiteX9" fmla="*/ 153924 w 308038"/>
                    <a:gd name="connsiteY9" fmla="*/ 56236 h 173525"/>
                    <a:gd name="connsiteX10" fmla="*/ 179261 w 308038"/>
                    <a:gd name="connsiteY10" fmla="*/ 6901 h 173525"/>
                    <a:gd name="connsiteX11" fmla="*/ 190500 w 308038"/>
                    <a:gd name="connsiteY11" fmla="*/ 2 h 173525"/>
                    <a:gd name="connsiteX12" fmla="*/ 308037 w 308038"/>
                    <a:gd name="connsiteY12" fmla="*/ 115304 h 173525"/>
                    <a:gd name="connsiteX13" fmla="*/ 308039 w 308038"/>
                    <a:gd name="connsiteY13" fmla="*/ 115684 h 1735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308038" h="173525">
                      <a:moveTo>
                        <a:pt x="308039" y="115684"/>
                      </a:moveTo>
                      <a:lnTo>
                        <a:pt x="308039" y="160861"/>
                      </a:lnTo>
                      <a:cubicBezTo>
                        <a:pt x="308091" y="167803"/>
                        <a:pt x="302463" y="173473"/>
                        <a:pt x="295466" y="173525"/>
                      </a:cubicBezTo>
                      <a:cubicBezTo>
                        <a:pt x="295466" y="173525"/>
                        <a:pt x="295466" y="173525"/>
                        <a:pt x="295466" y="173525"/>
                      </a:cubicBezTo>
                      <a:lnTo>
                        <a:pt x="12573" y="173525"/>
                      </a:lnTo>
                      <a:cubicBezTo>
                        <a:pt x="5629" y="173525"/>
                        <a:pt x="0" y="167940"/>
                        <a:pt x="0" y="161050"/>
                      </a:cubicBezTo>
                      <a:lnTo>
                        <a:pt x="0" y="115684"/>
                      </a:lnTo>
                      <a:cubicBezTo>
                        <a:pt x="157" y="51823"/>
                        <a:pt x="52321" y="106"/>
                        <a:pt x="116681" y="2"/>
                      </a:cubicBezTo>
                      <a:cubicBezTo>
                        <a:pt x="121640" y="-3"/>
                        <a:pt x="126221" y="2631"/>
                        <a:pt x="128683" y="6901"/>
                      </a:cubicBezTo>
                      <a:lnTo>
                        <a:pt x="153924" y="56236"/>
                      </a:lnTo>
                      <a:lnTo>
                        <a:pt x="179261" y="6901"/>
                      </a:lnTo>
                      <a:cubicBezTo>
                        <a:pt x="181388" y="2676"/>
                        <a:pt x="185739" y="5"/>
                        <a:pt x="190500" y="2"/>
                      </a:cubicBezTo>
                      <a:cubicBezTo>
                        <a:pt x="255045" y="-364"/>
                        <a:pt x="307669" y="51259"/>
                        <a:pt x="308037" y="115304"/>
                      </a:cubicBezTo>
                      <a:cubicBezTo>
                        <a:pt x="308038" y="115431"/>
                        <a:pt x="308038" y="115557"/>
                        <a:pt x="308039" y="115684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EG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1D1D1D"/>
                    </a:solidFill>
                    <a:effectLst/>
                    <a:uLnTx/>
                    <a:uFillTx/>
                    <a:latin typeface="Avenir Book" panose="02000503020000020003"/>
                    <a:ea typeface="+mn-ea"/>
                    <a:cs typeface="+mn-cs"/>
                  </a:endParaRPr>
                </a:p>
              </p:txBody>
            </p:sp>
            <p:sp>
              <p:nvSpPr>
                <p:cNvPr id="22" name="Freeform 55">
                  <a:extLst>
                    <a:ext uri="{FF2B5EF4-FFF2-40B4-BE49-F238E27FC236}">
                      <a16:creationId xmlns:a16="http://schemas.microsoft.com/office/drawing/2014/main" id="{ED01836A-87C5-EA69-35D5-CE83E9C9468C}"/>
                    </a:ext>
                  </a:extLst>
                </p:cNvPr>
                <p:cNvSpPr/>
                <p:nvPr/>
              </p:nvSpPr>
              <p:spPr>
                <a:xfrm>
                  <a:off x="4593328" y="2957227"/>
                  <a:ext cx="804294" cy="413870"/>
                </a:xfrm>
                <a:custGeom>
                  <a:avLst/>
                  <a:gdLst>
                    <a:gd name="connsiteX0" fmla="*/ 804294 w 804294"/>
                    <a:gd name="connsiteY0" fmla="*/ 342042 h 413870"/>
                    <a:gd name="connsiteX1" fmla="*/ 804294 w 804294"/>
                    <a:gd name="connsiteY1" fmla="*/ 401300 h 413870"/>
                    <a:gd name="connsiteX2" fmla="*/ 791817 w 804294"/>
                    <a:gd name="connsiteY2" fmla="*/ 413682 h 413870"/>
                    <a:gd name="connsiteX3" fmla="*/ 791721 w 804294"/>
                    <a:gd name="connsiteY3" fmla="*/ 413681 h 413870"/>
                    <a:gd name="connsiteX4" fmla="*/ 646370 w 804294"/>
                    <a:gd name="connsiteY4" fmla="*/ 413681 h 413870"/>
                    <a:gd name="connsiteX5" fmla="*/ 633941 w 804294"/>
                    <a:gd name="connsiteY5" fmla="*/ 399786 h 413870"/>
                    <a:gd name="connsiteX6" fmla="*/ 633987 w 804294"/>
                    <a:gd name="connsiteY6" fmla="*/ 399221 h 413870"/>
                    <a:gd name="connsiteX7" fmla="*/ 406707 w 804294"/>
                    <a:gd name="connsiteY7" fmla="*/ 164374 h 413870"/>
                    <a:gd name="connsiteX8" fmla="*/ 170025 w 804294"/>
                    <a:gd name="connsiteY8" fmla="*/ 389892 h 413870"/>
                    <a:gd name="connsiteX9" fmla="*/ 170025 w 804294"/>
                    <a:gd name="connsiteY9" fmla="*/ 399221 h 413870"/>
                    <a:gd name="connsiteX10" fmla="*/ 166310 w 804294"/>
                    <a:gd name="connsiteY10" fmla="*/ 410185 h 413870"/>
                    <a:gd name="connsiteX11" fmla="*/ 157452 w 804294"/>
                    <a:gd name="connsiteY11" fmla="*/ 413871 h 413870"/>
                    <a:gd name="connsiteX12" fmla="*/ 12576 w 804294"/>
                    <a:gd name="connsiteY12" fmla="*/ 413871 h 413870"/>
                    <a:gd name="connsiteX13" fmla="*/ 0 w 804294"/>
                    <a:gd name="connsiteY13" fmla="*/ 401588 h 413870"/>
                    <a:gd name="connsiteX14" fmla="*/ 3 w 804294"/>
                    <a:gd name="connsiteY14" fmla="*/ 401206 h 413870"/>
                    <a:gd name="connsiteX15" fmla="*/ 480 w 804294"/>
                    <a:gd name="connsiteY15" fmla="*/ 336560 h 413870"/>
                    <a:gd name="connsiteX16" fmla="*/ 10767 w 804294"/>
                    <a:gd name="connsiteY16" fmla="*/ 324368 h 413870"/>
                    <a:gd name="connsiteX17" fmla="*/ 81252 w 804294"/>
                    <a:gd name="connsiteY17" fmla="*/ 311892 h 413870"/>
                    <a:gd name="connsiteX18" fmla="*/ 115542 w 804294"/>
                    <a:gd name="connsiteY18" fmla="*/ 231747 h 413870"/>
                    <a:gd name="connsiteX19" fmla="*/ 74965 w 804294"/>
                    <a:gd name="connsiteY19" fmla="*/ 173149 h 413870"/>
                    <a:gd name="connsiteX20" fmla="*/ 76203 w 804294"/>
                    <a:gd name="connsiteY20" fmla="*/ 157555 h 413870"/>
                    <a:gd name="connsiteX21" fmla="*/ 162500 w 804294"/>
                    <a:gd name="connsiteY21" fmla="*/ 73156 h 413870"/>
                    <a:gd name="connsiteX22" fmla="*/ 178597 w 804294"/>
                    <a:gd name="connsiteY22" fmla="*/ 71833 h 413870"/>
                    <a:gd name="connsiteX23" fmla="*/ 237081 w 804294"/>
                    <a:gd name="connsiteY23" fmla="*/ 112662 h 413870"/>
                    <a:gd name="connsiteX24" fmla="*/ 318329 w 804294"/>
                    <a:gd name="connsiteY24" fmla="*/ 80244 h 413870"/>
                    <a:gd name="connsiteX25" fmla="*/ 331378 w 804294"/>
                    <a:gd name="connsiteY25" fmla="*/ 10211 h 413870"/>
                    <a:gd name="connsiteX26" fmla="*/ 344142 w 804294"/>
                    <a:gd name="connsiteY26" fmla="*/ 4 h 413870"/>
                    <a:gd name="connsiteX27" fmla="*/ 465395 w 804294"/>
                    <a:gd name="connsiteY27" fmla="*/ 760 h 413870"/>
                    <a:gd name="connsiteX28" fmla="*/ 477587 w 804294"/>
                    <a:gd name="connsiteY28" fmla="*/ 11251 h 413870"/>
                    <a:gd name="connsiteX29" fmla="*/ 489779 w 804294"/>
                    <a:gd name="connsiteY29" fmla="*/ 81379 h 413870"/>
                    <a:gd name="connsiteX30" fmla="*/ 570360 w 804294"/>
                    <a:gd name="connsiteY30" fmla="*/ 114930 h 413870"/>
                    <a:gd name="connsiteX31" fmla="*/ 629415 w 804294"/>
                    <a:gd name="connsiteY31" fmla="*/ 74952 h 413870"/>
                    <a:gd name="connsiteX32" fmla="*/ 645417 w 804294"/>
                    <a:gd name="connsiteY32" fmla="*/ 76464 h 413870"/>
                    <a:gd name="connsiteX33" fmla="*/ 730666 w 804294"/>
                    <a:gd name="connsiteY33" fmla="*/ 162092 h 413870"/>
                    <a:gd name="connsiteX34" fmla="*/ 732000 w 804294"/>
                    <a:gd name="connsiteY34" fmla="*/ 178064 h 413870"/>
                    <a:gd name="connsiteX35" fmla="*/ 690756 w 804294"/>
                    <a:gd name="connsiteY35" fmla="*/ 236283 h 413870"/>
                    <a:gd name="connsiteX36" fmla="*/ 723903 w 804294"/>
                    <a:gd name="connsiteY36" fmla="*/ 316618 h 413870"/>
                    <a:gd name="connsiteX37" fmla="*/ 794103 w 804294"/>
                    <a:gd name="connsiteY37" fmla="*/ 329755 h 413870"/>
                    <a:gd name="connsiteX38" fmla="*/ 804294 w 804294"/>
                    <a:gd name="connsiteY38" fmla="*/ 342042 h 4138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</a:cxnLst>
                  <a:rect l="l" t="t" r="r" b="b"/>
                  <a:pathLst>
                    <a:path w="804294" h="413870">
                      <a:moveTo>
                        <a:pt x="804294" y="342042"/>
                      </a:moveTo>
                      <a:lnTo>
                        <a:pt x="804294" y="401300"/>
                      </a:lnTo>
                      <a:cubicBezTo>
                        <a:pt x="804295" y="408138"/>
                        <a:pt x="798708" y="413682"/>
                        <a:pt x="791817" y="413682"/>
                      </a:cubicBezTo>
                      <a:cubicBezTo>
                        <a:pt x="791785" y="413682"/>
                        <a:pt x="791753" y="413682"/>
                        <a:pt x="791721" y="413681"/>
                      </a:cubicBezTo>
                      <a:lnTo>
                        <a:pt x="646370" y="413681"/>
                      </a:lnTo>
                      <a:cubicBezTo>
                        <a:pt x="639071" y="413250"/>
                        <a:pt x="633506" y="407029"/>
                        <a:pt x="633941" y="399786"/>
                      </a:cubicBezTo>
                      <a:cubicBezTo>
                        <a:pt x="633952" y="399598"/>
                        <a:pt x="633968" y="399409"/>
                        <a:pt x="633987" y="399221"/>
                      </a:cubicBezTo>
                      <a:cubicBezTo>
                        <a:pt x="636584" y="272095"/>
                        <a:pt x="534827" y="166950"/>
                        <a:pt x="406707" y="164374"/>
                      </a:cubicBezTo>
                      <a:cubicBezTo>
                        <a:pt x="278587" y="161798"/>
                        <a:pt x="172621" y="262766"/>
                        <a:pt x="170025" y="389892"/>
                      </a:cubicBezTo>
                      <a:cubicBezTo>
                        <a:pt x="169961" y="393002"/>
                        <a:pt x="169961" y="396112"/>
                        <a:pt x="170025" y="399221"/>
                      </a:cubicBezTo>
                      <a:cubicBezTo>
                        <a:pt x="170504" y="403243"/>
                        <a:pt x="169141" y="407267"/>
                        <a:pt x="166310" y="410185"/>
                      </a:cubicBezTo>
                      <a:cubicBezTo>
                        <a:pt x="163990" y="412564"/>
                        <a:pt x="160788" y="413896"/>
                        <a:pt x="157452" y="413871"/>
                      </a:cubicBezTo>
                      <a:lnTo>
                        <a:pt x="12576" y="413871"/>
                      </a:lnTo>
                      <a:cubicBezTo>
                        <a:pt x="5685" y="413925"/>
                        <a:pt x="55" y="408425"/>
                        <a:pt x="0" y="401588"/>
                      </a:cubicBezTo>
                      <a:cubicBezTo>
                        <a:pt x="-1" y="401460"/>
                        <a:pt x="0" y="401333"/>
                        <a:pt x="3" y="401206"/>
                      </a:cubicBezTo>
                      <a:lnTo>
                        <a:pt x="480" y="336560"/>
                      </a:lnTo>
                      <a:cubicBezTo>
                        <a:pt x="553" y="330587"/>
                        <a:pt x="4854" y="325490"/>
                        <a:pt x="10767" y="324368"/>
                      </a:cubicBezTo>
                      <a:lnTo>
                        <a:pt x="81252" y="311892"/>
                      </a:lnTo>
                      <a:cubicBezTo>
                        <a:pt x="89103" y="283805"/>
                        <a:pt x="100631" y="256860"/>
                        <a:pt x="115542" y="231747"/>
                      </a:cubicBezTo>
                      <a:lnTo>
                        <a:pt x="74965" y="173149"/>
                      </a:lnTo>
                      <a:cubicBezTo>
                        <a:pt x="71741" y="168280"/>
                        <a:pt x="72251" y="161863"/>
                        <a:pt x="76203" y="157555"/>
                      </a:cubicBezTo>
                      <a:lnTo>
                        <a:pt x="162500" y="73156"/>
                      </a:lnTo>
                      <a:cubicBezTo>
                        <a:pt x="166833" y="68901"/>
                        <a:pt x="173618" y="68343"/>
                        <a:pt x="178597" y="71833"/>
                      </a:cubicBezTo>
                      <a:lnTo>
                        <a:pt x="237081" y="112662"/>
                      </a:lnTo>
                      <a:cubicBezTo>
                        <a:pt x="262584" y="98307"/>
                        <a:pt x="289909" y="87404"/>
                        <a:pt x="318329" y="80244"/>
                      </a:cubicBezTo>
                      <a:lnTo>
                        <a:pt x="331378" y="10211"/>
                      </a:lnTo>
                      <a:cubicBezTo>
                        <a:pt x="332542" y="4168"/>
                        <a:pt x="337943" y="-151"/>
                        <a:pt x="344142" y="4"/>
                      </a:cubicBezTo>
                      <a:lnTo>
                        <a:pt x="465395" y="760"/>
                      </a:lnTo>
                      <a:cubicBezTo>
                        <a:pt x="471483" y="866"/>
                        <a:pt x="476619" y="5286"/>
                        <a:pt x="477587" y="11251"/>
                      </a:cubicBezTo>
                      <a:lnTo>
                        <a:pt x="489779" y="81379"/>
                      </a:lnTo>
                      <a:cubicBezTo>
                        <a:pt x="518053" y="88871"/>
                        <a:pt x="545164" y="100159"/>
                        <a:pt x="570360" y="114930"/>
                      </a:cubicBezTo>
                      <a:lnTo>
                        <a:pt x="629415" y="74952"/>
                      </a:lnTo>
                      <a:cubicBezTo>
                        <a:pt x="634420" y="71565"/>
                        <a:pt x="641147" y="72201"/>
                        <a:pt x="645417" y="76464"/>
                      </a:cubicBezTo>
                      <a:lnTo>
                        <a:pt x="730666" y="162092"/>
                      </a:lnTo>
                      <a:cubicBezTo>
                        <a:pt x="734954" y="166391"/>
                        <a:pt x="735516" y="173123"/>
                        <a:pt x="732000" y="178064"/>
                      </a:cubicBezTo>
                      <a:lnTo>
                        <a:pt x="690756" y="236283"/>
                      </a:lnTo>
                      <a:cubicBezTo>
                        <a:pt x="705345" y="261485"/>
                        <a:pt x="716492" y="288500"/>
                        <a:pt x="723903" y="316618"/>
                      </a:cubicBezTo>
                      <a:lnTo>
                        <a:pt x="794103" y="329755"/>
                      </a:lnTo>
                      <a:cubicBezTo>
                        <a:pt x="800033" y="330890"/>
                        <a:pt x="804312" y="336049"/>
                        <a:pt x="804294" y="342042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EG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1D1D1D"/>
                    </a:solidFill>
                    <a:effectLst/>
                    <a:uLnTx/>
                    <a:uFillTx/>
                    <a:latin typeface="Avenir Book" panose="02000503020000020003"/>
                    <a:ea typeface="+mn-ea"/>
                    <a:cs typeface="+mn-cs"/>
                  </a:endParaRPr>
                </a:p>
              </p:txBody>
            </p:sp>
            <p:sp>
              <p:nvSpPr>
                <p:cNvPr id="23" name="Freeform 56">
                  <a:extLst>
                    <a:ext uri="{FF2B5EF4-FFF2-40B4-BE49-F238E27FC236}">
                      <a16:creationId xmlns:a16="http://schemas.microsoft.com/office/drawing/2014/main" id="{00619FFB-8624-C688-B093-97A5AAE28C98}"/>
                    </a:ext>
                  </a:extLst>
                </p:cNvPr>
                <p:cNvSpPr/>
                <p:nvPr/>
              </p:nvSpPr>
              <p:spPr>
                <a:xfrm>
                  <a:off x="4645814" y="3467594"/>
                  <a:ext cx="151447" cy="275975"/>
                </a:xfrm>
                <a:custGeom>
                  <a:avLst/>
                  <a:gdLst>
                    <a:gd name="connsiteX0" fmla="*/ 151448 w 151447"/>
                    <a:gd name="connsiteY0" fmla="*/ 12476 h 275975"/>
                    <a:gd name="connsiteX1" fmla="*/ 151448 w 151447"/>
                    <a:gd name="connsiteY1" fmla="*/ 263593 h 275975"/>
                    <a:gd name="connsiteX2" fmla="*/ 138875 w 151447"/>
                    <a:gd name="connsiteY2" fmla="*/ 275974 h 275975"/>
                    <a:gd name="connsiteX3" fmla="*/ 12573 w 151447"/>
                    <a:gd name="connsiteY3" fmla="*/ 275974 h 275975"/>
                    <a:gd name="connsiteX4" fmla="*/ 1 w 151447"/>
                    <a:gd name="connsiteY4" fmla="*/ 263879 h 275975"/>
                    <a:gd name="connsiteX5" fmla="*/ 0 w 151447"/>
                    <a:gd name="connsiteY5" fmla="*/ 263593 h 275975"/>
                    <a:gd name="connsiteX6" fmla="*/ 0 w 151447"/>
                    <a:gd name="connsiteY6" fmla="*/ 12476 h 275975"/>
                    <a:gd name="connsiteX7" fmla="*/ 12382 w 151447"/>
                    <a:gd name="connsiteY7" fmla="*/ 0 h 275975"/>
                    <a:gd name="connsiteX8" fmla="*/ 12573 w 151447"/>
                    <a:gd name="connsiteY8" fmla="*/ 0 h 275975"/>
                    <a:gd name="connsiteX9" fmla="*/ 138875 w 151447"/>
                    <a:gd name="connsiteY9" fmla="*/ 0 h 275975"/>
                    <a:gd name="connsiteX10" fmla="*/ 151448 w 151447"/>
                    <a:gd name="connsiteY10" fmla="*/ 12476 h 275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51447" h="275975">
                      <a:moveTo>
                        <a:pt x="151448" y="12476"/>
                      </a:moveTo>
                      <a:lnTo>
                        <a:pt x="151448" y="263593"/>
                      </a:lnTo>
                      <a:cubicBezTo>
                        <a:pt x="151396" y="270446"/>
                        <a:pt x="145782" y="275975"/>
                        <a:pt x="138875" y="275974"/>
                      </a:cubicBezTo>
                      <a:lnTo>
                        <a:pt x="12573" y="275974"/>
                      </a:lnTo>
                      <a:cubicBezTo>
                        <a:pt x="5736" y="276079"/>
                        <a:pt x="107" y="270663"/>
                        <a:pt x="1" y="263879"/>
                      </a:cubicBezTo>
                      <a:cubicBezTo>
                        <a:pt x="0" y="263784"/>
                        <a:pt x="0" y="263688"/>
                        <a:pt x="0" y="263593"/>
                      </a:cubicBezTo>
                      <a:lnTo>
                        <a:pt x="0" y="12476"/>
                      </a:lnTo>
                      <a:cubicBezTo>
                        <a:pt x="-52" y="5638"/>
                        <a:pt x="5491" y="53"/>
                        <a:pt x="12382" y="0"/>
                      </a:cubicBezTo>
                      <a:cubicBezTo>
                        <a:pt x="12446" y="0"/>
                        <a:pt x="12510" y="0"/>
                        <a:pt x="12573" y="0"/>
                      </a:cubicBezTo>
                      <a:lnTo>
                        <a:pt x="138875" y="0"/>
                      </a:lnTo>
                      <a:cubicBezTo>
                        <a:pt x="145819" y="0"/>
                        <a:pt x="151448" y="5586"/>
                        <a:pt x="151448" y="12476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EG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1D1D1D"/>
                    </a:solidFill>
                    <a:effectLst/>
                    <a:uLnTx/>
                    <a:uFillTx/>
                    <a:latin typeface="Avenir Book" panose="02000503020000020003"/>
                    <a:ea typeface="+mn-ea"/>
                    <a:cs typeface="+mn-cs"/>
                  </a:endParaRPr>
                </a:p>
              </p:txBody>
            </p:sp>
            <p:sp>
              <p:nvSpPr>
                <p:cNvPr id="24" name="Freeform 57">
                  <a:extLst>
                    <a:ext uri="{FF2B5EF4-FFF2-40B4-BE49-F238E27FC236}">
                      <a16:creationId xmlns:a16="http://schemas.microsoft.com/office/drawing/2014/main" id="{A580A34B-C6E6-1E51-E809-B3FE63BD0B76}"/>
                    </a:ext>
                  </a:extLst>
                </p:cNvPr>
                <p:cNvSpPr/>
                <p:nvPr/>
              </p:nvSpPr>
              <p:spPr>
                <a:xfrm>
                  <a:off x="4822217" y="3490725"/>
                  <a:ext cx="522980" cy="276791"/>
                </a:xfrm>
                <a:custGeom>
                  <a:avLst/>
                  <a:gdLst>
                    <a:gd name="connsiteX0" fmla="*/ 500539 w 522980"/>
                    <a:gd name="connsiteY0" fmla="*/ 106067 h 276791"/>
                    <a:gd name="connsiteX1" fmla="*/ 350330 w 522980"/>
                    <a:gd name="connsiteY1" fmla="*/ 203697 h 276791"/>
                    <a:gd name="connsiteX2" fmla="*/ 251936 w 522980"/>
                    <a:gd name="connsiteY2" fmla="*/ 264846 h 276791"/>
                    <a:gd name="connsiteX3" fmla="*/ 172117 w 522980"/>
                    <a:gd name="connsiteY3" fmla="*/ 272313 h 276791"/>
                    <a:gd name="connsiteX4" fmla="*/ 67342 w 522980"/>
                    <a:gd name="connsiteY4" fmla="*/ 235170 h 276791"/>
                    <a:gd name="connsiteX5" fmla="*/ 0 w 522980"/>
                    <a:gd name="connsiteY5" fmla="*/ 228743 h 276791"/>
                    <a:gd name="connsiteX6" fmla="*/ 0 w 522980"/>
                    <a:gd name="connsiteY6" fmla="*/ 6546 h 276791"/>
                    <a:gd name="connsiteX7" fmla="*/ 142875 w 522980"/>
                    <a:gd name="connsiteY7" fmla="*/ 34900 h 276791"/>
                    <a:gd name="connsiteX8" fmla="*/ 150019 w 522980"/>
                    <a:gd name="connsiteY8" fmla="*/ 37829 h 276791"/>
                    <a:gd name="connsiteX9" fmla="*/ 275082 w 522980"/>
                    <a:gd name="connsiteY9" fmla="*/ 37829 h 276791"/>
                    <a:gd name="connsiteX10" fmla="*/ 316442 w 522980"/>
                    <a:gd name="connsiteY10" fmla="*/ 87143 h 276791"/>
                    <a:gd name="connsiteX11" fmla="*/ 275082 w 522980"/>
                    <a:gd name="connsiteY11" fmla="*/ 128183 h 276791"/>
                    <a:gd name="connsiteX12" fmla="*/ 155829 w 522980"/>
                    <a:gd name="connsiteY12" fmla="*/ 128183 h 276791"/>
                    <a:gd name="connsiteX13" fmla="*/ 149828 w 522980"/>
                    <a:gd name="connsiteY13" fmla="*/ 129600 h 276791"/>
                    <a:gd name="connsiteX14" fmla="*/ 149161 w 522980"/>
                    <a:gd name="connsiteY14" fmla="*/ 139051 h 276791"/>
                    <a:gd name="connsiteX15" fmla="*/ 275939 w 522980"/>
                    <a:gd name="connsiteY15" fmla="*/ 139429 h 276791"/>
                    <a:gd name="connsiteX16" fmla="*/ 290989 w 522980"/>
                    <a:gd name="connsiteY16" fmla="*/ 134987 h 276791"/>
                    <a:gd name="connsiteX17" fmla="*/ 460724 w 522980"/>
                    <a:gd name="connsiteY17" fmla="*/ 26488 h 276791"/>
                    <a:gd name="connsiteX18" fmla="*/ 515971 w 522980"/>
                    <a:gd name="connsiteY18" fmla="*/ 40862 h 276791"/>
                    <a:gd name="connsiteX19" fmla="*/ 518541 w 522980"/>
                    <a:gd name="connsiteY19" fmla="*/ 46052 h 276791"/>
                    <a:gd name="connsiteX20" fmla="*/ 500539 w 522980"/>
                    <a:gd name="connsiteY20" fmla="*/ 106067 h 2767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</a:cxnLst>
                  <a:rect l="l" t="t" r="r" b="b"/>
                  <a:pathLst>
                    <a:path w="522980" h="276791">
                      <a:moveTo>
                        <a:pt x="500539" y="106067"/>
                      </a:moveTo>
                      <a:lnTo>
                        <a:pt x="350330" y="203697"/>
                      </a:lnTo>
                      <a:lnTo>
                        <a:pt x="251936" y="264846"/>
                      </a:lnTo>
                      <a:cubicBezTo>
                        <a:pt x="227329" y="277567"/>
                        <a:pt x="198687" y="280247"/>
                        <a:pt x="172117" y="272313"/>
                      </a:cubicBezTo>
                      <a:lnTo>
                        <a:pt x="67342" y="235170"/>
                      </a:lnTo>
                      <a:cubicBezTo>
                        <a:pt x="45610" y="228301"/>
                        <a:pt x="22652" y="226110"/>
                        <a:pt x="0" y="228743"/>
                      </a:cubicBezTo>
                      <a:lnTo>
                        <a:pt x="0" y="6546"/>
                      </a:lnTo>
                      <a:cubicBezTo>
                        <a:pt x="28575" y="-164"/>
                        <a:pt x="105537" y="-12356"/>
                        <a:pt x="142875" y="34900"/>
                      </a:cubicBezTo>
                      <a:cubicBezTo>
                        <a:pt x="144732" y="36834"/>
                        <a:pt x="147327" y="37899"/>
                        <a:pt x="150019" y="37829"/>
                      </a:cubicBezTo>
                      <a:lnTo>
                        <a:pt x="275082" y="37829"/>
                      </a:lnTo>
                      <a:cubicBezTo>
                        <a:pt x="300227" y="40114"/>
                        <a:pt x="318745" y="62193"/>
                        <a:pt x="316442" y="87143"/>
                      </a:cubicBezTo>
                      <a:cubicBezTo>
                        <a:pt x="314432" y="108929"/>
                        <a:pt x="297038" y="126188"/>
                        <a:pt x="275082" y="128183"/>
                      </a:cubicBezTo>
                      <a:lnTo>
                        <a:pt x="155829" y="128183"/>
                      </a:lnTo>
                      <a:cubicBezTo>
                        <a:pt x="152209" y="128183"/>
                        <a:pt x="150305" y="128939"/>
                        <a:pt x="149828" y="129600"/>
                      </a:cubicBezTo>
                      <a:cubicBezTo>
                        <a:pt x="149352" y="130262"/>
                        <a:pt x="148304" y="133003"/>
                        <a:pt x="149161" y="139051"/>
                      </a:cubicBezTo>
                      <a:lnTo>
                        <a:pt x="275939" y="139429"/>
                      </a:lnTo>
                      <a:cubicBezTo>
                        <a:pt x="281281" y="139408"/>
                        <a:pt x="286504" y="137867"/>
                        <a:pt x="290989" y="134987"/>
                      </a:cubicBezTo>
                      <a:lnTo>
                        <a:pt x="460724" y="26488"/>
                      </a:lnTo>
                      <a:cubicBezTo>
                        <a:pt x="479981" y="15320"/>
                        <a:pt x="504715" y="21755"/>
                        <a:pt x="515971" y="40862"/>
                      </a:cubicBezTo>
                      <a:cubicBezTo>
                        <a:pt x="516952" y="42529"/>
                        <a:pt x="517811" y="44263"/>
                        <a:pt x="518541" y="46052"/>
                      </a:cubicBezTo>
                      <a:cubicBezTo>
                        <a:pt x="528675" y="67697"/>
                        <a:pt x="520953" y="93443"/>
                        <a:pt x="500539" y="106067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EG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1D1D1D"/>
                    </a:solidFill>
                    <a:effectLst/>
                    <a:uLnTx/>
                    <a:uFillTx/>
                    <a:latin typeface="Avenir Book" panose="02000503020000020003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9889572A-ECFB-09CA-DC7F-451609E84E06}"/>
                  </a:ext>
                </a:extLst>
              </p:cNvPr>
              <p:cNvSpPr/>
              <p:nvPr/>
            </p:nvSpPr>
            <p:spPr>
              <a:xfrm flipH="1">
                <a:off x="8590585" y="2604675"/>
                <a:ext cx="1418038" cy="70788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0" tIns="0" rIns="0" bIns="0" rtlCol="0" anchor="ctr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venir Book" panose="02000503020000020003"/>
                    <a:ea typeface="Open Sans Extrabold" panose="020B0606030504020204" pitchFamily="34" charset="0"/>
                    <a:cs typeface="Open Sans Extrabold" panose="020B0606030504020204" pitchFamily="34" charset="0"/>
                  </a:rPr>
                  <a:t>SATISFACTION RATE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venir Book" panose="02000503020000020003"/>
                    <a:ea typeface="Open Sans Extrabold" panose="020B0606030504020204" pitchFamily="34" charset="0"/>
                    <a:cs typeface="Open Sans Extrabold" panose="020B0606030504020204" pitchFamily="34" charset="0"/>
                  </a:rPr>
                  <a:t>95%</a:t>
                </a:r>
              </a:p>
            </p:txBody>
          </p:sp>
        </p:grp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5AD58FE-8AA1-4A1D-12AD-D88233948804}"/>
                </a:ext>
              </a:extLst>
            </p:cNvPr>
            <p:cNvSpPr/>
            <p:nvPr/>
          </p:nvSpPr>
          <p:spPr>
            <a:xfrm flipH="1">
              <a:off x="4619507" y="4858594"/>
              <a:ext cx="2672547" cy="73866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venir Light" panose="020B0402020203020204" pitchFamily="34" charset="77"/>
                  <a:cs typeface="Calibri"/>
                </a:rPr>
                <a:t>The investment portfolio is resilient but facing headwinds globally and locally. We want to innovate for new growth; agriculture &amp; infrastructure development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77F4F55D-450A-EEE7-EFE4-EFE9DC56EAC8}"/>
                </a:ext>
              </a:extLst>
            </p:cNvPr>
            <p:cNvSpPr/>
            <p:nvPr/>
          </p:nvSpPr>
          <p:spPr>
            <a:xfrm flipH="1">
              <a:off x="8431560" y="4673928"/>
              <a:ext cx="3063753" cy="129266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venir Light" panose="020B0402020203020204" pitchFamily="34" charset="77"/>
                  <a:cs typeface="Calibri"/>
                </a:rPr>
                <a:t>We want to live our purpose while creating value for our members, staff, Government and the public?</a:t>
              </a:r>
            </a:p>
            <a:p>
              <a:pPr marL="269875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20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venir Light" panose="020B0402020203020204" pitchFamily="34" charset="77"/>
                  <a:cs typeface="Calibri"/>
                </a:rPr>
                <a:t>Financial education to our members</a:t>
              </a:r>
            </a:p>
            <a:p>
              <a:pPr marL="269875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20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venir Light" panose="020B0402020203020204" pitchFamily="34" charset="77"/>
                  <a:cs typeface="Calibri"/>
                </a:rPr>
                <a:t>Catalytic programs to create jobs</a:t>
              </a:r>
            </a:p>
            <a:p>
              <a:pPr marL="269875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20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venir Light" panose="020B0402020203020204" pitchFamily="34" charset="77"/>
                  <a:cs typeface="Calibri"/>
                </a:rPr>
                <a:t>Co-investment in priority sectors of the economy.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471205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89167"/>
            <a:ext cx="1897827" cy="47891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2392" b="1" dirty="0">
                <a:solidFill>
                  <a:srgbClr val="FFFFFF"/>
                </a:solidFill>
              </a:rPr>
              <a:t>Current Focus</a:t>
            </a:r>
            <a:endParaRPr sz="2392" b="1" dirty="0">
              <a:solidFill>
                <a:srgbClr val="FFFFFF"/>
              </a:solidFill>
            </a:endParaRP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A6142405-627C-92AA-9FB8-970E447230AC}"/>
              </a:ext>
            </a:extLst>
          </p:cNvPr>
          <p:cNvGrpSpPr/>
          <p:nvPr/>
        </p:nvGrpSpPr>
        <p:grpSpPr>
          <a:xfrm>
            <a:off x="552436" y="971550"/>
            <a:ext cx="10858228" cy="3215169"/>
            <a:chOff x="666733" y="3009900"/>
            <a:chExt cx="10858228" cy="3752848"/>
          </a:xfrm>
        </p:grpSpPr>
        <p:sp>
          <p:nvSpPr>
            <p:cNvPr id="9" name="Rounded Rectangle 8"/>
            <p:cNvSpPr/>
            <p:nvPr/>
          </p:nvSpPr>
          <p:spPr>
            <a:xfrm>
              <a:off x="666733" y="3009900"/>
              <a:ext cx="5314817" cy="1876424"/>
            </a:xfrm>
            <a:prstGeom prst="roundRect">
              <a:avLst>
                <a:gd name="adj" fmla="val 12182"/>
              </a:avLst>
            </a:prstGeom>
            <a:solidFill>
              <a:srgbClr val="FFFF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904852" y="3248024"/>
              <a:ext cx="476238" cy="476249"/>
            </a:xfrm>
            <a:prstGeom prst="roundRect">
              <a:avLst>
                <a:gd name="adj" fmla="val 50000"/>
              </a:avLst>
            </a:prstGeom>
            <a:solidFill>
              <a:srgbClr val="003366">
                <a:alpha val="10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11" name="Picture 10" descr="image.png"/>
            <p:cNvPicPr>
              <a:picLocks noChangeAspect="1"/>
            </p:cNvPicPr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1009624" y="3386137"/>
              <a:ext cx="266693" cy="200025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1523961" y="3303383"/>
              <a:ext cx="1857111" cy="36553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lang="en-US" sz="1315" b="1" dirty="0">
                  <a:solidFill>
                    <a:srgbClr val="003366"/>
                  </a:solidFill>
                </a:rPr>
                <a:t>ML/</a:t>
              </a:r>
              <a:r>
                <a:rPr sz="1315" b="1" dirty="0">
                  <a:solidFill>
                    <a:srgbClr val="003366"/>
                  </a:solidFill>
                </a:rPr>
                <a:t>AI-Powered Services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904852" y="3809794"/>
              <a:ext cx="4838579" cy="590960"/>
            </a:xfrm>
            <a:prstGeom prst="rect">
              <a:avLst/>
            </a:prstGeom>
            <a:noFill/>
          </p:spPr>
          <p:txBody>
            <a:bodyPr wrap="square" lIns="73152" tIns="54864" rIns="73152" bIns="54864" anchor="ctr">
              <a:spAutoFit/>
            </a:bodyPr>
            <a:lstStyle/>
            <a:p>
              <a:pPr algn="l">
                <a:lnSpc>
                  <a:spcPts val="162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76" b="0" dirty="0">
                  <a:solidFill>
                    <a:srgbClr val="555555"/>
                  </a:solidFill>
                </a:rPr>
                <a:t>ML </a:t>
              </a:r>
              <a:r>
                <a:rPr lang="en-US" sz="1076" dirty="0">
                  <a:solidFill>
                    <a:srgbClr val="555555"/>
                  </a:solidFill>
                </a:rPr>
                <a:t>models</a:t>
              </a:r>
              <a:r>
                <a:rPr lang="en-US" sz="1076" b="0" dirty="0">
                  <a:solidFill>
                    <a:srgbClr val="555555"/>
                  </a:solidFill>
                </a:rPr>
                <a:t>, AI</a:t>
              </a:r>
              <a:r>
                <a:rPr sz="1076" b="0" dirty="0">
                  <a:solidFill>
                    <a:srgbClr val="555555"/>
                  </a:solidFill>
                </a:rPr>
                <a:t> </a:t>
              </a:r>
              <a:r>
                <a:rPr lang="en-US" sz="1076" b="0" dirty="0">
                  <a:solidFill>
                    <a:srgbClr val="555555"/>
                  </a:solidFill>
                </a:rPr>
                <a:t>agents &amp; </a:t>
              </a:r>
              <a:r>
                <a:rPr sz="1076" b="0" dirty="0">
                  <a:solidFill>
                    <a:srgbClr val="555555"/>
                  </a:solidFill>
                </a:rPr>
                <a:t>chatbots and predictive analytics for personalized member experience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904852" y="4457700"/>
              <a:ext cx="4838579" cy="1904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780"/>
                </a:spcBef>
                <a:spcAft>
                  <a:spcPts val="0"/>
                </a:spcAft>
              </a:pPr>
              <a:r>
                <a:rPr sz="956" b="1">
                  <a:solidFill>
                    <a:srgbClr val="2A9D8F"/>
                  </a:solidFill>
                </a:rPr>
                <a:t>Benefit: Instant support and personalized recommendations</a:t>
              </a: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6210144" y="3009900"/>
              <a:ext cx="5314817" cy="1876424"/>
            </a:xfrm>
            <a:prstGeom prst="roundRect">
              <a:avLst>
                <a:gd name="adj" fmla="val 12182"/>
              </a:avLst>
            </a:prstGeom>
            <a:solidFill>
              <a:srgbClr val="FFFF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6457788" y="3248024"/>
              <a:ext cx="476238" cy="476249"/>
            </a:xfrm>
            <a:prstGeom prst="roundRect">
              <a:avLst>
                <a:gd name="adj" fmla="val 50000"/>
              </a:avLst>
            </a:prstGeom>
            <a:solidFill>
              <a:srgbClr val="003366">
                <a:alpha val="10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17" name="Picture 16" descr="image.png"/>
            <p:cNvPicPr>
              <a:picLocks noChangeAspect="1"/>
            </p:cNvPicPr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6553036" y="3361496"/>
              <a:ext cx="266693" cy="249306"/>
            </a:xfrm>
            <a:prstGeom prst="rect">
              <a:avLst/>
            </a:prstGeom>
          </p:spPr>
        </p:pic>
        <p:sp>
          <p:nvSpPr>
            <p:cNvPr id="18" name="TextBox 17"/>
            <p:cNvSpPr txBox="1"/>
            <p:nvPr/>
          </p:nvSpPr>
          <p:spPr>
            <a:xfrm>
              <a:off x="7067373" y="3352800"/>
              <a:ext cx="1723981" cy="2666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315" b="1">
                  <a:solidFill>
                    <a:srgbClr val="003366"/>
                  </a:solidFill>
                </a:rPr>
                <a:t>Enhanced Security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457788" y="3867149"/>
              <a:ext cx="4838579" cy="23812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lnSpc>
                  <a:spcPts val="162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76" b="0">
                  <a:solidFill>
                    <a:srgbClr val="555555"/>
                  </a:solidFill>
                </a:rPr>
                <a:t>Biometric authentication and blockchain for secure transactions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457788" y="4219575"/>
              <a:ext cx="4838579" cy="1904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780"/>
                </a:spcBef>
                <a:spcAft>
                  <a:spcPts val="0"/>
                </a:spcAft>
              </a:pPr>
              <a:r>
                <a:rPr sz="956" b="1">
                  <a:solidFill>
                    <a:srgbClr val="2A9D8F"/>
                  </a:solidFill>
                </a:rPr>
                <a:t>Benefit: Fraud prevention and data protection</a:t>
              </a:r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666733" y="5124449"/>
              <a:ext cx="5314817" cy="1638299"/>
            </a:xfrm>
            <a:prstGeom prst="roundRect">
              <a:avLst>
                <a:gd name="adj" fmla="val 13953"/>
              </a:avLst>
            </a:prstGeom>
            <a:solidFill>
              <a:srgbClr val="FFFF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904852" y="5362575"/>
              <a:ext cx="476238" cy="476249"/>
            </a:xfrm>
            <a:prstGeom prst="roundRect">
              <a:avLst>
                <a:gd name="adj" fmla="val 50000"/>
              </a:avLst>
            </a:prstGeom>
            <a:solidFill>
              <a:srgbClr val="003366">
                <a:alpha val="10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23" name="Picture 22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1009624" y="5487642"/>
              <a:ext cx="266693" cy="226115"/>
            </a:xfrm>
            <a:prstGeom prst="rect">
              <a:avLst/>
            </a:prstGeom>
          </p:spPr>
        </p:pic>
        <p:sp>
          <p:nvSpPr>
            <p:cNvPr id="24" name="TextBox 23"/>
            <p:cNvSpPr txBox="1"/>
            <p:nvPr/>
          </p:nvSpPr>
          <p:spPr>
            <a:xfrm>
              <a:off x="1523961" y="5467349"/>
              <a:ext cx="2162120" cy="2666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315" b="1" dirty="0">
                  <a:solidFill>
                    <a:srgbClr val="003366"/>
                  </a:solidFill>
                </a:rPr>
                <a:t>Expanded Digital Reach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904852" y="5981699"/>
              <a:ext cx="4838579" cy="23812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lnSpc>
                  <a:spcPts val="162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76" b="0">
                  <a:solidFill>
                    <a:srgbClr val="555555"/>
                  </a:solidFill>
                </a:rPr>
                <a:t>Mobile-first approach for rural and informal sector inclusion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904852" y="6343650"/>
              <a:ext cx="4838579" cy="1904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780"/>
                </a:spcBef>
                <a:spcAft>
                  <a:spcPts val="0"/>
                </a:spcAft>
              </a:pPr>
              <a:r>
                <a:rPr sz="956" b="1">
                  <a:solidFill>
                    <a:srgbClr val="2A9D8F"/>
                  </a:solidFill>
                </a:rPr>
                <a:t>Benefit: Increased coverage and accessibility</a:t>
              </a:r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6210144" y="5124449"/>
              <a:ext cx="5314817" cy="1638299"/>
            </a:xfrm>
            <a:prstGeom prst="roundRect">
              <a:avLst>
                <a:gd name="adj" fmla="val 13953"/>
              </a:avLst>
            </a:prstGeom>
            <a:solidFill>
              <a:srgbClr val="FFFF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8" name="Rounded Rectangle 27"/>
            <p:cNvSpPr/>
            <p:nvPr/>
          </p:nvSpPr>
          <p:spPr>
            <a:xfrm>
              <a:off x="6457788" y="5362575"/>
              <a:ext cx="476238" cy="476249"/>
            </a:xfrm>
            <a:prstGeom prst="roundRect">
              <a:avLst>
                <a:gd name="adj" fmla="val 50000"/>
              </a:avLst>
            </a:prstGeom>
            <a:solidFill>
              <a:srgbClr val="003366">
                <a:alpha val="10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29" name="Picture 28" descr="image.png"/>
            <p:cNvPicPr>
              <a:picLocks noChangeAspect="1"/>
            </p:cNvPicPr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6553036" y="5496339"/>
              <a:ext cx="266693" cy="208721"/>
            </a:xfrm>
            <a:prstGeom prst="rect">
              <a:avLst/>
            </a:prstGeom>
          </p:spPr>
        </p:pic>
        <p:sp>
          <p:nvSpPr>
            <p:cNvPr id="30" name="TextBox 29"/>
            <p:cNvSpPr txBox="1"/>
            <p:nvPr/>
          </p:nvSpPr>
          <p:spPr>
            <a:xfrm>
              <a:off x="7067373" y="5467349"/>
              <a:ext cx="2505012" cy="2666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315" b="1">
                  <a:solidFill>
                    <a:srgbClr val="003366"/>
                  </a:solidFill>
                </a:rPr>
                <a:t>Instant Benefits Processing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457788" y="5981699"/>
              <a:ext cx="4838579" cy="23812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lnSpc>
                  <a:spcPts val="162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76" b="0">
                  <a:solidFill>
                    <a:srgbClr val="555555"/>
                  </a:solidFill>
                </a:rPr>
                <a:t>Real-time verification and automated claims processing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457788" y="6343650"/>
              <a:ext cx="4838579" cy="1904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780"/>
                </a:spcBef>
                <a:spcAft>
                  <a:spcPts val="0"/>
                </a:spcAft>
              </a:pPr>
              <a:r>
                <a:rPr sz="956" b="1">
                  <a:solidFill>
                    <a:srgbClr val="2A9D8F"/>
                  </a:solidFill>
                </a:rPr>
                <a:t>Benefit: Same-day benefits disbursement</a:t>
              </a: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39A61A26-892A-E694-DB5E-3A663BF60B98}"/>
              </a:ext>
            </a:extLst>
          </p:cNvPr>
          <p:cNvGrpSpPr/>
          <p:nvPr/>
        </p:nvGrpSpPr>
        <p:grpSpPr>
          <a:xfrm>
            <a:off x="552436" y="4269277"/>
            <a:ext cx="5314817" cy="1550439"/>
            <a:chOff x="666733" y="7010399"/>
            <a:chExt cx="5314817" cy="1876424"/>
          </a:xfrm>
        </p:grpSpPr>
        <p:sp>
          <p:nvSpPr>
            <p:cNvPr id="33" name="Rounded Rectangle 32"/>
            <p:cNvSpPr/>
            <p:nvPr/>
          </p:nvSpPr>
          <p:spPr>
            <a:xfrm>
              <a:off x="666733" y="7010399"/>
              <a:ext cx="5314817" cy="1876424"/>
            </a:xfrm>
            <a:prstGeom prst="roundRect">
              <a:avLst>
                <a:gd name="adj" fmla="val 12182"/>
              </a:avLst>
            </a:prstGeom>
            <a:solidFill>
              <a:srgbClr val="FFFF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4" name="Rounded Rectangle 33"/>
            <p:cNvSpPr/>
            <p:nvPr/>
          </p:nvSpPr>
          <p:spPr>
            <a:xfrm>
              <a:off x="904852" y="7248525"/>
              <a:ext cx="476238" cy="476249"/>
            </a:xfrm>
            <a:prstGeom prst="roundRect">
              <a:avLst>
                <a:gd name="adj" fmla="val 50000"/>
              </a:avLst>
            </a:prstGeom>
            <a:solidFill>
              <a:srgbClr val="003366">
                <a:alpha val="10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35" name="Picture 34" descr="image.png"/>
            <p:cNvPicPr>
              <a:picLocks noChangeAspect="1"/>
            </p:cNvPicPr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1009624" y="7390985"/>
              <a:ext cx="266693" cy="191328"/>
            </a:xfrm>
            <a:prstGeom prst="rect">
              <a:avLst/>
            </a:prstGeom>
          </p:spPr>
        </p:pic>
        <p:sp>
          <p:nvSpPr>
            <p:cNvPr id="36" name="TextBox 35"/>
            <p:cNvSpPr txBox="1"/>
            <p:nvPr/>
          </p:nvSpPr>
          <p:spPr>
            <a:xfrm>
              <a:off x="1523961" y="7353299"/>
              <a:ext cx="1981150" cy="2666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315" b="1">
                  <a:solidFill>
                    <a:srgbClr val="003366"/>
                  </a:solidFill>
                </a:rPr>
                <a:t>Integrated Ecosystem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904852" y="7867649"/>
              <a:ext cx="4838579" cy="476249"/>
            </a:xfrm>
            <a:prstGeom prst="rect">
              <a:avLst/>
            </a:prstGeom>
            <a:noFill/>
          </p:spPr>
          <p:txBody>
            <a:bodyPr wrap="square" lIns="73152" tIns="54864" rIns="73152" bIns="54864" anchor="ctr">
              <a:spAutoFit/>
            </a:bodyPr>
            <a:lstStyle/>
            <a:p>
              <a:pPr algn="l">
                <a:lnSpc>
                  <a:spcPts val="162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076" b="0">
                  <a:solidFill>
                    <a:srgbClr val="555555"/>
                  </a:solidFill>
                </a:rPr>
                <a:t>Seamless integration with healthcare, housing, and education services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904852" y="8458200"/>
              <a:ext cx="4838579" cy="1904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780"/>
                </a:spcBef>
                <a:spcAft>
                  <a:spcPts val="0"/>
                </a:spcAft>
              </a:pPr>
              <a:r>
                <a:rPr sz="956" b="1">
                  <a:solidFill>
                    <a:srgbClr val="2A9D8F"/>
                  </a:solidFill>
                </a:rPr>
                <a:t>Benefit: Comprehensive social security platform</a:t>
              </a: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9084C8C9-D874-4457-4416-89E15E2B8071}"/>
              </a:ext>
            </a:extLst>
          </p:cNvPr>
          <p:cNvGrpSpPr/>
          <p:nvPr/>
        </p:nvGrpSpPr>
        <p:grpSpPr>
          <a:xfrm>
            <a:off x="-1" y="6286500"/>
            <a:ext cx="12191695" cy="571500"/>
            <a:chOff x="0" y="10782300"/>
            <a:chExt cx="12191695" cy="571500"/>
          </a:xfrm>
        </p:grpSpPr>
        <p:sp>
          <p:nvSpPr>
            <p:cNvPr id="45" name="Rectangle 44"/>
            <p:cNvSpPr/>
            <p:nvPr/>
          </p:nvSpPr>
          <p:spPr>
            <a:xfrm>
              <a:off x="0" y="10782300"/>
              <a:ext cx="12191695" cy="571500"/>
            </a:xfrm>
            <a:prstGeom prst="rect">
              <a:avLst/>
            </a:prstGeom>
            <a:solidFill>
              <a:srgbClr val="003366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1047723" y="10982325"/>
              <a:ext cx="2095447" cy="171450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837" b="0">
                  <a:solidFill>
                    <a:srgbClr val="FFFFFF"/>
                  </a:solidFill>
                </a:rPr>
                <a:t>National Social Security Fund Uganda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9800979" y="10925175"/>
              <a:ext cx="1723981" cy="285750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837" b="0">
                  <a:solidFill>
                    <a:srgbClr val="FFFFFF"/>
                  </a:solidFill>
                </a:rPr>
                <a:t>Digital Transformation Journey</a:t>
              </a:r>
            </a:p>
          </p:txBody>
        </p:sp>
      </p:grpSp>
      <p:pic>
        <p:nvPicPr>
          <p:cNvPr id="53" name="Picture 52">
            <a:extLst>
              <a:ext uri="{FF2B5EF4-FFF2-40B4-BE49-F238E27FC236}">
                <a16:creationId xmlns:a16="http://schemas.microsoft.com/office/drawing/2014/main" id="{BC6ADEC3-AFF4-313A-F9A8-290DFEB1CA9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6428" y="6388471"/>
            <a:ext cx="807137" cy="367558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134E0BE9-9005-E6B3-3B9E-B526859EB116}"/>
              </a:ext>
            </a:extLst>
          </p:cNvPr>
          <p:cNvGrpSpPr/>
          <p:nvPr/>
        </p:nvGrpSpPr>
        <p:grpSpPr>
          <a:xfrm>
            <a:off x="6068552" y="4269277"/>
            <a:ext cx="5314817" cy="1550439"/>
            <a:chOff x="666733" y="7010399"/>
            <a:chExt cx="5314817" cy="1876424"/>
          </a:xfrm>
        </p:grpSpPr>
        <p:sp>
          <p:nvSpPr>
            <p:cNvPr id="5" name="Rounded Rectangle 32">
              <a:extLst>
                <a:ext uri="{FF2B5EF4-FFF2-40B4-BE49-F238E27FC236}">
                  <a16:creationId xmlns:a16="http://schemas.microsoft.com/office/drawing/2014/main" id="{5DB75D36-C78B-A184-9BD8-9AE1E8807886}"/>
                </a:ext>
              </a:extLst>
            </p:cNvPr>
            <p:cNvSpPr/>
            <p:nvPr/>
          </p:nvSpPr>
          <p:spPr>
            <a:xfrm>
              <a:off x="666733" y="7010399"/>
              <a:ext cx="5314817" cy="1876424"/>
            </a:xfrm>
            <a:prstGeom prst="roundRect">
              <a:avLst>
                <a:gd name="adj" fmla="val 12182"/>
              </a:avLst>
            </a:prstGeom>
            <a:solidFill>
              <a:srgbClr val="FFFF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6" name="Rounded Rectangle 33">
              <a:extLst>
                <a:ext uri="{FF2B5EF4-FFF2-40B4-BE49-F238E27FC236}">
                  <a16:creationId xmlns:a16="http://schemas.microsoft.com/office/drawing/2014/main" id="{48760F8B-D8BF-1AB0-0D38-F46EEE2A688B}"/>
                </a:ext>
              </a:extLst>
            </p:cNvPr>
            <p:cNvSpPr/>
            <p:nvPr/>
          </p:nvSpPr>
          <p:spPr>
            <a:xfrm>
              <a:off x="904852" y="7248525"/>
              <a:ext cx="476238" cy="476249"/>
            </a:xfrm>
            <a:prstGeom prst="roundRect">
              <a:avLst>
                <a:gd name="adj" fmla="val 50000"/>
              </a:avLst>
            </a:prstGeom>
            <a:solidFill>
              <a:srgbClr val="003366">
                <a:alpha val="10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7" name="Picture 6" descr="image.png">
              <a:extLst>
                <a:ext uri="{FF2B5EF4-FFF2-40B4-BE49-F238E27FC236}">
                  <a16:creationId xmlns:a16="http://schemas.microsoft.com/office/drawing/2014/main" id="{805CAC45-6C70-21B7-ED80-2D483E146C6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1009624" y="7390985"/>
              <a:ext cx="266693" cy="191328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426DD9EE-3D3B-9332-4EEF-D2C85A438B76}"/>
                </a:ext>
              </a:extLst>
            </p:cNvPr>
            <p:cNvSpPr txBox="1"/>
            <p:nvPr/>
          </p:nvSpPr>
          <p:spPr>
            <a:xfrm>
              <a:off x="1523961" y="7297146"/>
              <a:ext cx="1925976" cy="379007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315" b="1" dirty="0">
                  <a:solidFill>
                    <a:srgbClr val="003366"/>
                  </a:solidFill>
                </a:rPr>
                <a:t>Integrated </a:t>
              </a:r>
              <a:r>
                <a:rPr lang="en-US" sz="1315" b="1" dirty="0">
                  <a:solidFill>
                    <a:srgbClr val="003366"/>
                  </a:solidFill>
                </a:rPr>
                <a:t>Payroll System</a:t>
              </a:r>
              <a:endParaRPr sz="1315" b="1" dirty="0">
                <a:solidFill>
                  <a:srgbClr val="003366"/>
                </a:solidFill>
              </a:endParaRP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7DA97D66-D257-8CB4-DE74-D0BBB07D5881}"/>
                </a:ext>
              </a:extLst>
            </p:cNvPr>
            <p:cNvSpPr txBox="1"/>
            <p:nvPr/>
          </p:nvSpPr>
          <p:spPr>
            <a:xfrm>
              <a:off x="904852" y="7923565"/>
              <a:ext cx="4838579" cy="364417"/>
            </a:xfrm>
            <a:prstGeom prst="rect">
              <a:avLst/>
            </a:prstGeom>
            <a:noFill/>
          </p:spPr>
          <p:txBody>
            <a:bodyPr wrap="square" lIns="73152" tIns="54864" rIns="73152" bIns="54864" anchor="ctr">
              <a:spAutoFit/>
            </a:bodyPr>
            <a:lstStyle/>
            <a:p>
              <a:pPr algn="l">
                <a:lnSpc>
                  <a:spcPts val="162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76" dirty="0">
                  <a:solidFill>
                    <a:srgbClr val="555555"/>
                  </a:solidFill>
                </a:rPr>
                <a:t>Single system for both URA &amp; NSSF filing. </a:t>
              </a:r>
              <a:endParaRPr sz="1076" b="0" dirty="0">
                <a:solidFill>
                  <a:srgbClr val="555555"/>
                </a:solidFill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B0786323-4B0B-0365-F056-B89CD846F8D0}"/>
                </a:ext>
              </a:extLst>
            </p:cNvPr>
            <p:cNvSpPr txBox="1"/>
            <p:nvPr/>
          </p:nvSpPr>
          <p:spPr>
            <a:xfrm>
              <a:off x="904852" y="8397393"/>
              <a:ext cx="3053978" cy="312113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780"/>
                </a:spcBef>
                <a:spcAft>
                  <a:spcPts val="0"/>
                </a:spcAft>
              </a:pPr>
              <a:r>
                <a:rPr sz="956" b="1" dirty="0">
                  <a:solidFill>
                    <a:srgbClr val="2A9D8F"/>
                  </a:solidFill>
                </a:rPr>
                <a:t>Benefit: </a:t>
              </a:r>
              <a:r>
                <a:rPr lang="en-US" sz="956" b="1" dirty="0">
                  <a:solidFill>
                    <a:srgbClr val="2A9D8F"/>
                  </a:solidFill>
                </a:rPr>
                <a:t>Increased compliance and resource optimization</a:t>
              </a:r>
              <a:endParaRPr sz="956" b="1" dirty="0">
                <a:solidFill>
                  <a:srgbClr val="2A9D8F"/>
                </a:solidFill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a31347b4-2809-41e3-b263-348111730e36}" enabled="1" method="Privileged" siteId="{708f7b5b-20fc-4bc8-9150-b1015a308b9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1565</TotalTime>
  <Words>858</Words>
  <Application>Microsoft Office PowerPoint</Application>
  <PresentationFormat>Widescreen</PresentationFormat>
  <Paragraphs>198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Aptos</vt:lpstr>
      <vt:lpstr>Arial</vt:lpstr>
      <vt:lpstr>Avenir Book</vt:lpstr>
      <vt:lpstr>Avenir Light</vt:lpstr>
      <vt:lpstr>Calibri</vt:lpstr>
      <vt:lpstr>Century Gothic</vt:lpstr>
      <vt:lpstr>Montserrat</vt:lpstr>
      <vt:lpstr>Segoe UI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Fred Percy Kisa</dc:creator>
  <cp:keywords/>
  <dc:description>generated using python-pptx</dc:description>
  <cp:lastModifiedBy>Fred Percy Kisa</cp:lastModifiedBy>
  <cp:revision>6</cp:revision>
  <dcterms:created xsi:type="dcterms:W3CDTF">2013-01-27T09:14:16Z</dcterms:created>
  <dcterms:modified xsi:type="dcterms:W3CDTF">2025-10-30T07:26:17Z</dcterms:modified>
  <cp:category/>
</cp:coreProperties>
</file>