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0" r:id="rId1"/>
  </p:sldMasterIdLst>
  <p:notesMasterIdLst>
    <p:notesMasterId r:id="rId15"/>
  </p:notesMasterIdLst>
  <p:handoutMasterIdLst>
    <p:handoutMasterId r:id="rId16"/>
  </p:handoutMasterIdLst>
  <p:sldIdLst>
    <p:sldId id="370" r:id="rId2"/>
    <p:sldId id="355" r:id="rId3"/>
    <p:sldId id="383" r:id="rId4"/>
    <p:sldId id="396" r:id="rId5"/>
    <p:sldId id="401" r:id="rId6"/>
    <p:sldId id="397" r:id="rId7"/>
    <p:sldId id="402" r:id="rId8"/>
    <p:sldId id="379" r:id="rId9"/>
    <p:sldId id="386" r:id="rId10"/>
    <p:sldId id="345" r:id="rId11"/>
    <p:sldId id="362" r:id="rId12"/>
    <p:sldId id="394" r:id="rId13"/>
    <p:sldId id="369" r:id="rId14"/>
  </p:sldIdLst>
  <p:sldSz cx="12192000" cy="6858000"/>
  <p:notesSz cx="7010400" cy="92964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6B4F61-8A43-46CE-AF8D-BBB41D922366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DE0407-424E-4CD2-84F9-CE1B3DE61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8565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aa-E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7550EB0-888C-4002-9214-9A79FAC0E25E}" type="datetimeFigureOut">
              <a:rPr lang="aa-ET" smtClean="0"/>
              <a:t>11/04/2025</a:t>
            </a:fld>
            <a:endParaRPr lang="aa-E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aa-E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aa-E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58CCF79-8E2C-4706-B6B8-A27F10CA2EB9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252948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CCF79-8E2C-4706-B6B8-A27F10CA2EB9}" type="slidenum">
              <a:rPr lang="aa-ET" smtClean="0"/>
              <a:t>11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934380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Google Shape;1682;g26a2725b9d6_0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3" name="Google Shape;1683;g26a2725b9d6_0_44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1986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AC27F-5134-263E-71EB-DD8612CC91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9DEC29-5CE4-183A-8E8D-BCF13885A3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A2057-E711-181E-74E2-1C91B1C30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05A2D-91BD-4DA4-B9F5-485276597FED}" type="datetime1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BF574-D409-9EFB-7B0A-5EA43B53A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D32FE-BD90-797D-EA45-F622BDF25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4B2D-25FF-0B46-98A4-87FBB723E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099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29E94-7484-210D-DBEC-611F2CA5E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CA6ECA-B359-DE6B-97B6-813FB89B1D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DEA26-1C08-D06B-2CF5-512346452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F746D-E2FE-4991-8FC7-82A15F46F3CF}" type="datetime1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AB546-FEC1-B7D8-FAE3-F2E115674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5021F-D741-C524-967F-F0A5FAA79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4B2D-25FF-0B46-98A4-87FBB723E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882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9840AD-7A51-3960-A9BC-7191C92E20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9CCA79-5A1D-6FE5-C82E-167750ACB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5500E-E6BD-D360-0538-E912E4F65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253D-7C55-4AFC-BFF0-E45669AEEADB}" type="datetime1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257C6-B29B-6E7D-4D09-9EABE3F87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23C4B-3D51-8FC6-DA2A-82EFBAC80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4B2D-25FF-0B46-98A4-87FBB723E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670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475" y="1612921"/>
            <a:ext cx="6400800" cy="319024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475" y="5170407"/>
            <a:ext cx="6400800" cy="695960"/>
          </a:xfrm>
        </p:spPr>
        <p:txBody>
          <a:bodyPr anchor="ctr"/>
          <a:lstStyle>
            <a:lvl1pPr marL="0" indent="0" algn="l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F83-C4A5-4B52-AFC7-19EB89A4E705}" type="datetime1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4B2D-25FF-0B46-98A4-87FBB723E472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Coat_of_arms_of_the_Republic_of_Uganda.svg.png">
            <a:extLst>
              <a:ext uri="{FF2B5EF4-FFF2-40B4-BE49-F238E27FC236}">
                <a16:creationId xmlns:a16="http://schemas.microsoft.com/office/drawing/2014/main" id="{A53109E3-ADBC-4865-822C-03310DECB501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63627" y="16042"/>
            <a:ext cx="1465848" cy="15968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320" y="16042"/>
            <a:ext cx="1656184" cy="159687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6112337"/>
            <a:ext cx="12192000" cy="9952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-10668" y="6227245"/>
            <a:ext cx="12192000" cy="8088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-4848" y="6331390"/>
            <a:ext cx="12192000" cy="9952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37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-3-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1520"/>
            <a:ext cx="11125200" cy="58880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70159"/>
            <a:ext cx="3566160" cy="3702041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36720" y="2470159"/>
            <a:ext cx="3566160" cy="3702041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5FDB9-B9A2-423B-BEF2-FD287B90EB57}" type="datetime1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4B2D-25FF-0B46-98A4-87FBB723E47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80733C4-37B3-EAAC-AEF9-6AA9939E4F1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016240" y="2470159"/>
            <a:ext cx="3566160" cy="3702041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50EAC16-3B86-317F-2CED-01BEFE8BFE5A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57201" y="1498599"/>
            <a:ext cx="3566159" cy="845104"/>
          </a:xfrm>
        </p:spPr>
        <p:txBody>
          <a:bodyPr anchor="t">
            <a:noAutofit/>
          </a:bodyPr>
          <a:lstStyle>
            <a:lvl1pPr marL="0" indent="0">
              <a:lnSpc>
                <a:spcPct val="75000"/>
              </a:lnSpc>
              <a:buNone/>
              <a:defRPr sz="20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EA0600A-89E3-8CAB-4C19-49198C79214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36721" y="1498599"/>
            <a:ext cx="3566159" cy="845104"/>
          </a:xfrm>
        </p:spPr>
        <p:txBody>
          <a:bodyPr anchor="t">
            <a:noAutofit/>
          </a:bodyPr>
          <a:lstStyle>
            <a:lvl1pPr marL="0" indent="0">
              <a:lnSpc>
                <a:spcPct val="75000"/>
              </a:lnSpc>
              <a:buNone/>
              <a:defRPr sz="20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44020BC-5D0B-9B40-8801-ED945012C912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016242" y="1498599"/>
            <a:ext cx="3566159" cy="845104"/>
          </a:xfrm>
        </p:spPr>
        <p:txBody>
          <a:bodyPr anchor="t">
            <a:noAutofit/>
          </a:bodyPr>
          <a:lstStyle>
            <a:lvl1pPr marL="0" indent="0">
              <a:lnSpc>
                <a:spcPct val="75000"/>
              </a:lnSpc>
              <a:buNone/>
              <a:defRPr sz="20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Footer Placeholder 4"/>
          <p:cNvSpPr txBox="1">
            <a:spLocks/>
          </p:cNvSpPr>
          <p:nvPr userDrawn="1"/>
        </p:nvSpPr>
        <p:spPr>
          <a:xfrm>
            <a:off x="3986921" y="6454053"/>
            <a:ext cx="4207043" cy="38718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  <a:prstDash val="solid"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The Directorate of Citizenship and Immigration Control - Uganda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320" y="16042"/>
            <a:ext cx="1656184" cy="1596879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0" y="6103193"/>
            <a:ext cx="12192000" cy="9952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-10668" y="6227245"/>
            <a:ext cx="12192000" cy="8088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-13992" y="6331390"/>
            <a:ext cx="12192000" cy="9952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0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-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1190"/>
            <a:ext cx="11125200" cy="58670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96998"/>
            <a:ext cx="2642616" cy="37570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84728" y="2501462"/>
            <a:ext cx="2642616" cy="37570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D40E9-F728-4FBD-801C-FEBDE9C69420}" type="datetime1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4B2D-25FF-0B46-98A4-87FBB723E47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50EAC16-3B86-317F-2CED-01BEFE8BFE5A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57200" y="1371600"/>
            <a:ext cx="2642616" cy="983158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2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EA0600A-89E3-8CAB-4C19-49198C79214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284728" y="1376064"/>
            <a:ext cx="2642616" cy="983158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2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690ACF7-A408-80E0-A25E-8A9F74C3F2B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112256" y="2501462"/>
            <a:ext cx="2642616" cy="37570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DEA59C2-DB92-D43E-C415-F2F3982923E1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8939784" y="2503564"/>
            <a:ext cx="2642616" cy="37570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B1781E3-ED60-E5E7-C672-6460D334A22A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112256" y="1376064"/>
            <a:ext cx="2642616" cy="983158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2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B5BF9F1-DF69-2318-71B1-9FBF8A1100A0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939784" y="1376064"/>
            <a:ext cx="2642616" cy="983158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2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Footer Placeholder 4"/>
          <p:cNvSpPr txBox="1">
            <a:spLocks/>
          </p:cNvSpPr>
          <p:nvPr userDrawn="1"/>
        </p:nvSpPr>
        <p:spPr>
          <a:xfrm>
            <a:off x="3986921" y="6454053"/>
            <a:ext cx="4207043" cy="38718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  <a:prstDash val="solid"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The Directorate of Citizenship and Immigration Control - Uganda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320" y="16042"/>
            <a:ext cx="1656184" cy="1596879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0" y="6103193"/>
            <a:ext cx="12192000" cy="9952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>
            <a:off x="-10668" y="6227245"/>
            <a:ext cx="12192000" cy="8088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-13992" y="6331390"/>
            <a:ext cx="12192000" cy="9952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0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3" userDrawn="1">
  <p:cSld name="Title and body 3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6"/>
          <p:cNvSpPr txBox="1">
            <a:spLocks noGrp="1"/>
          </p:cNvSpPr>
          <p:nvPr>
            <p:ph type="title"/>
          </p:nvPr>
        </p:nvSpPr>
        <p:spPr>
          <a:xfrm>
            <a:off x="609600" y="457200"/>
            <a:ext cx="10377200" cy="7636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0" name="Google Shape;160;p36"/>
          <p:cNvSpPr txBox="1">
            <a:spLocks noGrp="1"/>
          </p:cNvSpPr>
          <p:nvPr>
            <p:ph type="body" idx="2"/>
          </p:nvPr>
        </p:nvSpPr>
        <p:spPr>
          <a:xfrm>
            <a:off x="609600" y="1220800"/>
            <a:ext cx="7612800" cy="48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91054" rtl="0">
              <a:spcBef>
                <a:spcPts val="0"/>
              </a:spcBef>
              <a:spcAft>
                <a:spcPts val="0"/>
              </a:spcAft>
              <a:buSzPts val="2200"/>
              <a:buFont typeface="Helvetica Neue"/>
              <a:buChar char="•"/>
              <a:defRPr sz="2933"/>
            </a:lvl1pPr>
            <a:lvl2pPr marL="1219170" lvl="1" indent="-491054" rtl="0">
              <a:spcBef>
                <a:spcPts val="2667"/>
              </a:spcBef>
              <a:spcAft>
                <a:spcPts val="0"/>
              </a:spcAft>
              <a:buSzPts val="2200"/>
              <a:buChar char="•"/>
              <a:defRPr sz="2933"/>
            </a:lvl2pPr>
            <a:lvl3pPr marL="1828754" lvl="2" indent="-491054" rtl="0">
              <a:spcBef>
                <a:spcPts val="2667"/>
              </a:spcBef>
              <a:spcAft>
                <a:spcPts val="0"/>
              </a:spcAft>
              <a:buSzPts val="2200"/>
              <a:buChar char="•"/>
              <a:defRPr sz="2933"/>
            </a:lvl3pPr>
            <a:lvl4pPr marL="2438339" lvl="3" indent="-491054" rtl="0">
              <a:spcBef>
                <a:spcPts val="2667"/>
              </a:spcBef>
              <a:spcAft>
                <a:spcPts val="0"/>
              </a:spcAft>
              <a:buSzPts val="2200"/>
              <a:buChar char="•"/>
              <a:defRPr sz="2933"/>
            </a:lvl4pPr>
            <a:lvl5pPr marL="3047924" lvl="4" indent="-491054" rtl="0">
              <a:spcBef>
                <a:spcPts val="2667"/>
              </a:spcBef>
              <a:spcAft>
                <a:spcPts val="0"/>
              </a:spcAft>
              <a:buSzPts val="2200"/>
              <a:buChar char="•"/>
              <a:defRPr sz="2933"/>
            </a:lvl5pPr>
            <a:lvl6pPr marL="3657509" lvl="5" indent="-491054" rtl="0">
              <a:spcBef>
                <a:spcPts val="2667"/>
              </a:spcBef>
              <a:spcAft>
                <a:spcPts val="0"/>
              </a:spcAft>
              <a:buSzPts val="2200"/>
              <a:buChar char="•"/>
              <a:defRPr sz="2933"/>
            </a:lvl6pPr>
            <a:lvl7pPr marL="4267093" lvl="6" indent="-491054" rtl="0">
              <a:spcBef>
                <a:spcPts val="2667"/>
              </a:spcBef>
              <a:spcAft>
                <a:spcPts val="0"/>
              </a:spcAft>
              <a:buSzPts val="2200"/>
              <a:buChar char="•"/>
              <a:defRPr sz="2933"/>
            </a:lvl7pPr>
            <a:lvl8pPr marL="4876678" lvl="7" indent="-491054" rtl="0">
              <a:spcBef>
                <a:spcPts val="2667"/>
              </a:spcBef>
              <a:spcAft>
                <a:spcPts val="0"/>
              </a:spcAft>
              <a:buSzPts val="2200"/>
              <a:buChar char="•"/>
              <a:defRPr sz="2933"/>
            </a:lvl8pPr>
            <a:lvl9pPr marL="5486263" lvl="8" indent="-491054" rtl="0">
              <a:spcBef>
                <a:spcPts val="2667"/>
              </a:spcBef>
              <a:spcAft>
                <a:spcPts val="2667"/>
              </a:spcAft>
              <a:buSzPts val="2200"/>
              <a:buChar char="•"/>
              <a:defRPr sz="2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1" name="Google Shape;161;p3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 sz="1067" b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buNone/>
              <a:defRPr sz="1067" b="1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buNone/>
              <a:defRPr sz="1067" b="1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buNone/>
              <a:defRPr sz="1067" b="1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buNone/>
              <a:defRPr sz="1067" b="1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buNone/>
              <a:defRPr sz="1067" b="1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buNone/>
              <a:defRPr sz="1067" b="1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buNone/>
              <a:defRPr sz="1067" b="1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buNone/>
              <a:defRPr sz="1067" b="1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" name="Rectangle 5"/>
          <p:cNvSpPr/>
          <p:nvPr userDrawn="1"/>
        </p:nvSpPr>
        <p:spPr>
          <a:xfrm>
            <a:off x="0" y="6103193"/>
            <a:ext cx="12192000" cy="9952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0668" y="6227245"/>
            <a:ext cx="12192000" cy="8088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-13992" y="6331390"/>
            <a:ext cx="12192000" cy="9952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3986921" y="6454053"/>
            <a:ext cx="4207043" cy="38718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  <a:prstDash val="solid"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The Directorate of Citizenship and Immigration Control - Uganda</a:t>
            </a:r>
          </a:p>
        </p:txBody>
      </p:sp>
    </p:spTree>
    <p:extLst>
      <p:ext uri="{BB962C8B-B14F-4D97-AF65-F5344CB8AC3E}">
        <p14:creationId xmlns:p14="http://schemas.microsoft.com/office/powerpoint/2010/main" val="409869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 Bullets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1191"/>
            <a:ext cx="11125200" cy="60025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CA3AF-71EF-4638-B23B-1FCD276BC544}" type="datetime1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4B2D-25FF-0B46-98A4-87FBB723E47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39C11680-73E9-B377-BA59-9FCB3C12641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96000" y="1371600"/>
            <a:ext cx="5486400" cy="2286000"/>
          </a:xfrm>
        </p:spPr>
        <p:txBody>
          <a:bodyPr anchor="t"/>
          <a:lstStyle>
            <a:lvl1pPr marL="11113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C0E766-33BC-27C4-3F98-1C7AD0D8FCD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05380" y="3886200"/>
            <a:ext cx="5486400" cy="2286000"/>
          </a:xfrm>
        </p:spPr>
        <p:txBody>
          <a:bodyPr anchor="t"/>
          <a:lstStyle>
            <a:lvl1pPr marL="11113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843C2F4-F394-DE58-A52C-0AA75B8FB8B9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57200" y="1371600"/>
            <a:ext cx="5486400" cy="2286000"/>
          </a:xfrm>
        </p:spPr>
        <p:txBody>
          <a:bodyPr anchor="t"/>
          <a:lstStyle>
            <a:lvl1pPr marL="11113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597B9C5-0273-40AB-03F3-01542091ACD7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457200" y="3886200"/>
            <a:ext cx="5486400" cy="2286000"/>
          </a:xfrm>
        </p:spPr>
        <p:txBody>
          <a:bodyPr anchor="t"/>
          <a:lstStyle>
            <a:lvl1pPr marL="11113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2BB4C0C7-DEBB-7AD1-4AC6-84AB17EED7E7}"/>
              </a:ext>
            </a:extLst>
          </p:cNvPr>
          <p:cNvSpPr txBox="1">
            <a:spLocks/>
          </p:cNvSpPr>
          <p:nvPr userDrawn="1">
            <p:custDataLst>
              <p:tags r:id="rId1"/>
            </p:custDataLst>
          </p:nvPr>
        </p:nvSpPr>
        <p:spPr>
          <a:xfrm>
            <a:off x="523192" y="60816"/>
            <a:ext cx="11125200" cy="5867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377" rtl="0" eaLnBrk="1" latinLnBrk="0" hangingPunct="1">
              <a:lnSpc>
                <a:spcPct val="65000"/>
              </a:lnSpc>
              <a:spcBef>
                <a:spcPct val="0"/>
              </a:spcBef>
              <a:buNone/>
              <a:defRPr sz="2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Smart Border Technology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itle 8">
            <a:extLst>
              <a:ext uri="{FF2B5EF4-FFF2-40B4-BE49-F238E27FC236}">
                <a16:creationId xmlns:a16="http://schemas.microsoft.com/office/drawing/2014/main" id="{2BB4C0C7-DEBB-7AD1-4AC6-84AB17EED7E7}"/>
              </a:ext>
            </a:extLst>
          </p:cNvPr>
          <p:cNvSpPr txBox="1">
            <a:spLocks/>
          </p:cNvSpPr>
          <p:nvPr userDrawn="1">
            <p:custDataLst>
              <p:tags r:id="rId2"/>
            </p:custDataLst>
          </p:nvPr>
        </p:nvSpPr>
        <p:spPr>
          <a:xfrm>
            <a:off x="675592" y="213216"/>
            <a:ext cx="11125200" cy="5867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377" rtl="0" eaLnBrk="1" latinLnBrk="0" hangingPunct="1">
              <a:lnSpc>
                <a:spcPct val="65000"/>
              </a:lnSpc>
              <a:spcBef>
                <a:spcPct val="0"/>
              </a:spcBef>
              <a:buNone/>
              <a:defRPr sz="2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Smart Border Technology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Footer Placeholder 4"/>
          <p:cNvSpPr txBox="1">
            <a:spLocks/>
          </p:cNvSpPr>
          <p:nvPr userDrawn="1"/>
        </p:nvSpPr>
        <p:spPr>
          <a:xfrm>
            <a:off x="3986921" y="6454053"/>
            <a:ext cx="4207043" cy="38718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  <a:prstDash val="solid"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The Directorate of Citizenship and Immigration Control - Uganda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320" y="16042"/>
            <a:ext cx="1656184" cy="1596879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6103193"/>
            <a:ext cx="12192000" cy="9952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-10668" y="6227245"/>
            <a:ext cx="12192000" cy="8088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-13992" y="6331390"/>
            <a:ext cx="12192000" cy="9952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70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1191"/>
            <a:ext cx="11125200" cy="5283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91560"/>
            <a:ext cx="5183188" cy="528321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211322"/>
            <a:ext cx="5183188" cy="196548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1" y="3596640"/>
            <a:ext cx="5183188" cy="528321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0" y="4216402"/>
            <a:ext cx="5183189" cy="196548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7ED81-B55D-466D-BDD8-C31871307684}" type="datetime1">
              <a:rPr lang="en-US" smtClean="0"/>
              <a:t>11/4/2025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4B2D-25FF-0B46-98A4-87FBB723E47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2BB4C0C7-DEBB-7AD1-4AC6-84AB17EED7E7}"/>
              </a:ext>
            </a:extLst>
          </p:cNvPr>
          <p:cNvSpPr txBox="1">
            <a:spLocks/>
          </p:cNvSpPr>
          <p:nvPr userDrawn="1">
            <p:custDataLst>
              <p:tags r:id="rId1"/>
            </p:custDataLst>
          </p:nvPr>
        </p:nvSpPr>
        <p:spPr>
          <a:xfrm>
            <a:off x="523192" y="60816"/>
            <a:ext cx="11125200" cy="5867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377" rtl="0" eaLnBrk="1" latinLnBrk="0" hangingPunct="1">
              <a:lnSpc>
                <a:spcPct val="65000"/>
              </a:lnSpc>
              <a:spcBef>
                <a:spcPct val="0"/>
              </a:spcBef>
              <a:buNone/>
              <a:defRPr sz="2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Smart Border Technology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Footer Placeholder 4"/>
          <p:cNvSpPr txBox="1">
            <a:spLocks/>
          </p:cNvSpPr>
          <p:nvPr userDrawn="1"/>
        </p:nvSpPr>
        <p:spPr>
          <a:xfrm>
            <a:off x="3986921" y="6454053"/>
            <a:ext cx="4207043" cy="38718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  <a:prstDash val="solid"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The Directorate of Citizenship and Immigration Control - Uganda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320" y="16042"/>
            <a:ext cx="1656184" cy="1596879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6103193"/>
            <a:ext cx="12192000" cy="9952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-10668" y="6227245"/>
            <a:ext cx="12192000" cy="8088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-13992" y="6331390"/>
            <a:ext cx="12192000" cy="9952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65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31520"/>
            <a:ext cx="11125200" cy="601980"/>
          </a:xfrm>
        </p:spPr>
        <p:txBody>
          <a:bodyPr/>
          <a:lstStyle/>
          <a:p>
            <a:r>
              <a:rPr lang="en-US" dirty="0"/>
              <a:t>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3899" y="1394931"/>
            <a:ext cx="5120640" cy="725488"/>
          </a:xfrm>
        </p:spPr>
        <p:txBody>
          <a:bodyPr anchor="t">
            <a:normAutofit/>
          </a:bodyPr>
          <a:lstStyle>
            <a:lvl1pPr marL="0" indent="0">
              <a:lnSpc>
                <a:spcPct val="120000"/>
              </a:lnSpc>
              <a:buNone/>
              <a:defRPr sz="2000" b="1" i="0">
                <a:solidFill>
                  <a:schemeClr val="accent1"/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99" y="2282979"/>
            <a:ext cx="5120640" cy="40293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0" y="1394931"/>
            <a:ext cx="5120640" cy="725488"/>
          </a:xfrm>
        </p:spPr>
        <p:txBody>
          <a:bodyPr anchor="t">
            <a:normAutofit/>
          </a:bodyPr>
          <a:lstStyle>
            <a:lvl1pPr marL="0" indent="0">
              <a:lnSpc>
                <a:spcPct val="120000"/>
              </a:lnSpc>
              <a:buNone/>
              <a:defRPr sz="2000" b="1" i="0">
                <a:solidFill>
                  <a:schemeClr val="accent1"/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0" y="2282979"/>
            <a:ext cx="5120640" cy="40293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3CE8E-FA1F-4B87-A80F-793CDACBDAAB}" type="datetime1">
              <a:rPr lang="en-US" smtClean="0"/>
              <a:t>11/4/2025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4B2D-25FF-0B46-98A4-87FBB723E47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4"/>
          <p:cNvSpPr txBox="1">
            <a:spLocks/>
          </p:cNvSpPr>
          <p:nvPr userDrawn="1"/>
        </p:nvSpPr>
        <p:spPr>
          <a:xfrm>
            <a:off x="3986921" y="6454053"/>
            <a:ext cx="4207043" cy="38718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  <a:prstDash val="solid"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The Directorate of Citizenship and Immigration Control - Uganda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320" y="16042"/>
            <a:ext cx="1656184" cy="1596879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0" y="6103193"/>
            <a:ext cx="12192000" cy="9952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-10668" y="6227245"/>
            <a:ext cx="12192000" cy="8088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-13992" y="6331390"/>
            <a:ext cx="12192000" cy="9952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35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20FCF-ADD5-2EE4-07DD-A5C8685F2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836A5-0C10-3E93-CDFC-63FA5CB768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</a:t>
            </a:r>
          </a:p>
          <a:p>
            <a:pPr lvl="4"/>
            <a:r>
              <a:rPr lang="en-US" dirty="0" err="1"/>
              <a:t>el</a:t>
            </a:r>
            <a:endParaRPr lang="en-A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774141-BC4A-D737-97FE-40F300798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F276D-2647-46E9-A3F9-F05FCEFB4ABF}" type="datetime1">
              <a:rPr lang="en-US" smtClean="0"/>
              <a:t>11/4/2025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C412F-A52C-5A0D-2FC5-12AA63643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2405A-9307-322A-A618-D2615E3E8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4B2D-25FF-0B46-98A4-87FBB723E47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F2353FE-2D4D-C1DB-5B5D-B93DF47012B8}"/>
              </a:ext>
            </a:extLst>
          </p:cNvPr>
          <p:cNvSpPr txBox="1">
            <a:spLocks/>
          </p:cNvSpPr>
          <p:nvPr userDrawn="1"/>
        </p:nvSpPr>
        <p:spPr>
          <a:xfrm>
            <a:off x="3986921" y="6454053"/>
            <a:ext cx="4207043" cy="38718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  <a:prstDash val="solid"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The National Citizenship and Immigration Control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573790-27FA-F203-E07E-87D0AEB8C2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320" y="16042"/>
            <a:ext cx="1656184" cy="159687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C7CB99-3096-9376-6D38-1AFFF69DB083}"/>
              </a:ext>
            </a:extLst>
          </p:cNvPr>
          <p:cNvSpPr/>
          <p:nvPr userDrawn="1"/>
        </p:nvSpPr>
        <p:spPr>
          <a:xfrm>
            <a:off x="0" y="6112337"/>
            <a:ext cx="12192000" cy="9952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7D5AB1-0337-CEFC-9506-843BBCD2158B}"/>
              </a:ext>
            </a:extLst>
          </p:cNvPr>
          <p:cNvSpPr/>
          <p:nvPr userDrawn="1"/>
        </p:nvSpPr>
        <p:spPr>
          <a:xfrm>
            <a:off x="-10668" y="6227245"/>
            <a:ext cx="12192000" cy="8088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96E94A-4485-B9E7-BC5C-23BDE232E37E}"/>
              </a:ext>
            </a:extLst>
          </p:cNvPr>
          <p:cNvSpPr/>
          <p:nvPr userDrawn="1"/>
        </p:nvSpPr>
        <p:spPr>
          <a:xfrm>
            <a:off x="-13992" y="6331390"/>
            <a:ext cx="12192000" cy="9952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54E2F-CEB7-6E2F-BEB9-9590D3941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C1712F-A69A-CFE2-C60A-54C6BFB7E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792F5-621C-D86F-EE1C-86B4AF45A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E6D71-6220-44F3-A276-2ED5052A3DA5}" type="datetime1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3AE002-77CF-BF0B-3411-2B604E7B8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DEA2D-287E-0918-1F57-7A37CF14D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4B2D-25FF-0B46-98A4-87FBB723E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5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9739F-1BED-1F07-FB94-D0FB82877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16385-89B1-81C0-DD09-493D3938F2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DAC8F0-43B7-AFCB-ED69-FD1C04AA3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B644DC-A238-D77E-5C46-A88EEDE4F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72DA7-F158-4E29-8400-C3A4D78ED8F4}" type="datetime1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0AA9B6-A1A1-2F3D-EA1D-1110EED6C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0E2431-FE5C-4EEE-D171-D7B06A7BD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4B2D-25FF-0B46-98A4-87FBB723E47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0482F3-5CC1-1129-A637-48796EE56B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320" y="16042"/>
            <a:ext cx="1656184" cy="159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47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13672-647B-3FCD-1E21-EE479409A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9F39B9-BEE3-7160-D84C-970C03632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37A9E7-4AB4-17EA-BA5F-AC6135EBA7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5AC715-39FE-838D-FCAF-D3097F4A91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345237-C0BD-9007-ACAF-EBDC90AAED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5A86DD-5AE2-5DD9-517D-F4DCE4153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A4AAA-135C-4FA7-A765-6AC5952A780F}" type="datetime1">
              <a:rPr lang="en-US" smtClean="0"/>
              <a:t>11/4/2025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FD408B-CCF5-1374-D573-24C9E788D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715057-D314-9485-6431-3870B8869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4B2D-25FF-0B46-98A4-87FBB723E47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6D1D96B-F824-FDA4-4EDD-4ABB6D32A126}"/>
              </a:ext>
            </a:extLst>
          </p:cNvPr>
          <p:cNvSpPr txBox="1">
            <a:spLocks/>
          </p:cNvSpPr>
          <p:nvPr userDrawn="1"/>
        </p:nvSpPr>
        <p:spPr>
          <a:xfrm>
            <a:off x="3986921" y="6454053"/>
            <a:ext cx="4207043" cy="38718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  <a:prstDash val="solid"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The Directorate of Citizenship and Immigration Control - Uganda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0482F3-5CC1-1129-A637-48796EE56B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320" y="16042"/>
            <a:ext cx="1656184" cy="159687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689BA0-BE14-1662-1A72-59D804437DAB}"/>
              </a:ext>
            </a:extLst>
          </p:cNvPr>
          <p:cNvSpPr/>
          <p:nvPr userDrawn="1"/>
        </p:nvSpPr>
        <p:spPr>
          <a:xfrm>
            <a:off x="0" y="6103193"/>
            <a:ext cx="12192000" cy="9952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FBDF78-C300-B013-4DBD-D9862CA9A1D8}"/>
              </a:ext>
            </a:extLst>
          </p:cNvPr>
          <p:cNvSpPr/>
          <p:nvPr userDrawn="1"/>
        </p:nvSpPr>
        <p:spPr>
          <a:xfrm>
            <a:off x="-10668" y="6227245"/>
            <a:ext cx="12192000" cy="8088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3D03D0-D177-2AA7-9623-24FDD7880B76}"/>
              </a:ext>
            </a:extLst>
          </p:cNvPr>
          <p:cNvSpPr/>
          <p:nvPr userDrawn="1"/>
        </p:nvSpPr>
        <p:spPr>
          <a:xfrm>
            <a:off x="-13992" y="6331390"/>
            <a:ext cx="12192000" cy="9952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8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A37AA-8312-211D-C62F-94E8D947D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A0CB57-B231-B391-36A9-7A73273F8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2C06D-0B15-4EC8-BBDC-10131917EBF0}" type="datetime1">
              <a:rPr lang="en-US" smtClean="0"/>
              <a:t>11/4/2025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24B825-86E2-A0E4-9B79-9019A76CA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C0F15F-5B92-86F8-BA57-824E78FDB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4B2D-25FF-0B46-98A4-87FBB723E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009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6B9A32-7EB6-B01F-2B1F-50CB60FB1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83410-2019-419F-A1A4-E001D169D510}" type="datetime1">
              <a:rPr lang="en-US" smtClean="0"/>
              <a:t>11/4/2025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64392B-05C3-7CF9-3F3C-4A3BBE997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903D30-B395-FD55-4901-C3C080C54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4B2D-25FF-0B46-98A4-87FBB723E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880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ADB43-E8D8-A476-84A6-9F88F48C5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2F3E5-5DBF-EA22-D20F-CAAECBEFB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077C96-92A9-6D38-95CF-866FA80F9E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9F0291-27D2-1B71-528E-C2F0F07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80F93-B15C-4319-91AB-BE77CDC9445F}" type="datetime1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CC5F55-9420-BC58-7B39-E1CBFE921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40A03C-0D69-3C74-CDF3-BC1DB23BA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4B2D-25FF-0B46-98A4-87FBB723E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78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7079D-7B16-1D4A-E9B6-AD4165F22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CC73B5-FB64-ADBD-6C87-65A379C498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77B01C-271F-79EB-5D64-5425B8EA08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327876-5CAA-8EFB-DA48-210DF1DE9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C4B35-4CE0-43A8-9880-A616C7D3286E}" type="datetime1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874DC7-3799-0D19-B399-F07004B3C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648675-C359-EFF6-D8E4-FE27A5147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4B2D-25FF-0B46-98A4-87FBB723E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53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0536F7-09F8-CC04-8423-7E7FF9F4D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AA78D-1BBC-2EBA-DA0C-26EAF4C7E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CF8879-7F61-0E92-2BDA-7031D66467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7E66F-F0B1-4970-AB28-23D50125290C}" type="datetime1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B2F8F-F9C1-93B1-2D6A-844C7D51DD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AE79A-000F-9F9D-EA59-2C7D807DDC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D4B2D-25FF-0B46-98A4-87FBB723E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193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  <p:sldLayoutId id="2147483943" r:id="rId13"/>
    <p:sldLayoutId id="2147483945" r:id="rId14"/>
    <p:sldLayoutId id="2147483946" r:id="rId15"/>
    <p:sldLayoutId id="2147483727" r:id="rId16"/>
    <p:sldLayoutId id="2147483740" r:id="rId17"/>
    <p:sldLayoutId id="2147483716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  <p15:guide id="2" pos="288" userDrawn="1">
          <p15:clr>
            <a:srgbClr val="F26B43"/>
          </p15:clr>
        </p15:guide>
        <p15:guide id="3" orient="horz" pos="3888" userDrawn="1">
          <p15:clr>
            <a:srgbClr val="F26B43"/>
          </p15:clr>
        </p15:guide>
        <p15:guide id="4" pos="7392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960" userDrawn="1">
          <p15:clr>
            <a:srgbClr val="F26B43"/>
          </p15:clr>
        </p15:guide>
        <p15:guide id="7" orient="horz" pos="2160" userDrawn="1">
          <p15:clr>
            <a:srgbClr val="F26B43"/>
          </p15:clr>
        </p15:guide>
        <p15:guide id="8" pos="2664" userDrawn="1">
          <p15:clr>
            <a:srgbClr val="F26B43"/>
          </p15:clr>
        </p15:guide>
        <p15:guide id="9" pos="5040" userDrawn="1">
          <p15:clr>
            <a:srgbClr val="F26B43"/>
          </p15:clr>
        </p15:guide>
        <p15:guide id="10" orient="horz" pos="8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image" Target="../media/image20.png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image" Target="../media/image19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18.png"/><Relationship Id="rId5" Type="http://schemas.openxmlformats.org/officeDocument/2006/relationships/tags" Target="../tags/tag16.xml"/><Relationship Id="rId10" Type="http://schemas.openxmlformats.org/officeDocument/2006/relationships/slideLayout" Target="../slideLayouts/slideLayout14.xml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sas.immigration.go.ug/" TargetMode="External"/><Relationship Id="rId2" Type="http://schemas.openxmlformats.org/officeDocument/2006/relationships/hyperlink" Target="http://www.passports.go.ug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tags" Target="../tags/tag9.xml"/><Relationship Id="rId7" Type="http://schemas.openxmlformats.org/officeDocument/2006/relationships/image" Target="../media/image13.jpe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17.png"/><Relationship Id="rId5" Type="http://schemas.openxmlformats.org/officeDocument/2006/relationships/tags" Target="../tags/tag11.xml"/><Relationship Id="rId10" Type="http://schemas.openxmlformats.org/officeDocument/2006/relationships/image" Target="../media/image16.png"/><Relationship Id="rId4" Type="http://schemas.openxmlformats.org/officeDocument/2006/relationships/tags" Target="../tags/tag10.xm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4E124-D334-7962-D080-4695418A9ECC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8592" y="136526"/>
            <a:ext cx="8589878" cy="134824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500" b="1" dirty="0" smtClean="0">
                <a:solidFill>
                  <a:srgbClr val="0070C0"/>
                </a:solidFill>
                <a:latin typeface="Tw Cen MT" panose="020B0602020104020603" pitchFamily="34" charset="0"/>
              </a:rPr>
              <a:t>ENHANCED </a:t>
            </a:r>
            <a:r>
              <a:rPr lang="en-US" sz="2500" b="1" dirty="0">
                <a:solidFill>
                  <a:srgbClr val="0070C0"/>
                </a:solidFill>
                <a:latin typeface="Tw Cen MT" panose="020B0602020104020603" pitchFamily="34" charset="0"/>
              </a:rPr>
              <a:t>PUBLIC SECTOR EFFICIENCY FOR PRIVATE SECTOR COMPETITIVENESS </a:t>
            </a:r>
            <a:r>
              <a:rPr lang="en-US" sz="2500" b="1" dirty="0">
                <a:latin typeface="Tw Cen MT" panose="020B0602020104020603" pitchFamily="34" charset="0"/>
              </a:rPr>
              <a:t/>
            </a:r>
            <a:br>
              <a:rPr lang="en-US" sz="2500" b="1" dirty="0">
                <a:latin typeface="Tw Cen MT" panose="020B0602020104020603" pitchFamily="34" charset="0"/>
              </a:rPr>
            </a:br>
            <a:endParaRPr lang="en-US" sz="2500" b="1" dirty="0">
              <a:latin typeface="Tw Cen MT" panose="020B0602020104020603" pitchFamily="34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455174" y="1620571"/>
            <a:ext cx="9427092" cy="411027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000" i="1" dirty="0" smtClean="0">
                <a:latin typeface="Berlin Sans FB" panose="020E0602020502020306" pitchFamily="34" charset="0"/>
              </a:rPr>
              <a:t>A CASE OF MINISTRY OF INTERNAL AFFAIRS - NATIONAL CITIZENSHIP AND IMMIGRATION CONTROL</a:t>
            </a:r>
            <a:endParaRPr lang="en-US" sz="2000" i="1" dirty="0">
              <a:latin typeface="Berlin Sans FB" panose="020E0602020502020306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2000" b="1" dirty="0">
                <a:latin typeface="Tw Cen MT (Headings)"/>
              </a:rPr>
              <a:t>Presented by:</a:t>
            </a:r>
          </a:p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C00000"/>
                </a:solidFill>
                <a:latin typeface="Tw Cen MT (Headings)"/>
              </a:rPr>
              <a:t>Brig. Gen. Johnson </a:t>
            </a:r>
            <a:r>
              <a:rPr lang="en-US" sz="2000" b="1" dirty="0" err="1" smtClean="0">
                <a:solidFill>
                  <a:srgbClr val="C00000"/>
                </a:solidFill>
                <a:latin typeface="Tw Cen MT (Headings)"/>
              </a:rPr>
              <a:t>Namanya</a:t>
            </a:r>
            <a:r>
              <a:rPr lang="en-US" sz="2000" b="1" dirty="0" smtClean="0">
                <a:solidFill>
                  <a:srgbClr val="C00000"/>
                </a:solidFill>
                <a:latin typeface="Tw Cen MT (Headings)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w Cen MT (Headings)"/>
              </a:rPr>
              <a:t>Abaho</a:t>
            </a:r>
            <a:endParaRPr lang="en-US" sz="2000" b="1" dirty="0">
              <a:solidFill>
                <a:srgbClr val="C00000"/>
              </a:solidFill>
              <a:latin typeface="Tw Cen MT (Headings)"/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00B050"/>
                </a:solidFill>
                <a:latin typeface="Tw Cen MT (Headings)"/>
              </a:rPr>
              <a:t>Commissioner Citizenship and Passport Management</a:t>
            </a:r>
            <a:endParaRPr lang="en-US" sz="2000" b="1" dirty="0">
              <a:solidFill>
                <a:srgbClr val="00B050"/>
              </a:solidFill>
              <a:latin typeface="Tw Cen MT (Headings)"/>
            </a:endParaRPr>
          </a:p>
          <a:p>
            <a:pPr algn="ctr">
              <a:lnSpc>
                <a:spcPct val="100000"/>
              </a:lnSpc>
            </a:pPr>
            <a:r>
              <a:rPr lang="en-US" sz="2000" dirty="0">
                <a:latin typeface="Tw Cen MT (Headings)"/>
              </a:rPr>
              <a:t>Golf Course, Kampala</a:t>
            </a:r>
          </a:p>
          <a:p>
            <a:pPr algn="ctr">
              <a:lnSpc>
                <a:spcPct val="100000"/>
              </a:lnSpc>
            </a:pPr>
            <a:r>
              <a:rPr lang="en-US" sz="2000" b="1" dirty="0">
                <a:solidFill>
                  <a:schemeClr val="tx1"/>
                </a:solidFill>
                <a:latin typeface="Tw Cen MT (Headings)"/>
              </a:rPr>
              <a:t>Nov, 2025</a:t>
            </a:r>
          </a:p>
          <a:p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742F4F-7FE9-72B1-43D7-C8BDF1DB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4B2D-25FF-0B46-98A4-87FBB723E4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9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2BB4C0C7-DEBB-7AD1-4AC6-84AB17EED7E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076752" y="143237"/>
            <a:ext cx="4919071" cy="586707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Tw Cen MT" panose="020B0602020104020603" pitchFamily="34" charset="0"/>
              </a:rPr>
              <a:t>FUTURE INITIATIVES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5F4DE25-5666-B033-6C5F-56853D33C2B7}"/>
              </a:ext>
            </a:extLst>
          </p:cNvPr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3208198"/>
            <a:ext cx="2642616" cy="1985211"/>
          </a:xfrm>
        </p:spPr>
        <p:txBody>
          <a:bodyPr>
            <a:normAutofit fontScale="77500" lnSpcReduction="20000"/>
          </a:bodyPr>
          <a:lstStyle/>
          <a:p>
            <a:pPr marL="11113" indent="0">
              <a:buNone/>
            </a:pPr>
            <a:r>
              <a:rPr lang="en-US" dirty="0">
                <a:latin typeface="Tw Cen MT" panose="020B0602020104020603" pitchFamily="34" charset="0"/>
              </a:rPr>
              <a:t>Implement biometric systems at major entry points to enhance security and streamline processing with advanced facial and fingerprint recognition.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9E3D164-34EA-CCC6-0D04-370EF0F48223}"/>
              </a:ext>
            </a:extLst>
          </p:cNvPr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284728" y="3212662"/>
            <a:ext cx="2642616" cy="1985211"/>
          </a:xfrm>
        </p:spPr>
        <p:txBody>
          <a:bodyPr>
            <a:normAutofit fontScale="77500" lnSpcReduction="20000"/>
          </a:bodyPr>
          <a:lstStyle/>
          <a:p>
            <a:pPr marL="11113" indent="0">
              <a:buNone/>
            </a:pPr>
            <a:r>
              <a:rPr lang="en-US" dirty="0">
                <a:latin typeface="Tw Cen MT" panose="020B0602020104020603" pitchFamily="34" charset="0"/>
              </a:rPr>
              <a:t>Enhance collaboration with neighboring countries to share best practices, data, and resources for effective border management.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74D24C3-4200-A4FE-0110-4B9A7C4C2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4B2D-25FF-0B46-98A4-87FBB723E472}" type="slidenum">
              <a:rPr lang="en-US" smtClean="0"/>
              <a:t>10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CE048E-468B-46C2-9D3B-C1E8319AA2F4}"/>
              </a:ext>
            </a:extLst>
          </p:cNvPr>
          <p:cNvSpPr>
            <a:spLocks noGrp="1"/>
          </p:cNvSpPr>
          <p:nvPr>
            <p:ph type="body" idx="14"/>
            <p:custDataLst>
              <p:tags r:id="rId4"/>
            </p:custDataLst>
          </p:nvPr>
        </p:nvSpPr>
        <p:spPr>
          <a:xfrm>
            <a:off x="457200" y="2477098"/>
            <a:ext cx="2642616" cy="638074"/>
          </a:xfrm>
        </p:spPr>
        <p:txBody>
          <a:bodyPr>
            <a:normAutofit fontScale="92500"/>
          </a:bodyPr>
          <a:lstStyle/>
          <a:p>
            <a:r>
              <a:rPr lang="en-US" sz="2000" dirty="0">
                <a:latin typeface="Tw Cen MT" panose="020B0602020104020603" pitchFamily="34" charset="0"/>
              </a:rPr>
              <a:t>Expand Digital systems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D62A190-0D55-FEDE-2AE9-DCF41814D4DA}"/>
              </a:ext>
            </a:extLst>
          </p:cNvPr>
          <p:cNvSpPr>
            <a:spLocks noGrp="1"/>
          </p:cNvSpPr>
          <p:nvPr>
            <p:ph type="body" idx="15"/>
            <p:custDataLst>
              <p:tags r:id="rId5"/>
            </p:custDataLst>
          </p:nvPr>
        </p:nvSpPr>
        <p:spPr>
          <a:xfrm>
            <a:off x="3110592" y="2473799"/>
            <a:ext cx="2990888" cy="638074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Tw Cen MT" panose="020B0602020104020603" pitchFamily="34" charset="0"/>
              </a:rPr>
              <a:t>Strengthen Partnerships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88CA6F2-A08C-9780-2FF1-33D610FBC6F0}"/>
              </a:ext>
            </a:extLst>
          </p:cNvPr>
          <p:cNvSpPr>
            <a:spLocks noGrp="1"/>
          </p:cNvSpPr>
          <p:nvPr>
            <p:ph sz="half" idx="16"/>
            <p:custDataLst>
              <p:tags r:id="rId6"/>
            </p:custDataLst>
          </p:nvPr>
        </p:nvSpPr>
        <p:spPr>
          <a:xfrm>
            <a:off x="6112256" y="3212662"/>
            <a:ext cx="2642616" cy="1985211"/>
          </a:xfrm>
        </p:spPr>
        <p:txBody>
          <a:bodyPr>
            <a:normAutofit fontScale="85000" lnSpcReduction="20000"/>
          </a:bodyPr>
          <a:lstStyle/>
          <a:p>
            <a:pPr marL="11113" indent="0">
              <a:buNone/>
            </a:pPr>
            <a:r>
              <a:rPr lang="en-US" dirty="0">
                <a:latin typeface="Tw Cen MT" panose="020B0602020104020603" pitchFamily="34" charset="0"/>
              </a:rPr>
              <a:t>Launch campaigns to inform travelers about new technologies and schemes, improving compliance and satisfaction.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778047-B10F-BD6D-AF9D-58DD30A86E36}"/>
              </a:ext>
            </a:extLst>
          </p:cNvPr>
          <p:cNvSpPr>
            <a:spLocks noGrp="1"/>
          </p:cNvSpPr>
          <p:nvPr>
            <p:ph sz="half" idx="17"/>
            <p:custDataLst>
              <p:tags r:id="rId7"/>
            </p:custDataLst>
          </p:nvPr>
        </p:nvSpPr>
        <p:spPr>
          <a:xfrm>
            <a:off x="8939784" y="3214764"/>
            <a:ext cx="2642616" cy="1985211"/>
          </a:xfrm>
        </p:spPr>
        <p:txBody>
          <a:bodyPr>
            <a:normAutofit fontScale="77500" lnSpcReduction="20000"/>
          </a:bodyPr>
          <a:lstStyle/>
          <a:p>
            <a:pPr marL="11113" indent="0">
              <a:buNone/>
            </a:pPr>
            <a:r>
              <a:rPr lang="en-US" dirty="0">
                <a:latin typeface="Tw Cen MT" panose="020B0602020104020603" pitchFamily="34" charset="0"/>
              </a:rPr>
              <a:t>Establish a framework for regular assessment of practices and experiences to adapt to changes and ensure effectiveness.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4738F25-3596-3DFF-6CD8-E0CC3E33F87A}"/>
              </a:ext>
            </a:extLst>
          </p:cNvPr>
          <p:cNvSpPr>
            <a:spLocks noGrp="1"/>
          </p:cNvSpPr>
          <p:nvPr>
            <p:ph type="body" idx="18"/>
            <p:custDataLst>
              <p:tags r:id="rId8"/>
            </p:custDataLst>
          </p:nvPr>
        </p:nvSpPr>
        <p:spPr>
          <a:xfrm>
            <a:off x="6112256" y="2481562"/>
            <a:ext cx="2642616" cy="638074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Tw Cen MT" panose="020B0602020104020603" pitchFamily="34" charset="0"/>
              </a:rPr>
              <a:t>Increase Awareness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BD0E6-D218-A1EB-6E8E-CC61B22CB9B8}"/>
              </a:ext>
            </a:extLst>
          </p:cNvPr>
          <p:cNvSpPr>
            <a:spLocks noGrp="1"/>
          </p:cNvSpPr>
          <p:nvPr>
            <p:ph type="body" idx="19"/>
            <p:custDataLst>
              <p:tags r:id="rId9"/>
            </p:custDataLst>
          </p:nvPr>
        </p:nvSpPr>
        <p:spPr>
          <a:xfrm>
            <a:off x="8939784" y="2481562"/>
            <a:ext cx="3183390" cy="6380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dirty="0">
                <a:latin typeface="Tw Cen MT" panose="020B0602020104020603" pitchFamily="34" charset="0"/>
              </a:rPr>
              <a:t>Continuous Improvement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221" y="1220192"/>
            <a:ext cx="1371911" cy="14047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528" y="952442"/>
            <a:ext cx="1613500" cy="197319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762" y="1296469"/>
            <a:ext cx="1976186" cy="12521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01" y="1273312"/>
            <a:ext cx="1606551" cy="149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09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BD3BEF-3DDC-EFF6-04A3-542C6EABD079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4108" y="436737"/>
            <a:ext cx="8693474" cy="6311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75000"/>
              </a:lnSpc>
            </a:pPr>
            <a:r>
              <a:rPr lang="en-US" sz="3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CHALLENGES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5FE15B0-B4BD-0C40-EECE-D127CDC241DA}"/>
              </a:ext>
            </a:extLst>
          </p:cNvPr>
          <p:cNvSpPr>
            <a:spLocks noGrp="1"/>
          </p:cNvSpPr>
          <p:nvPr>
            <p:ph sz="half" idx="2"/>
            <p:custDataLst>
              <p:tags r:id="rId2"/>
            </p:custDataLst>
          </p:nvPr>
        </p:nvSpPr>
        <p:spPr>
          <a:xfrm>
            <a:off x="872684" y="1407944"/>
            <a:ext cx="8276321" cy="4042112"/>
          </a:xfrm>
        </p:spPr>
        <p:txBody>
          <a:bodyPr>
            <a:normAutofit/>
          </a:bodyPr>
          <a:lstStyle/>
          <a:p>
            <a:pPr marL="468312" indent="-342900" algn="just">
              <a:lnSpc>
                <a:spcPct val="200000"/>
              </a:lnSpc>
              <a:spcBef>
                <a:spcPts val="1200"/>
              </a:spcBef>
              <a:buSzPct val="125000"/>
            </a:pP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Limited resources hinder the ability to upgrade technology</a:t>
            </a:r>
          </a:p>
          <a:p>
            <a:pPr marL="468312" indent="-342900" algn="just">
              <a:lnSpc>
                <a:spcPct val="200000"/>
              </a:lnSpc>
              <a:spcBef>
                <a:spcPts val="1200"/>
              </a:spcBef>
              <a:buSzPct val="125000"/>
            </a:pP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Infrastructure gaps at remote borders.</a:t>
            </a:r>
          </a:p>
          <a:p>
            <a:pPr marL="468312" indent="-342900" algn="just">
              <a:lnSpc>
                <a:spcPct val="200000"/>
              </a:lnSpc>
              <a:spcBef>
                <a:spcPts val="1200"/>
              </a:spcBef>
              <a:buSzPct val="125000"/>
            </a:pPr>
            <a:r>
              <a:rPr lang="en-U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Managing irregular migration flows.</a:t>
            </a:r>
          </a:p>
          <a:p>
            <a:pPr marL="11112" indent="0">
              <a:lnSpc>
                <a:spcPts val="2200"/>
              </a:lnSpc>
              <a:spcBef>
                <a:spcPts val="1200"/>
              </a:spcBef>
              <a:buClr>
                <a:srgbClr val="FF0000"/>
              </a:buClr>
              <a:buSzPct val="125000"/>
              <a:buNone/>
            </a:pP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70E4D4-98C5-5F59-B24A-1C074B9A4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4B2D-25FF-0B46-98A4-87FBB723E47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3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F7961-91A1-1313-5D24-ACDB75E98ADB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0" y="0"/>
            <a:ext cx="12192000" cy="6092000"/>
          </a:xfrm>
        </p:spPr>
        <p:txBody>
          <a:bodyPr/>
          <a:lstStyle/>
          <a:p>
            <a:pPr marL="0" indent="0">
              <a:buNone/>
            </a:pPr>
            <a:endParaRPr lang="en-US" b="1" i="1" dirty="0"/>
          </a:p>
          <a:p>
            <a:pPr marL="0" indent="0">
              <a:buNone/>
            </a:pPr>
            <a:r>
              <a:rPr lang="en-GB" b="1" i="1" dirty="0" smtClean="0"/>
              <a:t>                                                    Conclusion</a:t>
            </a:r>
            <a:endParaRPr lang="en-US" b="1" i="1" dirty="0"/>
          </a:p>
          <a:p>
            <a:pPr marL="0" indent="0">
              <a:buNone/>
            </a:pPr>
            <a:endParaRPr lang="en-US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r>
              <a:rPr lang="en-US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“Efficient public institutions are the backbone of a competitive private sector and the engine of sustainable national development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.”</a:t>
            </a:r>
          </a:p>
          <a:p>
            <a:pPr marL="0" indent="0">
              <a:buNone/>
            </a:pPr>
            <a:endParaRPr lang="en-GB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GB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“A strong private sector starts with an effective public sector.”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NCIC we aim to be a model of excellence in provision of immigration services to Uganda and Migrants.</a:t>
            </a:r>
          </a:p>
          <a:p>
            <a:pPr marL="0" indent="0" algn="ctr">
              <a:buNone/>
            </a:pP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D052CC-2572-AD61-0691-DBB765E0A72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9AD4B2D-25FF-0B46-98A4-87FBB723E47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1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p133"/>
          <p:cNvSpPr txBox="1">
            <a:spLocks noGrp="1"/>
          </p:cNvSpPr>
          <p:nvPr>
            <p:ph type="title"/>
          </p:nvPr>
        </p:nvSpPr>
        <p:spPr>
          <a:xfrm>
            <a:off x="4173163" y="4095027"/>
            <a:ext cx="4216400" cy="1175239"/>
          </a:xfrm>
          <a:prstGeom prst="rect">
            <a:avLst/>
          </a:prstGeom>
        </p:spPr>
        <p:txBody>
          <a:bodyPr spcFirstLastPara="1" vert="horz" wrap="square" lIns="0" tIns="121900" rIns="0" bIns="121900" rtlCol="0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" sz="6000" dirty="0">
                <a:solidFill>
                  <a:schemeClr val="tx1"/>
                </a:solidFill>
              </a:rPr>
              <a:t>Thank you</a:t>
            </a:r>
            <a:endParaRPr sz="60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DA290D-4F29-7566-AA0E-B7BF17723F6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13</a:t>
            </a:fld>
            <a:endParaRPr lang="e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95" y="1017359"/>
            <a:ext cx="9190299" cy="3171463"/>
          </a:xfrm>
          <a:prstGeom prst="rect">
            <a:avLst/>
          </a:prstGeom>
          <a:effectLst>
            <a:softEdge rad="254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FF143-6BD8-2674-B40D-8411BB9BEC1D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188" y="424991"/>
            <a:ext cx="11125200" cy="607099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OUTLINE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615A8E9-E207-5179-B9A0-73A2514BD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579" y="1138335"/>
            <a:ext cx="10114383" cy="4879909"/>
          </a:xfrm>
        </p:spPr>
        <p:txBody>
          <a:bodyPr>
            <a:noAutofit/>
          </a:bodyPr>
          <a:lstStyle/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 </a:t>
            </a:r>
            <a:endParaRPr lang="en-US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NCIC - Before and After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Contribution to NDP IV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Goals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US" sz="20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Future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Initiatives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Challenges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</a:t>
            </a:r>
            <a:endParaRPr lang="en-AE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336A4-C5B0-5C3A-5F3C-899878AA9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4B2D-25FF-0B46-98A4-87FBB723E47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68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9814D-7ACB-E43D-298B-47F8AA456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28" y="1"/>
            <a:ext cx="10348111" cy="886407"/>
          </a:xfrm>
        </p:spPr>
        <p:txBody>
          <a:bodyPr/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016FD-97D6-6E95-36B9-17239132D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86408"/>
            <a:ext cx="12192000" cy="5161307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NCIC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is a department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under the Ministry of Internal Affairs,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mandated to facilitate legal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orderly movement in Uganda</a:t>
            </a:r>
            <a:endParaRPr lang="en-US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NCIC MANDATE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facilitate the legal and orderly movement of persons to and from Uganda.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verify and process Uganda citizenship.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regulate the issue of National Passports and other Travel Documents 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facilitate and provide a conducive immigration environment for foreign investment in Uganda.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enforce National and Regional immigration laws for the development and security of Uganda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just">
              <a:lnSpc>
                <a:spcPct val="110000"/>
              </a:lnSpc>
              <a:buNone/>
            </a:pP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A441D3-34A5-15A7-29A0-60E464DF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4B2D-25FF-0B46-98A4-87FBB723E47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6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3920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49290" y="989046"/>
            <a:ext cx="5870510" cy="5187917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 processes were manual from passport applications to traveller processing at boarders and the airport to facilities offered and deportations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turn around time for passport processing was two weeks to 3 months to never.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oss of submitted applications was normal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There were leakages in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 tax revenue, corruption was at unprecedented levels acquisition of services was a nightmare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procedures for any service was unclear there was need for change from the staff, the process and the entire management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4B2D-25FF-0B46-98A4-87FBB723E472}" type="slidenum">
              <a:rPr lang="en-US" smtClean="0"/>
              <a:t>4</a:t>
            </a:fld>
            <a:endParaRPr lang="en-US"/>
          </a:p>
        </p:txBody>
      </p:sp>
      <p:pic>
        <p:nvPicPr>
          <p:cNvPr id="8" name="Content Placeholder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346200"/>
            <a:ext cx="4819005" cy="4746690"/>
          </a:xfrm>
        </p:spPr>
      </p:pic>
    </p:spTree>
    <p:extLst>
      <p:ext uri="{BB962C8B-B14F-4D97-AF65-F5344CB8AC3E}">
        <p14:creationId xmlns:p14="http://schemas.microsoft.com/office/powerpoint/2010/main" val="37897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192"/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37" y="104274"/>
            <a:ext cx="5368090" cy="33225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IMG_3419"/>
          <p:cNvPicPr>
            <a:picLocks noGrp="1" noChangeAspect="1"/>
          </p:cNvPicPr>
          <p:nvPr isPhoto="1"/>
        </p:nvPicPr>
        <p:blipFill>
          <a:blip r:embed="rId3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442" y="3527005"/>
            <a:ext cx="5606715" cy="32244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 descr="IMG_3356"/>
          <p:cNvPicPr>
            <a:picLocks noGrp="1" noChangeAspect="1"/>
          </p:cNvPicPr>
          <p:nvPr isPhoto="1"/>
        </p:nvPicPr>
        <p:blipFill rotWithShape="1">
          <a:blip r:embed="rId4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5"/>
          <a:stretch/>
        </p:blipFill>
        <p:spPr>
          <a:xfrm>
            <a:off x="6143348" y="104274"/>
            <a:ext cx="5797119" cy="33225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006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6475"/>
          </a:xfrm>
        </p:spPr>
        <p:txBody>
          <a:bodyPr/>
          <a:lstStyle/>
          <a:p>
            <a:r>
              <a:rPr lang="en-US" b="1" dirty="0" smtClean="0"/>
              <a:t>Where we are now….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867" y="1371600"/>
            <a:ext cx="5858933" cy="5486400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Automation of all our processes passports on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www.passports.go.ug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other services on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www.visas.immigration.go.ug</a:t>
            </a:r>
            <a:endParaRPr lang="en-GB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Clients can schedule appointments and track applications on set application portals</a:t>
            </a:r>
          </a:p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Turn around time has reduced to 7days for passport applications and 4days for visa processing</a:t>
            </a:r>
          </a:p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Increased revenue collections </a:t>
            </a:r>
          </a:p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Improved service delivery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4B2D-25FF-0B46-98A4-87FBB723E472}" type="slidenum">
              <a:rPr lang="en-US" smtClean="0"/>
              <a:t>6</a:t>
            </a:fld>
            <a:endParaRPr lang="en-US"/>
          </a:p>
        </p:txBody>
      </p:sp>
      <p:pic>
        <p:nvPicPr>
          <p:cNvPr id="10" name="Picture 9" descr="IMG_2704"/>
          <p:cNvPicPr>
            <a:picLocks noChangeAspect="1"/>
          </p:cNvPicPr>
          <p:nvPr/>
        </p:nvPicPr>
        <p:blipFill rotWithShape="1">
          <a:blip r:embed="rId4"/>
          <a:srcRect l="8789" t="20222" r="5212"/>
          <a:stretch/>
        </p:blipFill>
        <p:spPr>
          <a:xfrm>
            <a:off x="7838983" y="4170653"/>
            <a:ext cx="4101484" cy="25508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Content Placeholder 8" descr="IMG_2700"/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t="23800"/>
          <a:stretch/>
        </p:blipFill>
        <p:spPr>
          <a:xfrm>
            <a:off x="5701684" y="1034716"/>
            <a:ext cx="5181600" cy="29612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135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956"/>
          <p:cNvPicPr>
            <a:picLocks noGrp="1" noChangeAspect="1"/>
          </p:cNvPicPr>
          <p:nvPr isPhoto="1"/>
        </p:nvPicPr>
        <p:blipFill>
          <a:blip r:embed="rId2" cstate="hq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10" y="150920"/>
            <a:ext cx="5696875" cy="35066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9" t="8083" r="7547" b="6288"/>
          <a:stretch/>
        </p:blipFill>
        <p:spPr>
          <a:xfrm>
            <a:off x="6143349" y="177553"/>
            <a:ext cx="5956916" cy="34800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27" y="3799641"/>
            <a:ext cx="5629657" cy="29740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d5a091f2-17e8-4f11-9e7a-c4f6f3be151c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349" y="3750816"/>
            <a:ext cx="5956916" cy="31071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225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laba Border | Kenya Uganda Border | Explore Rwanda Tours">
            <a:extLst>
              <a:ext uri="{FF2B5EF4-FFF2-40B4-BE49-F238E27FC236}">
                <a16:creationId xmlns:a16="http://schemas.microsoft.com/office/drawing/2014/main" id="{110E99B3-DECE-A204-ED5C-146CD1875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8" y="1183193"/>
            <a:ext cx="2915719" cy="1641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37717E-6B0A-C776-906D-5B7E104045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769" y="3965412"/>
            <a:ext cx="2722516" cy="2171240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9DA4215B-5FFB-D2B2-F253-0C97C0F2A4F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164764" y="654872"/>
            <a:ext cx="7792352" cy="6002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377" rtl="0" eaLnBrk="1" latinLnBrk="0" hangingPunct="1">
              <a:lnSpc>
                <a:spcPct val="65000"/>
              </a:lnSpc>
              <a:spcBef>
                <a:spcPct val="0"/>
              </a:spcBef>
              <a:buNone/>
              <a:defRPr sz="2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rgbClr val="92D050"/>
              </a:solidFill>
            </a:endParaRPr>
          </a:p>
        </p:txBody>
      </p:sp>
      <p:sp>
        <p:nvSpPr>
          <p:cNvPr id="31" name="Content Placeholder 12">
            <a:extLst>
              <a:ext uri="{FF2B5EF4-FFF2-40B4-BE49-F238E27FC236}">
                <a16:creationId xmlns:a16="http://schemas.microsoft.com/office/drawing/2014/main" id="{BE8C7B59-D144-0736-FACB-5B31D4A65D1B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-728494" y="2918165"/>
            <a:ext cx="3912168" cy="1853944"/>
          </a:xfrm>
          <a:prstGeom prst="rect">
            <a:avLst/>
          </a:prstGeom>
          <a:noFill/>
        </p:spPr>
        <p:txBody>
          <a:bodyPr vert="horz" lIns="91440" tIns="91440" rIns="91440" bIns="91440" rtlCol="0" anchor="t">
            <a:normAutofit/>
          </a:bodyPr>
          <a:lstStyle>
            <a:lvl1pPr marL="0" indent="0" algn="l" defTabSz="914377" rtl="0" eaLnBrk="1" latinLnBrk="0" hangingPunct="1">
              <a:lnSpc>
                <a:spcPct val="75000"/>
              </a:lnSpc>
              <a:spcBef>
                <a:spcPts val="1200"/>
              </a:spcBef>
              <a:buFont typeface="Arial" panose="020B0604020202020204" pitchFamily="34" charset="0"/>
              <a:buNone/>
              <a:tabLst/>
              <a:defRPr sz="2000" b="1" i="0" kern="1200" spc="0" normalizeH="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457189" indent="0" algn="l" defTabSz="914377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tabLst/>
              <a:defRPr sz="2000" b="1" i="0" kern="1200" spc="0" normalizeH="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914377" indent="0" algn="l" defTabSz="914377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tabLst/>
              <a:defRPr sz="1800" b="1" i="0" kern="1200" spc="0" normalizeH="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371566" indent="0" algn="l" defTabSz="914377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tabLst/>
              <a:defRPr sz="1600" b="1" i="0" kern="1200" spc="0" normalizeH="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828754" indent="0" algn="l" defTabSz="914377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tabLst/>
              <a:defRPr sz="1600" b="1" i="0" kern="1200" spc="0" normalizeH="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36662" indent="-342900" algn="just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300" b="0" dirty="0"/>
              <a:t>Integrated Border Management (IBM): Collaboration among agencies and One-Stop Border Posts (OSBPs).</a:t>
            </a:r>
          </a:p>
          <a:p>
            <a:pPr marL="1236662" indent="-342900" algn="just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endParaRPr lang="en-US" sz="2300" b="0" dirty="0"/>
          </a:p>
          <a:p>
            <a:pPr marL="354013" indent="-342900" algn="just">
              <a:buFont typeface="Wingdings" panose="05000000000000000000" pitchFamily="2" charset="2"/>
              <a:buChar char="§"/>
            </a:pPr>
            <a:endParaRPr lang="en-US" dirty="0"/>
          </a:p>
          <a:p>
            <a:pPr marL="11113" algn="just"/>
            <a:endParaRPr lang="en-US" dirty="0"/>
          </a:p>
          <a:p>
            <a:pPr marL="11113" algn="just"/>
            <a:endParaRPr lang="en-US" dirty="0"/>
          </a:p>
          <a:p>
            <a:pPr marL="11113" algn="just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E81139D-D20B-E74D-8D38-C083AEA0F10B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465042" y="390711"/>
            <a:ext cx="11125200" cy="528321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Tw Cen MT" panose="020B0602020104020603" pitchFamily="34" charset="0"/>
              </a:rPr>
              <a:t>BORDER </a:t>
            </a:r>
            <a:r>
              <a:rPr lang="en-US" sz="3200" b="1" dirty="0" smtClean="0">
                <a:solidFill>
                  <a:schemeClr val="tx2"/>
                </a:solidFill>
                <a:latin typeface="Tw Cen MT" panose="020B0602020104020603" pitchFamily="34" charset="0"/>
              </a:rPr>
              <a:t>MANAGEMENT</a:t>
            </a:r>
            <a:endParaRPr lang="en-US" sz="3200" b="1" dirty="0">
              <a:solidFill>
                <a:schemeClr val="tx2"/>
              </a:solidFill>
              <a:latin typeface="Tw Cen MT" panose="020B06020201040206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9F74E8-4EDB-F506-3224-289207B2B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4B2D-25FF-0B46-98A4-87FBB723E472}" type="slidenum">
              <a:rPr lang="en-US" smtClean="0"/>
              <a:t>8</a:t>
            </a:fld>
            <a:endParaRPr lang="en-US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BE8C7B59-D144-0736-FACB-5B31D4A65D1B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6608907" y="2492202"/>
            <a:ext cx="4076892" cy="2185672"/>
          </a:xfrm>
          <a:prstGeom prst="rect">
            <a:avLst/>
          </a:prstGeom>
          <a:noFill/>
        </p:spPr>
        <p:txBody>
          <a:bodyPr vert="horz" lIns="91440" tIns="91440" rIns="91440" bIns="91440" rtlCol="0" anchor="t">
            <a:normAutofit/>
          </a:bodyPr>
          <a:lstStyle>
            <a:lvl1pPr marL="0" indent="0" algn="l" defTabSz="914377" rtl="0" eaLnBrk="1" latinLnBrk="0" hangingPunct="1">
              <a:lnSpc>
                <a:spcPct val="75000"/>
              </a:lnSpc>
              <a:spcBef>
                <a:spcPts val="1200"/>
              </a:spcBef>
              <a:buFont typeface="Arial" panose="020B0604020202020204" pitchFamily="34" charset="0"/>
              <a:buNone/>
              <a:tabLst/>
              <a:defRPr sz="2000" b="1" i="0" kern="1200" spc="0" normalizeH="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457189" indent="0" algn="l" defTabSz="914377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tabLst/>
              <a:defRPr sz="2000" b="1" i="0" kern="1200" spc="0" normalizeH="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914377" indent="0" algn="l" defTabSz="914377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tabLst/>
              <a:defRPr sz="1800" b="1" i="0" kern="1200" spc="0" normalizeH="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371566" indent="0" algn="l" defTabSz="914377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tabLst/>
              <a:defRPr sz="1600" b="1" i="0" kern="1200" spc="0" normalizeH="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828754" indent="0" algn="l" defTabSz="914377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tabLst/>
              <a:defRPr sz="1600" b="1" i="0" kern="1200" spc="0" normalizeH="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36662" indent="-342900" algn="just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300" b="0" dirty="0"/>
              <a:t>Leveraging Technology: E-Visa system, biometric identification, </a:t>
            </a:r>
            <a:r>
              <a:rPr lang="en-US" sz="2300" b="0" dirty="0" err="1"/>
              <a:t>eGates</a:t>
            </a:r>
            <a:r>
              <a:rPr lang="en-US" sz="2300" b="0" dirty="0"/>
              <a:t> and data integration.</a:t>
            </a:r>
          </a:p>
          <a:p>
            <a:pPr marL="1236662" indent="-342900" algn="just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endParaRPr lang="en-US" sz="2300" b="0" dirty="0"/>
          </a:p>
          <a:p>
            <a:pPr marL="354013" indent="-342900">
              <a:buFont typeface="Wingdings" panose="05000000000000000000" pitchFamily="2" charset="2"/>
              <a:buChar char="§"/>
            </a:pPr>
            <a:endParaRPr lang="en-US" dirty="0"/>
          </a:p>
          <a:p>
            <a:pPr marL="11113"/>
            <a:endParaRPr lang="en-US" dirty="0"/>
          </a:p>
          <a:p>
            <a:pPr marL="11113"/>
            <a:endParaRPr lang="en-US" dirty="0"/>
          </a:p>
          <a:p>
            <a:pPr marL="11113"/>
            <a:endParaRPr lang="en-US" dirty="0"/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BE8C7B59-D144-0736-FACB-5B31D4A65D1B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3910921" y="3909452"/>
            <a:ext cx="3817398" cy="1725315"/>
          </a:xfrm>
          <a:prstGeom prst="rect">
            <a:avLst/>
          </a:prstGeom>
          <a:noFill/>
        </p:spPr>
        <p:txBody>
          <a:bodyPr vert="horz" lIns="91440" tIns="91440" rIns="91440" bIns="91440" rtlCol="0" anchor="t">
            <a:normAutofit fontScale="92500" lnSpcReduction="20000"/>
          </a:bodyPr>
          <a:lstStyle>
            <a:lvl1pPr marL="0" indent="0" algn="l" defTabSz="914377" rtl="0" eaLnBrk="1" latinLnBrk="0" hangingPunct="1">
              <a:lnSpc>
                <a:spcPct val="75000"/>
              </a:lnSpc>
              <a:spcBef>
                <a:spcPts val="1200"/>
              </a:spcBef>
              <a:buFont typeface="Arial" panose="020B0604020202020204" pitchFamily="34" charset="0"/>
              <a:buNone/>
              <a:tabLst/>
              <a:defRPr sz="2000" b="1" i="0" kern="1200" spc="0" normalizeH="0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457189" indent="0" algn="l" defTabSz="914377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tabLst/>
              <a:defRPr sz="2000" b="1" i="0" kern="1200" spc="0" normalizeH="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914377" indent="0" algn="l" defTabSz="914377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tabLst/>
              <a:defRPr sz="1800" b="1" i="0" kern="1200" spc="0" normalizeH="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371566" indent="0" algn="l" defTabSz="914377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tabLst/>
              <a:defRPr sz="1600" b="1" i="0" kern="1200" spc="0" normalizeH="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828754" indent="0" algn="l" defTabSz="914377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tabLst/>
              <a:defRPr sz="1600" b="1" i="0" kern="1200" spc="0" normalizeH="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36662" indent="-342900" algn="just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endParaRPr lang="en-US" sz="2300" b="0" dirty="0"/>
          </a:p>
          <a:p>
            <a:pPr marL="1236662" indent="-342900" algn="just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300" b="0" dirty="0"/>
              <a:t>Facilitation Schemes: Visa waivers, East African Tourist Visa, priority lanes, and public-private partnerships.</a:t>
            </a:r>
          </a:p>
          <a:p>
            <a:pPr marL="1236662" indent="-342900" algn="just"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endParaRPr lang="en-US" sz="2300" b="0" dirty="0"/>
          </a:p>
          <a:p>
            <a:pPr marL="354013" indent="-342900">
              <a:buFont typeface="Wingdings" panose="05000000000000000000" pitchFamily="2" charset="2"/>
              <a:buChar char="§"/>
            </a:pPr>
            <a:endParaRPr lang="en-US" dirty="0"/>
          </a:p>
          <a:p>
            <a:pPr marL="11113"/>
            <a:endParaRPr lang="en-US" dirty="0"/>
          </a:p>
          <a:p>
            <a:pPr marL="11113"/>
            <a:endParaRPr lang="en-US" dirty="0"/>
          </a:p>
          <a:p>
            <a:pPr marL="11113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3538" y="1393618"/>
            <a:ext cx="2400927" cy="10486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1239A7-F698-855D-321B-1DC7A882AC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01781" y="4517114"/>
            <a:ext cx="3223937" cy="15005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523DDF-5DDE-A05D-72FA-94D2165C12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59806" y="949117"/>
            <a:ext cx="4449464" cy="298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9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E8CE7-D581-05F9-E43D-583919DA0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468" y="110068"/>
            <a:ext cx="9904072" cy="5842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Contribution to NDP IV Goals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056FBED-32DF-65A6-7F35-7D7836D2EE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877327"/>
              </p:ext>
            </p:extLst>
          </p:nvPr>
        </p:nvGraphicFramePr>
        <p:xfrm>
          <a:off x="127000" y="762002"/>
          <a:ext cx="10498747" cy="5077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8056">
                  <a:extLst>
                    <a:ext uri="{9D8B030D-6E8A-4147-A177-3AD203B41FA5}">
                      <a16:colId xmlns:a16="http://schemas.microsoft.com/office/drawing/2014/main" val="3223667405"/>
                    </a:ext>
                  </a:extLst>
                </a:gridCol>
                <a:gridCol w="5850691">
                  <a:extLst>
                    <a:ext uri="{9D8B030D-6E8A-4147-A177-3AD203B41FA5}">
                      <a16:colId xmlns:a16="http://schemas.microsoft.com/office/drawing/2014/main" val="1138853658"/>
                    </a:ext>
                  </a:extLst>
                </a:gridCol>
              </a:tblGrid>
              <a:tr h="495731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NDP IV Priority Area</a:t>
                      </a:r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NCIC Contribution</a:t>
                      </a:r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29625"/>
                  </a:ext>
                </a:extLst>
              </a:tr>
              <a:tr h="1256867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Industrialization and Private Sector Growth</a:t>
                      </a:r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Simplified work permit </a:t>
                      </a:r>
                      <a:r>
                        <a:rPr lang="en-US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 attract skilled expatriates and investors </a:t>
                      </a:r>
                      <a:r>
                        <a:rPr lang="en-US" sz="1800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i.e</a:t>
                      </a:r>
                      <a:r>
                        <a:rPr lang="en-US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Class E for investors  at USD 400, Class C2 for mining, Class G3 for expatriates with rare skills, Class B2 for investment in agriculture etc.</a:t>
                      </a:r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6970429"/>
                  </a:ext>
                </a:extLst>
              </a:tr>
              <a:tr h="855644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Digital Transformation</a:t>
                      </a:r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E-Immigration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and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e-Passports(Online application and Online payment);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automated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systems enhancing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efficiency and improved turn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around time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932511"/>
                  </a:ext>
                </a:extLst>
              </a:tr>
              <a:tr h="855644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Governance and Service Delivery</a:t>
                      </a:r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Reduced corruption, improved transparency, and citizen trust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Decentralization </a:t>
                      </a:r>
                      <a:r>
                        <a:rPr lang="en-US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of NCIC services to regional offices</a:t>
                      </a:r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4241898"/>
                  </a:ext>
                </a:extLst>
              </a:tr>
              <a:tr h="495731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Regional Integration</a:t>
                      </a:r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OSBPs facilitating trade and cross-border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business and reducing clearance time.</a:t>
                      </a:r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801683"/>
                  </a:ext>
                </a:extLst>
              </a:tr>
              <a:tr h="855644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Security and Stability</a:t>
                      </a:r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Enhanced identity management and border surveillance.</a:t>
                      </a:r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642762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B00A1A-ED37-C103-F90D-2EAA31A77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4B2D-25FF-0B46-98A4-87FBB723E47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8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TEMPLATE" val="e1e7cf24-f632-4c94-a902-514fd4e4f6a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header_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header_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header_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header_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presentation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_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D429D06-A21B-4D83-8C0C-5C578B594E39}">
  <we:reference id="wa200007130" version="1.0.0.1" store="en-US" storeType="OMEX"/>
  <we:alternateReferences>
    <we:reference id="wa200007130" version="1.0.0.1" store="wa200007130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2211</TotalTime>
  <Words>618</Words>
  <Application>Microsoft Office PowerPoint</Application>
  <PresentationFormat>Widescreen</PresentationFormat>
  <Paragraphs>97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Aptos</vt:lpstr>
      <vt:lpstr>Arial</vt:lpstr>
      <vt:lpstr>Berlin Sans FB</vt:lpstr>
      <vt:lpstr>Calibri</vt:lpstr>
      <vt:lpstr>Calibri Light</vt:lpstr>
      <vt:lpstr>Helvetica Neue</vt:lpstr>
      <vt:lpstr>Tahoma</vt:lpstr>
      <vt:lpstr>Times New Roman</vt:lpstr>
      <vt:lpstr>Tw Cen MT</vt:lpstr>
      <vt:lpstr>Tw Cen MT (Headings)</vt:lpstr>
      <vt:lpstr>Wingdings</vt:lpstr>
      <vt:lpstr>Office Theme</vt:lpstr>
      <vt:lpstr>ENHANCED PUBLIC SECTOR EFFICIENCY FOR PRIVATE SECTOR COMPETITIVENESS  </vt:lpstr>
      <vt:lpstr>OUTLINE</vt:lpstr>
      <vt:lpstr>Introduction</vt:lpstr>
      <vt:lpstr>Before</vt:lpstr>
      <vt:lpstr>PowerPoint Presentation</vt:lpstr>
      <vt:lpstr>Where we are now….</vt:lpstr>
      <vt:lpstr>PowerPoint Presentation</vt:lpstr>
      <vt:lpstr>BORDER MANAGEMENT</vt:lpstr>
      <vt:lpstr>Contribution to NDP IV Goals</vt:lpstr>
      <vt:lpstr>FUTURE INITIATIVES</vt:lpstr>
      <vt:lpstr>CHALLENGES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Border Management Enhancements</dc:title>
  <dc:creator>hp</dc:creator>
  <cp:lastModifiedBy>CC&amp;PC</cp:lastModifiedBy>
  <cp:revision>130</cp:revision>
  <cp:lastPrinted>2025-10-30T14:02:43Z</cp:lastPrinted>
  <dcterms:created xsi:type="dcterms:W3CDTF">2024-11-13T20:34:31Z</dcterms:created>
  <dcterms:modified xsi:type="dcterms:W3CDTF">2025-11-04T09:59:15Z</dcterms:modified>
</cp:coreProperties>
</file>