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76" r:id="rId4"/>
    <p:sldId id="277" r:id="rId5"/>
    <p:sldId id="281" r:id="rId6"/>
    <p:sldId id="291" r:id="rId7"/>
    <p:sldId id="290" r:id="rId8"/>
    <p:sldId id="283" r:id="rId9"/>
    <p:sldId id="284" r:id="rId10"/>
    <p:sldId id="285" r:id="rId11"/>
    <p:sldId id="286" r:id="rId12"/>
    <p:sldId id="287" r:id="rId13"/>
    <p:sldId id="267" r:id="rId14"/>
    <p:sldId id="289" r:id="rId15"/>
    <p:sldId id="268" r:id="rId16"/>
    <p:sldId id="27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0"/>
  </p:normalViewPr>
  <p:slideViewPr>
    <p:cSldViewPr snapToGrid="0" snapToObjects="1">
      <p:cViewPr varScale="1">
        <p:scale>
          <a:sx n="121" d="100"/>
          <a:sy n="121" d="100"/>
        </p:scale>
        <p:origin x="13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7AC35-B34F-4CF0-8874-99A09B28BA1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41886C2-233E-440E-89CC-50C49B8E36EB}">
      <dgm:prSet/>
      <dgm:spPr/>
      <dgm:t>
        <a:bodyPr/>
        <a:lstStyle/>
        <a:p>
          <a:r>
            <a:rPr lang="en-GB" b="1"/>
            <a:t>Advocacy &amp; Reform:</a:t>
          </a:r>
          <a:r>
            <a:rPr lang="en-GB"/>
            <a:t> Shapes trade-facilitation policy through NTFC, EAC &amp; AfCFTA platforms.</a:t>
          </a:r>
          <a:endParaRPr lang="en-US"/>
        </a:p>
      </dgm:t>
    </dgm:pt>
    <dgm:pt modelId="{B1ABAE1A-F91D-4435-8120-A0F352F92BCC}" type="parTrans" cxnId="{81C9357F-91EF-4E4B-8976-4460EB5A82C8}">
      <dgm:prSet/>
      <dgm:spPr/>
      <dgm:t>
        <a:bodyPr/>
        <a:lstStyle/>
        <a:p>
          <a:endParaRPr lang="en-US"/>
        </a:p>
      </dgm:t>
    </dgm:pt>
    <dgm:pt modelId="{68342D31-5BE4-432A-A091-AEB8D3B2AC4A}" type="sibTrans" cxnId="{81C9357F-91EF-4E4B-8976-4460EB5A82C8}">
      <dgm:prSet/>
      <dgm:spPr/>
      <dgm:t>
        <a:bodyPr/>
        <a:lstStyle/>
        <a:p>
          <a:endParaRPr lang="en-US"/>
        </a:p>
      </dgm:t>
    </dgm:pt>
    <dgm:pt modelId="{DFF44A32-7844-4B50-81C6-63189CE3AC50}">
      <dgm:prSet/>
      <dgm:spPr/>
      <dgm:t>
        <a:bodyPr/>
        <a:lstStyle/>
        <a:p>
          <a:r>
            <a:rPr lang="en-GB" b="1"/>
            <a:t>Coordination:</a:t>
          </a:r>
          <a:r>
            <a:rPr lang="en-GB"/>
            <a:t> Bridges regulators &amp; industry to streamline border and corridor operations.</a:t>
          </a:r>
          <a:endParaRPr lang="en-US"/>
        </a:p>
      </dgm:t>
    </dgm:pt>
    <dgm:pt modelId="{898BAEB8-7DE4-468D-9759-B35DEB529615}" type="parTrans" cxnId="{9B7FA525-F1A3-418A-9B27-70DC10D69849}">
      <dgm:prSet/>
      <dgm:spPr/>
      <dgm:t>
        <a:bodyPr/>
        <a:lstStyle/>
        <a:p>
          <a:endParaRPr lang="en-US"/>
        </a:p>
      </dgm:t>
    </dgm:pt>
    <dgm:pt modelId="{3230C650-2288-4B3A-A17C-E3FC2C83665E}" type="sibTrans" cxnId="{9B7FA525-F1A3-418A-9B27-70DC10D69849}">
      <dgm:prSet/>
      <dgm:spPr/>
      <dgm:t>
        <a:bodyPr/>
        <a:lstStyle/>
        <a:p>
          <a:endParaRPr lang="en-US"/>
        </a:p>
      </dgm:t>
    </dgm:pt>
    <dgm:pt modelId="{623DDF2C-F5E6-4639-91CC-4C1CE3A3BE8A}">
      <dgm:prSet/>
      <dgm:spPr/>
      <dgm:t>
        <a:bodyPr/>
        <a:lstStyle/>
        <a:p>
          <a:r>
            <a:rPr lang="en-GB" b="1"/>
            <a:t>Capacity Building:</a:t>
          </a:r>
          <a:r>
            <a:rPr lang="en-GB"/>
            <a:t> Delivers FIATA Diploma &amp; CPD programs to enhance professionalism.</a:t>
          </a:r>
          <a:endParaRPr lang="en-US"/>
        </a:p>
      </dgm:t>
    </dgm:pt>
    <dgm:pt modelId="{751ABB16-101D-464C-96B3-6F361971E4A9}" type="parTrans" cxnId="{4B48F95F-D9E0-44B9-8C99-DBFF876A0DF7}">
      <dgm:prSet/>
      <dgm:spPr/>
      <dgm:t>
        <a:bodyPr/>
        <a:lstStyle/>
        <a:p>
          <a:endParaRPr lang="en-US"/>
        </a:p>
      </dgm:t>
    </dgm:pt>
    <dgm:pt modelId="{BE7041D2-F14F-4725-B278-291B13B23E24}" type="sibTrans" cxnId="{4B48F95F-D9E0-44B9-8C99-DBFF876A0DF7}">
      <dgm:prSet/>
      <dgm:spPr/>
      <dgm:t>
        <a:bodyPr/>
        <a:lstStyle/>
        <a:p>
          <a:endParaRPr lang="en-US"/>
        </a:p>
      </dgm:t>
    </dgm:pt>
    <dgm:pt modelId="{38B87768-B43F-4A15-9404-6AD07AC2B7F9}">
      <dgm:prSet/>
      <dgm:spPr/>
      <dgm:t>
        <a:bodyPr/>
        <a:lstStyle/>
        <a:p>
          <a:r>
            <a:rPr lang="en-GB" b="1"/>
            <a:t>Digitalization:</a:t>
          </a:r>
          <a:r>
            <a:rPr lang="en-GB"/>
            <a:t> Promotes EDI, FMIS, UeSW &amp; IoT for paperless trade.</a:t>
          </a:r>
          <a:endParaRPr lang="en-US"/>
        </a:p>
      </dgm:t>
    </dgm:pt>
    <dgm:pt modelId="{099980D2-6511-4B0A-BCF3-5DF897005D2F}" type="parTrans" cxnId="{3AF7DA21-388F-4C14-B427-17C8F6F58144}">
      <dgm:prSet/>
      <dgm:spPr/>
      <dgm:t>
        <a:bodyPr/>
        <a:lstStyle/>
        <a:p>
          <a:endParaRPr lang="en-US"/>
        </a:p>
      </dgm:t>
    </dgm:pt>
    <dgm:pt modelId="{9AD053C7-2254-4664-9B25-82E5F9988E13}" type="sibTrans" cxnId="{3AF7DA21-388F-4C14-B427-17C8F6F58144}">
      <dgm:prSet/>
      <dgm:spPr/>
      <dgm:t>
        <a:bodyPr/>
        <a:lstStyle/>
        <a:p>
          <a:endParaRPr lang="en-US"/>
        </a:p>
      </dgm:t>
    </dgm:pt>
    <dgm:pt modelId="{CF863417-E751-40A4-A9CD-526001E8CA64}">
      <dgm:prSet/>
      <dgm:spPr/>
      <dgm:t>
        <a:bodyPr/>
        <a:lstStyle/>
        <a:p>
          <a:r>
            <a:rPr lang="en-GB" b="1"/>
            <a:t>Regional Integration:</a:t>
          </a:r>
          <a:r>
            <a:rPr lang="en-GB"/>
            <a:t> Works via FEAFFA/EFFFA to harmonize procedures and boost corridor efficiency.</a:t>
          </a:r>
          <a:endParaRPr lang="en-US"/>
        </a:p>
      </dgm:t>
    </dgm:pt>
    <dgm:pt modelId="{7F9949FA-608D-4D87-B332-43753349F530}" type="parTrans" cxnId="{BC42532C-1312-461C-A936-963B6E484144}">
      <dgm:prSet/>
      <dgm:spPr/>
      <dgm:t>
        <a:bodyPr/>
        <a:lstStyle/>
        <a:p>
          <a:endParaRPr lang="en-US"/>
        </a:p>
      </dgm:t>
    </dgm:pt>
    <dgm:pt modelId="{83D474A8-3D5E-4311-8C05-C9BD1511875B}" type="sibTrans" cxnId="{BC42532C-1312-461C-A936-963B6E484144}">
      <dgm:prSet/>
      <dgm:spPr/>
      <dgm:t>
        <a:bodyPr/>
        <a:lstStyle/>
        <a:p>
          <a:endParaRPr lang="en-US"/>
        </a:p>
      </dgm:t>
    </dgm:pt>
    <dgm:pt modelId="{26333BD6-05D1-418D-B525-94E89C0BA21B}">
      <dgm:prSet/>
      <dgm:spPr/>
      <dgm:t>
        <a:bodyPr/>
        <a:lstStyle/>
        <a:p>
          <a:r>
            <a:rPr lang="en-GB" b="1"/>
            <a:t>Data &amp; Insights:</a:t>
          </a:r>
          <a:r>
            <a:rPr lang="en-GB"/>
            <a:t> Provides evidence for policy and investment decisions.</a:t>
          </a:r>
          <a:endParaRPr lang="en-US"/>
        </a:p>
      </dgm:t>
    </dgm:pt>
    <dgm:pt modelId="{A3DCCE34-6FA0-4998-AD8A-234DCEB9BAB5}" type="parTrans" cxnId="{7564C9EC-F322-4D18-9E75-09381B3625D2}">
      <dgm:prSet/>
      <dgm:spPr/>
      <dgm:t>
        <a:bodyPr/>
        <a:lstStyle/>
        <a:p>
          <a:endParaRPr lang="en-US"/>
        </a:p>
      </dgm:t>
    </dgm:pt>
    <dgm:pt modelId="{A040DC1C-FCD0-495A-9AF5-184B333CE937}" type="sibTrans" cxnId="{7564C9EC-F322-4D18-9E75-09381B3625D2}">
      <dgm:prSet/>
      <dgm:spPr/>
      <dgm:t>
        <a:bodyPr/>
        <a:lstStyle/>
        <a:p>
          <a:endParaRPr lang="en-US"/>
        </a:p>
      </dgm:t>
    </dgm:pt>
    <dgm:pt modelId="{C394F4FB-269C-4FE9-AB95-B287E4E2E5C0}">
      <dgm:prSet/>
      <dgm:spPr/>
      <dgm:t>
        <a:bodyPr/>
        <a:lstStyle/>
        <a:p>
          <a:r>
            <a:rPr lang="en-GB" b="1"/>
            <a:t>Public–Private Dialogue:</a:t>
          </a:r>
          <a:r>
            <a:rPr lang="en-GB"/>
            <a:t> Builds trust and collaboration for effective trade reforms.</a:t>
          </a:r>
          <a:endParaRPr lang="en-US"/>
        </a:p>
      </dgm:t>
    </dgm:pt>
    <dgm:pt modelId="{0D3540B4-B877-4FA7-983E-88A33249B0D0}" type="parTrans" cxnId="{8E3C84DE-B840-41B8-B1DA-CCB54CA8608A}">
      <dgm:prSet/>
      <dgm:spPr/>
      <dgm:t>
        <a:bodyPr/>
        <a:lstStyle/>
        <a:p>
          <a:endParaRPr lang="en-US"/>
        </a:p>
      </dgm:t>
    </dgm:pt>
    <dgm:pt modelId="{7E482B73-EB3C-4872-B7A9-98C55172080D}" type="sibTrans" cxnId="{8E3C84DE-B840-41B8-B1DA-CCB54CA8608A}">
      <dgm:prSet/>
      <dgm:spPr/>
      <dgm:t>
        <a:bodyPr/>
        <a:lstStyle/>
        <a:p>
          <a:endParaRPr lang="en-US"/>
        </a:p>
      </dgm:t>
    </dgm:pt>
    <dgm:pt modelId="{99D3A1A6-54D8-4C77-B3D4-98F721BCF166}" type="pres">
      <dgm:prSet presAssocID="{9FA7AC35-B34F-4CF0-8874-99A09B28BA1B}" presName="root" presStyleCnt="0">
        <dgm:presLayoutVars>
          <dgm:dir/>
          <dgm:resizeHandles val="exact"/>
        </dgm:presLayoutVars>
      </dgm:prSet>
      <dgm:spPr/>
    </dgm:pt>
    <dgm:pt modelId="{0E2C2114-282D-44A5-9136-5D6D1A27604C}" type="pres">
      <dgm:prSet presAssocID="{841886C2-233E-440E-89CC-50C49B8E36EB}" presName="compNode" presStyleCnt="0"/>
      <dgm:spPr/>
    </dgm:pt>
    <dgm:pt modelId="{59FCD458-83E4-47C8-A79F-6030E6170867}" type="pres">
      <dgm:prSet presAssocID="{841886C2-233E-440E-89CC-50C49B8E36EB}" presName="bgRect" presStyleLbl="bgShp" presStyleIdx="0" presStyleCnt="7"/>
      <dgm:spPr/>
    </dgm:pt>
    <dgm:pt modelId="{2A9F024C-C88D-4E62-A365-2D1935E705EA}" type="pres">
      <dgm:prSet presAssocID="{841886C2-233E-440E-89CC-50C49B8E36EB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132CE8CF-A4FF-4828-A905-74B745962087}" type="pres">
      <dgm:prSet presAssocID="{841886C2-233E-440E-89CC-50C49B8E36EB}" presName="spaceRect" presStyleCnt="0"/>
      <dgm:spPr/>
    </dgm:pt>
    <dgm:pt modelId="{136FBD16-30CF-4574-86AB-1B86198560D4}" type="pres">
      <dgm:prSet presAssocID="{841886C2-233E-440E-89CC-50C49B8E36EB}" presName="parTx" presStyleLbl="revTx" presStyleIdx="0" presStyleCnt="7">
        <dgm:presLayoutVars>
          <dgm:chMax val="0"/>
          <dgm:chPref val="0"/>
        </dgm:presLayoutVars>
      </dgm:prSet>
      <dgm:spPr/>
    </dgm:pt>
    <dgm:pt modelId="{E95BF933-EE7A-4FAD-AB89-D87A639EF5C9}" type="pres">
      <dgm:prSet presAssocID="{68342D31-5BE4-432A-A091-AEB8D3B2AC4A}" presName="sibTrans" presStyleCnt="0"/>
      <dgm:spPr/>
    </dgm:pt>
    <dgm:pt modelId="{64C60D31-D7BA-4801-9685-892DCDB1A0ED}" type="pres">
      <dgm:prSet presAssocID="{DFF44A32-7844-4B50-81C6-63189CE3AC50}" presName="compNode" presStyleCnt="0"/>
      <dgm:spPr/>
    </dgm:pt>
    <dgm:pt modelId="{4982BD4F-32CA-4679-B095-CC66033B2747}" type="pres">
      <dgm:prSet presAssocID="{DFF44A32-7844-4B50-81C6-63189CE3AC50}" presName="bgRect" presStyleLbl="bgShp" presStyleIdx="1" presStyleCnt="7"/>
      <dgm:spPr/>
    </dgm:pt>
    <dgm:pt modelId="{9D5D4332-1C7A-47EE-8B9F-71508A2B9C40}" type="pres">
      <dgm:prSet presAssocID="{DFF44A32-7844-4B50-81C6-63189CE3AC50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port"/>
        </a:ext>
      </dgm:extLst>
    </dgm:pt>
    <dgm:pt modelId="{78EE7304-4D81-4A2D-8841-36CB2F3DFC0B}" type="pres">
      <dgm:prSet presAssocID="{DFF44A32-7844-4B50-81C6-63189CE3AC50}" presName="spaceRect" presStyleCnt="0"/>
      <dgm:spPr/>
    </dgm:pt>
    <dgm:pt modelId="{F4146810-F243-44EC-8301-FE10E298607B}" type="pres">
      <dgm:prSet presAssocID="{DFF44A32-7844-4B50-81C6-63189CE3AC50}" presName="parTx" presStyleLbl="revTx" presStyleIdx="1" presStyleCnt="7">
        <dgm:presLayoutVars>
          <dgm:chMax val="0"/>
          <dgm:chPref val="0"/>
        </dgm:presLayoutVars>
      </dgm:prSet>
      <dgm:spPr/>
    </dgm:pt>
    <dgm:pt modelId="{69744B9F-35A1-4581-97D5-58440FC13361}" type="pres">
      <dgm:prSet presAssocID="{3230C650-2288-4B3A-A17C-E3FC2C83665E}" presName="sibTrans" presStyleCnt="0"/>
      <dgm:spPr/>
    </dgm:pt>
    <dgm:pt modelId="{D895390B-D77B-4DC2-A1DC-4CE1FE34DDB1}" type="pres">
      <dgm:prSet presAssocID="{623DDF2C-F5E6-4639-91CC-4C1CE3A3BE8A}" presName="compNode" presStyleCnt="0"/>
      <dgm:spPr/>
    </dgm:pt>
    <dgm:pt modelId="{17218B46-BAA3-467A-9F85-F04B630557A3}" type="pres">
      <dgm:prSet presAssocID="{623DDF2C-F5E6-4639-91CC-4C1CE3A3BE8A}" presName="bgRect" presStyleLbl="bgShp" presStyleIdx="2" presStyleCnt="7"/>
      <dgm:spPr/>
    </dgm:pt>
    <dgm:pt modelId="{223EF05C-7350-45B7-992F-E7CCD7919F3D}" type="pres">
      <dgm:prSet presAssocID="{623DDF2C-F5E6-4639-91CC-4C1CE3A3BE8A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D03A5C80-919F-47D2-A6EF-6015806352A1}" type="pres">
      <dgm:prSet presAssocID="{623DDF2C-F5E6-4639-91CC-4C1CE3A3BE8A}" presName="spaceRect" presStyleCnt="0"/>
      <dgm:spPr/>
    </dgm:pt>
    <dgm:pt modelId="{E33A129C-CA12-4EA4-A8D7-A27035059D74}" type="pres">
      <dgm:prSet presAssocID="{623DDF2C-F5E6-4639-91CC-4C1CE3A3BE8A}" presName="parTx" presStyleLbl="revTx" presStyleIdx="2" presStyleCnt="7">
        <dgm:presLayoutVars>
          <dgm:chMax val="0"/>
          <dgm:chPref val="0"/>
        </dgm:presLayoutVars>
      </dgm:prSet>
      <dgm:spPr/>
    </dgm:pt>
    <dgm:pt modelId="{34D69EA3-011A-4F79-BCB1-B76011F35853}" type="pres">
      <dgm:prSet presAssocID="{BE7041D2-F14F-4725-B278-291B13B23E24}" presName="sibTrans" presStyleCnt="0"/>
      <dgm:spPr/>
    </dgm:pt>
    <dgm:pt modelId="{D5054DFA-5F36-4709-B2A8-E877C5875B67}" type="pres">
      <dgm:prSet presAssocID="{38B87768-B43F-4A15-9404-6AD07AC2B7F9}" presName="compNode" presStyleCnt="0"/>
      <dgm:spPr/>
    </dgm:pt>
    <dgm:pt modelId="{D8E82A73-5CE3-4955-BC71-4CB8FB4C5348}" type="pres">
      <dgm:prSet presAssocID="{38B87768-B43F-4A15-9404-6AD07AC2B7F9}" presName="bgRect" presStyleLbl="bgShp" presStyleIdx="3" presStyleCnt="7"/>
      <dgm:spPr/>
    </dgm:pt>
    <dgm:pt modelId="{F48D504B-0392-4115-8B7B-0B7A4A607E69}" type="pres">
      <dgm:prSet presAssocID="{38B87768-B43F-4A15-9404-6AD07AC2B7F9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ffee Beans"/>
        </a:ext>
      </dgm:extLst>
    </dgm:pt>
    <dgm:pt modelId="{45442B19-F225-4F70-B496-CFE76B10F37B}" type="pres">
      <dgm:prSet presAssocID="{38B87768-B43F-4A15-9404-6AD07AC2B7F9}" presName="spaceRect" presStyleCnt="0"/>
      <dgm:spPr/>
    </dgm:pt>
    <dgm:pt modelId="{5D0F7797-158F-4F9D-8B78-10FBECB323AC}" type="pres">
      <dgm:prSet presAssocID="{38B87768-B43F-4A15-9404-6AD07AC2B7F9}" presName="parTx" presStyleLbl="revTx" presStyleIdx="3" presStyleCnt="7">
        <dgm:presLayoutVars>
          <dgm:chMax val="0"/>
          <dgm:chPref val="0"/>
        </dgm:presLayoutVars>
      </dgm:prSet>
      <dgm:spPr/>
    </dgm:pt>
    <dgm:pt modelId="{EFE93783-68D6-4C25-B364-4990FDDE0864}" type="pres">
      <dgm:prSet presAssocID="{9AD053C7-2254-4664-9B25-82E5F9988E13}" presName="sibTrans" presStyleCnt="0"/>
      <dgm:spPr/>
    </dgm:pt>
    <dgm:pt modelId="{8775FAC1-0292-4B60-ADC9-B3916AC853AD}" type="pres">
      <dgm:prSet presAssocID="{CF863417-E751-40A4-A9CD-526001E8CA64}" presName="compNode" presStyleCnt="0"/>
      <dgm:spPr/>
    </dgm:pt>
    <dgm:pt modelId="{EDFA4A3D-BAED-408E-9142-975681688859}" type="pres">
      <dgm:prSet presAssocID="{CF863417-E751-40A4-A9CD-526001E8CA64}" presName="bgRect" presStyleLbl="bgShp" presStyleIdx="4" presStyleCnt="7"/>
      <dgm:spPr/>
    </dgm:pt>
    <dgm:pt modelId="{6C123A3B-A815-4A76-BA7E-B693738BE068}" type="pres">
      <dgm:prSet presAssocID="{CF863417-E751-40A4-A9CD-526001E8CA6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M Customer Insights App"/>
        </a:ext>
      </dgm:extLst>
    </dgm:pt>
    <dgm:pt modelId="{C76D54C4-AD1A-4E04-AFEF-8CB771087CD9}" type="pres">
      <dgm:prSet presAssocID="{CF863417-E751-40A4-A9CD-526001E8CA64}" presName="spaceRect" presStyleCnt="0"/>
      <dgm:spPr/>
    </dgm:pt>
    <dgm:pt modelId="{C5484D11-4D30-4A41-BA35-8236FB1E1887}" type="pres">
      <dgm:prSet presAssocID="{CF863417-E751-40A4-A9CD-526001E8CA64}" presName="parTx" presStyleLbl="revTx" presStyleIdx="4" presStyleCnt="7">
        <dgm:presLayoutVars>
          <dgm:chMax val="0"/>
          <dgm:chPref val="0"/>
        </dgm:presLayoutVars>
      </dgm:prSet>
      <dgm:spPr/>
    </dgm:pt>
    <dgm:pt modelId="{E6040792-89FF-488A-91CA-63B9699A36FC}" type="pres">
      <dgm:prSet presAssocID="{83D474A8-3D5E-4311-8C05-C9BD1511875B}" presName="sibTrans" presStyleCnt="0"/>
      <dgm:spPr/>
    </dgm:pt>
    <dgm:pt modelId="{E2CBF9E9-AED6-4652-9A33-57438650CE36}" type="pres">
      <dgm:prSet presAssocID="{26333BD6-05D1-418D-B525-94E89C0BA21B}" presName="compNode" presStyleCnt="0"/>
      <dgm:spPr/>
    </dgm:pt>
    <dgm:pt modelId="{A862683D-0E9A-4B02-B119-C5DE9A54298E}" type="pres">
      <dgm:prSet presAssocID="{26333BD6-05D1-418D-B525-94E89C0BA21B}" presName="bgRect" presStyleLbl="bgShp" presStyleIdx="5" presStyleCnt="7"/>
      <dgm:spPr/>
    </dgm:pt>
    <dgm:pt modelId="{AE8FC417-9DE6-4FF8-A083-32D26AB1505A}" type="pres">
      <dgm:prSet presAssocID="{26333BD6-05D1-418D-B525-94E89C0BA21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ancial"/>
        </a:ext>
      </dgm:extLst>
    </dgm:pt>
    <dgm:pt modelId="{5CB9E626-8648-4A74-BA87-35102D03484B}" type="pres">
      <dgm:prSet presAssocID="{26333BD6-05D1-418D-B525-94E89C0BA21B}" presName="spaceRect" presStyleCnt="0"/>
      <dgm:spPr/>
    </dgm:pt>
    <dgm:pt modelId="{11DC67BC-8508-48BB-9077-16CA56F9D212}" type="pres">
      <dgm:prSet presAssocID="{26333BD6-05D1-418D-B525-94E89C0BA21B}" presName="parTx" presStyleLbl="revTx" presStyleIdx="5" presStyleCnt="7">
        <dgm:presLayoutVars>
          <dgm:chMax val="0"/>
          <dgm:chPref val="0"/>
        </dgm:presLayoutVars>
      </dgm:prSet>
      <dgm:spPr/>
    </dgm:pt>
    <dgm:pt modelId="{74C8BDE1-047E-4B5E-BC08-A468CCB3BBE4}" type="pres">
      <dgm:prSet presAssocID="{A040DC1C-FCD0-495A-9AF5-184B333CE937}" presName="sibTrans" presStyleCnt="0"/>
      <dgm:spPr/>
    </dgm:pt>
    <dgm:pt modelId="{47BA2E03-81D9-4C2F-B0B2-0A5689E717BA}" type="pres">
      <dgm:prSet presAssocID="{C394F4FB-269C-4FE9-AB95-B287E4E2E5C0}" presName="compNode" presStyleCnt="0"/>
      <dgm:spPr/>
    </dgm:pt>
    <dgm:pt modelId="{0304B0C2-ADC6-474D-8213-8E6CAE8DC691}" type="pres">
      <dgm:prSet presAssocID="{C394F4FB-269C-4FE9-AB95-B287E4E2E5C0}" presName="bgRect" presStyleLbl="bgShp" presStyleIdx="6" presStyleCnt="7"/>
      <dgm:spPr/>
    </dgm:pt>
    <dgm:pt modelId="{3FC72654-BDE7-433A-A50D-C811A7FAB1E2}" type="pres">
      <dgm:prSet presAssocID="{C394F4FB-269C-4FE9-AB95-B287E4E2E5C0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2BC2AA26-EF25-448B-8B39-204EFB63FCC3}" type="pres">
      <dgm:prSet presAssocID="{C394F4FB-269C-4FE9-AB95-B287E4E2E5C0}" presName="spaceRect" presStyleCnt="0"/>
      <dgm:spPr/>
    </dgm:pt>
    <dgm:pt modelId="{4311B78D-97B2-49A4-A287-864C157027F2}" type="pres">
      <dgm:prSet presAssocID="{C394F4FB-269C-4FE9-AB95-B287E4E2E5C0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B13D491F-C59E-426A-B3CC-559D5E7C8681}" type="presOf" srcId="{CF863417-E751-40A4-A9CD-526001E8CA64}" destId="{C5484D11-4D30-4A41-BA35-8236FB1E1887}" srcOrd="0" destOrd="0" presId="urn:microsoft.com/office/officeart/2018/2/layout/IconVerticalSolidList"/>
    <dgm:cxn modelId="{3AF7DA21-388F-4C14-B427-17C8F6F58144}" srcId="{9FA7AC35-B34F-4CF0-8874-99A09B28BA1B}" destId="{38B87768-B43F-4A15-9404-6AD07AC2B7F9}" srcOrd="3" destOrd="0" parTransId="{099980D2-6511-4B0A-BCF3-5DF897005D2F}" sibTransId="{9AD053C7-2254-4664-9B25-82E5F9988E13}"/>
    <dgm:cxn modelId="{9B7FA525-F1A3-418A-9B27-70DC10D69849}" srcId="{9FA7AC35-B34F-4CF0-8874-99A09B28BA1B}" destId="{DFF44A32-7844-4B50-81C6-63189CE3AC50}" srcOrd="1" destOrd="0" parTransId="{898BAEB8-7DE4-468D-9759-B35DEB529615}" sibTransId="{3230C650-2288-4B3A-A17C-E3FC2C83665E}"/>
    <dgm:cxn modelId="{BC42532C-1312-461C-A936-963B6E484144}" srcId="{9FA7AC35-B34F-4CF0-8874-99A09B28BA1B}" destId="{CF863417-E751-40A4-A9CD-526001E8CA64}" srcOrd="4" destOrd="0" parTransId="{7F9949FA-608D-4D87-B332-43753349F530}" sibTransId="{83D474A8-3D5E-4311-8C05-C9BD1511875B}"/>
    <dgm:cxn modelId="{47A40937-5353-4C2D-9E5A-E8F0F1DCDDDB}" type="presOf" srcId="{26333BD6-05D1-418D-B525-94E89C0BA21B}" destId="{11DC67BC-8508-48BB-9077-16CA56F9D212}" srcOrd="0" destOrd="0" presId="urn:microsoft.com/office/officeart/2018/2/layout/IconVerticalSolidList"/>
    <dgm:cxn modelId="{DE09C654-5431-4F17-B2FB-F57143EE1B1E}" type="presOf" srcId="{623DDF2C-F5E6-4639-91CC-4C1CE3A3BE8A}" destId="{E33A129C-CA12-4EA4-A8D7-A27035059D74}" srcOrd="0" destOrd="0" presId="urn:microsoft.com/office/officeart/2018/2/layout/IconVerticalSolidList"/>
    <dgm:cxn modelId="{4B48F95F-D9E0-44B9-8C99-DBFF876A0DF7}" srcId="{9FA7AC35-B34F-4CF0-8874-99A09B28BA1B}" destId="{623DDF2C-F5E6-4639-91CC-4C1CE3A3BE8A}" srcOrd="2" destOrd="0" parTransId="{751ABB16-101D-464C-96B3-6F361971E4A9}" sibTransId="{BE7041D2-F14F-4725-B278-291B13B23E24}"/>
    <dgm:cxn modelId="{F0305365-9302-40E7-9A5B-950973AAFD5B}" type="presOf" srcId="{841886C2-233E-440E-89CC-50C49B8E36EB}" destId="{136FBD16-30CF-4574-86AB-1B86198560D4}" srcOrd="0" destOrd="0" presId="urn:microsoft.com/office/officeart/2018/2/layout/IconVerticalSolidList"/>
    <dgm:cxn modelId="{D150F666-13F8-496C-894C-B48B0141A323}" type="presOf" srcId="{C394F4FB-269C-4FE9-AB95-B287E4E2E5C0}" destId="{4311B78D-97B2-49A4-A287-864C157027F2}" srcOrd="0" destOrd="0" presId="urn:microsoft.com/office/officeart/2018/2/layout/IconVerticalSolidList"/>
    <dgm:cxn modelId="{81C9357F-91EF-4E4B-8976-4460EB5A82C8}" srcId="{9FA7AC35-B34F-4CF0-8874-99A09B28BA1B}" destId="{841886C2-233E-440E-89CC-50C49B8E36EB}" srcOrd="0" destOrd="0" parTransId="{B1ABAE1A-F91D-4435-8120-A0F352F92BCC}" sibTransId="{68342D31-5BE4-432A-A091-AEB8D3B2AC4A}"/>
    <dgm:cxn modelId="{897F6D82-1BDF-4B10-B410-FEEC4C6455B9}" type="presOf" srcId="{9FA7AC35-B34F-4CF0-8874-99A09B28BA1B}" destId="{99D3A1A6-54D8-4C77-B3D4-98F721BCF166}" srcOrd="0" destOrd="0" presId="urn:microsoft.com/office/officeart/2018/2/layout/IconVerticalSolidList"/>
    <dgm:cxn modelId="{2AE9F78C-C06D-4331-958B-AAD921C4F8DF}" type="presOf" srcId="{38B87768-B43F-4A15-9404-6AD07AC2B7F9}" destId="{5D0F7797-158F-4F9D-8B78-10FBECB323AC}" srcOrd="0" destOrd="0" presId="urn:microsoft.com/office/officeart/2018/2/layout/IconVerticalSolidList"/>
    <dgm:cxn modelId="{8E3C84DE-B840-41B8-B1DA-CCB54CA8608A}" srcId="{9FA7AC35-B34F-4CF0-8874-99A09B28BA1B}" destId="{C394F4FB-269C-4FE9-AB95-B287E4E2E5C0}" srcOrd="6" destOrd="0" parTransId="{0D3540B4-B877-4FA7-983E-88A33249B0D0}" sibTransId="{7E482B73-EB3C-4872-B7A9-98C55172080D}"/>
    <dgm:cxn modelId="{1D293BE4-A13B-4A03-AE82-1FBAFD8C1C10}" type="presOf" srcId="{DFF44A32-7844-4B50-81C6-63189CE3AC50}" destId="{F4146810-F243-44EC-8301-FE10E298607B}" srcOrd="0" destOrd="0" presId="urn:microsoft.com/office/officeart/2018/2/layout/IconVerticalSolidList"/>
    <dgm:cxn modelId="{7564C9EC-F322-4D18-9E75-09381B3625D2}" srcId="{9FA7AC35-B34F-4CF0-8874-99A09B28BA1B}" destId="{26333BD6-05D1-418D-B525-94E89C0BA21B}" srcOrd="5" destOrd="0" parTransId="{A3DCCE34-6FA0-4998-AD8A-234DCEB9BAB5}" sibTransId="{A040DC1C-FCD0-495A-9AF5-184B333CE937}"/>
    <dgm:cxn modelId="{9BA0C360-E062-4C5B-9BF7-8B856BFFD723}" type="presParOf" srcId="{99D3A1A6-54D8-4C77-B3D4-98F721BCF166}" destId="{0E2C2114-282D-44A5-9136-5D6D1A27604C}" srcOrd="0" destOrd="0" presId="urn:microsoft.com/office/officeart/2018/2/layout/IconVerticalSolidList"/>
    <dgm:cxn modelId="{D352977A-BB8E-4F4E-A31F-7698D59FCD71}" type="presParOf" srcId="{0E2C2114-282D-44A5-9136-5D6D1A27604C}" destId="{59FCD458-83E4-47C8-A79F-6030E6170867}" srcOrd="0" destOrd="0" presId="urn:microsoft.com/office/officeart/2018/2/layout/IconVerticalSolidList"/>
    <dgm:cxn modelId="{B1F9E54A-DD6A-4D70-891E-4145E5870AFF}" type="presParOf" srcId="{0E2C2114-282D-44A5-9136-5D6D1A27604C}" destId="{2A9F024C-C88D-4E62-A365-2D1935E705EA}" srcOrd="1" destOrd="0" presId="urn:microsoft.com/office/officeart/2018/2/layout/IconVerticalSolidList"/>
    <dgm:cxn modelId="{524B155C-B13E-4B81-BBC2-98BCBBB50D05}" type="presParOf" srcId="{0E2C2114-282D-44A5-9136-5D6D1A27604C}" destId="{132CE8CF-A4FF-4828-A905-74B745962087}" srcOrd="2" destOrd="0" presId="urn:microsoft.com/office/officeart/2018/2/layout/IconVerticalSolidList"/>
    <dgm:cxn modelId="{E6803CE2-DBE2-4269-9542-0D0A4114C190}" type="presParOf" srcId="{0E2C2114-282D-44A5-9136-5D6D1A27604C}" destId="{136FBD16-30CF-4574-86AB-1B86198560D4}" srcOrd="3" destOrd="0" presId="urn:microsoft.com/office/officeart/2018/2/layout/IconVerticalSolidList"/>
    <dgm:cxn modelId="{30ED6A71-5885-484A-8E1F-321619BF14E4}" type="presParOf" srcId="{99D3A1A6-54D8-4C77-B3D4-98F721BCF166}" destId="{E95BF933-EE7A-4FAD-AB89-D87A639EF5C9}" srcOrd="1" destOrd="0" presId="urn:microsoft.com/office/officeart/2018/2/layout/IconVerticalSolidList"/>
    <dgm:cxn modelId="{346A6B2C-7104-4141-9A02-6A828534763F}" type="presParOf" srcId="{99D3A1A6-54D8-4C77-B3D4-98F721BCF166}" destId="{64C60D31-D7BA-4801-9685-892DCDB1A0ED}" srcOrd="2" destOrd="0" presId="urn:microsoft.com/office/officeart/2018/2/layout/IconVerticalSolidList"/>
    <dgm:cxn modelId="{3830CB3F-1D9B-446D-A68A-125B337F9009}" type="presParOf" srcId="{64C60D31-D7BA-4801-9685-892DCDB1A0ED}" destId="{4982BD4F-32CA-4679-B095-CC66033B2747}" srcOrd="0" destOrd="0" presId="urn:microsoft.com/office/officeart/2018/2/layout/IconVerticalSolidList"/>
    <dgm:cxn modelId="{E2FAE812-D9AB-4935-B197-C6E11C02F35B}" type="presParOf" srcId="{64C60D31-D7BA-4801-9685-892DCDB1A0ED}" destId="{9D5D4332-1C7A-47EE-8B9F-71508A2B9C40}" srcOrd="1" destOrd="0" presId="urn:microsoft.com/office/officeart/2018/2/layout/IconVerticalSolidList"/>
    <dgm:cxn modelId="{4AFEC806-2623-4852-B1BD-5F4B14314251}" type="presParOf" srcId="{64C60D31-D7BA-4801-9685-892DCDB1A0ED}" destId="{78EE7304-4D81-4A2D-8841-36CB2F3DFC0B}" srcOrd="2" destOrd="0" presId="urn:microsoft.com/office/officeart/2018/2/layout/IconVerticalSolidList"/>
    <dgm:cxn modelId="{40A6AC8B-751D-4EBB-AC77-40EA478F29E1}" type="presParOf" srcId="{64C60D31-D7BA-4801-9685-892DCDB1A0ED}" destId="{F4146810-F243-44EC-8301-FE10E298607B}" srcOrd="3" destOrd="0" presId="urn:microsoft.com/office/officeart/2018/2/layout/IconVerticalSolidList"/>
    <dgm:cxn modelId="{E5D3D11A-E253-4362-9E66-724FC8499769}" type="presParOf" srcId="{99D3A1A6-54D8-4C77-B3D4-98F721BCF166}" destId="{69744B9F-35A1-4581-97D5-58440FC13361}" srcOrd="3" destOrd="0" presId="urn:microsoft.com/office/officeart/2018/2/layout/IconVerticalSolidList"/>
    <dgm:cxn modelId="{E18E38E4-9AE3-42D0-B002-6D60DE0C8607}" type="presParOf" srcId="{99D3A1A6-54D8-4C77-B3D4-98F721BCF166}" destId="{D895390B-D77B-4DC2-A1DC-4CE1FE34DDB1}" srcOrd="4" destOrd="0" presId="urn:microsoft.com/office/officeart/2018/2/layout/IconVerticalSolidList"/>
    <dgm:cxn modelId="{02673141-BD83-41C6-8820-5F7897FC8114}" type="presParOf" srcId="{D895390B-D77B-4DC2-A1DC-4CE1FE34DDB1}" destId="{17218B46-BAA3-467A-9F85-F04B630557A3}" srcOrd="0" destOrd="0" presId="urn:microsoft.com/office/officeart/2018/2/layout/IconVerticalSolidList"/>
    <dgm:cxn modelId="{6B16BA81-DB05-4C43-9AD7-4E9A8FA261FF}" type="presParOf" srcId="{D895390B-D77B-4DC2-A1DC-4CE1FE34DDB1}" destId="{223EF05C-7350-45B7-992F-E7CCD7919F3D}" srcOrd="1" destOrd="0" presId="urn:microsoft.com/office/officeart/2018/2/layout/IconVerticalSolidList"/>
    <dgm:cxn modelId="{B149DABC-9B2C-4778-9F2D-8C2788DB3468}" type="presParOf" srcId="{D895390B-D77B-4DC2-A1DC-4CE1FE34DDB1}" destId="{D03A5C80-919F-47D2-A6EF-6015806352A1}" srcOrd="2" destOrd="0" presId="urn:microsoft.com/office/officeart/2018/2/layout/IconVerticalSolidList"/>
    <dgm:cxn modelId="{CAAF903F-7161-4BBC-A21D-535E683265FF}" type="presParOf" srcId="{D895390B-D77B-4DC2-A1DC-4CE1FE34DDB1}" destId="{E33A129C-CA12-4EA4-A8D7-A27035059D74}" srcOrd="3" destOrd="0" presId="urn:microsoft.com/office/officeart/2018/2/layout/IconVerticalSolidList"/>
    <dgm:cxn modelId="{C4BCA392-9DA3-4C7C-B04E-0BBE7BBD0EE8}" type="presParOf" srcId="{99D3A1A6-54D8-4C77-B3D4-98F721BCF166}" destId="{34D69EA3-011A-4F79-BCB1-B76011F35853}" srcOrd="5" destOrd="0" presId="urn:microsoft.com/office/officeart/2018/2/layout/IconVerticalSolidList"/>
    <dgm:cxn modelId="{25E2083B-FF43-4DEC-898B-32A9746DD6C5}" type="presParOf" srcId="{99D3A1A6-54D8-4C77-B3D4-98F721BCF166}" destId="{D5054DFA-5F36-4709-B2A8-E877C5875B67}" srcOrd="6" destOrd="0" presId="urn:microsoft.com/office/officeart/2018/2/layout/IconVerticalSolidList"/>
    <dgm:cxn modelId="{010B3605-F260-432D-8FF7-EAA1CB89E92F}" type="presParOf" srcId="{D5054DFA-5F36-4709-B2A8-E877C5875B67}" destId="{D8E82A73-5CE3-4955-BC71-4CB8FB4C5348}" srcOrd="0" destOrd="0" presId="urn:microsoft.com/office/officeart/2018/2/layout/IconVerticalSolidList"/>
    <dgm:cxn modelId="{5B3D645B-397C-44BA-ACEF-AD1EEA765734}" type="presParOf" srcId="{D5054DFA-5F36-4709-B2A8-E877C5875B67}" destId="{F48D504B-0392-4115-8B7B-0B7A4A607E69}" srcOrd="1" destOrd="0" presId="urn:microsoft.com/office/officeart/2018/2/layout/IconVerticalSolidList"/>
    <dgm:cxn modelId="{41EE241C-058E-4094-B784-1B9B36AB74BE}" type="presParOf" srcId="{D5054DFA-5F36-4709-B2A8-E877C5875B67}" destId="{45442B19-F225-4F70-B496-CFE76B10F37B}" srcOrd="2" destOrd="0" presId="urn:microsoft.com/office/officeart/2018/2/layout/IconVerticalSolidList"/>
    <dgm:cxn modelId="{33D68D38-1D1E-4F9C-A015-79248EB498A6}" type="presParOf" srcId="{D5054DFA-5F36-4709-B2A8-E877C5875B67}" destId="{5D0F7797-158F-4F9D-8B78-10FBECB323AC}" srcOrd="3" destOrd="0" presId="urn:microsoft.com/office/officeart/2018/2/layout/IconVerticalSolidList"/>
    <dgm:cxn modelId="{1CD52A34-8966-41C6-8B44-7B75B6D1E12D}" type="presParOf" srcId="{99D3A1A6-54D8-4C77-B3D4-98F721BCF166}" destId="{EFE93783-68D6-4C25-B364-4990FDDE0864}" srcOrd="7" destOrd="0" presId="urn:microsoft.com/office/officeart/2018/2/layout/IconVerticalSolidList"/>
    <dgm:cxn modelId="{EC68EA38-79D3-4F4A-B41E-E9E67F5ABE5E}" type="presParOf" srcId="{99D3A1A6-54D8-4C77-B3D4-98F721BCF166}" destId="{8775FAC1-0292-4B60-ADC9-B3916AC853AD}" srcOrd="8" destOrd="0" presId="urn:microsoft.com/office/officeart/2018/2/layout/IconVerticalSolidList"/>
    <dgm:cxn modelId="{C38685E8-2072-4BA2-9466-A44F5E1D35F1}" type="presParOf" srcId="{8775FAC1-0292-4B60-ADC9-B3916AC853AD}" destId="{EDFA4A3D-BAED-408E-9142-975681688859}" srcOrd="0" destOrd="0" presId="urn:microsoft.com/office/officeart/2018/2/layout/IconVerticalSolidList"/>
    <dgm:cxn modelId="{B543486C-F8A8-4ABF-BFD3-B1DBDC1C696A}" type="presParOf" srcId="{8775FAC1-0292-4B60-ADC9-B3916AC853AD}" destId="{6C123A3B-A815-4A76-BA7E-B693738BE068}" srcOrd="1" destOrd="0" presId="urn:microsoft.com/office/officeart/2018/2/layout/IconVerticalSolidList"/>
    <dgm:cxn modelId="{E8F50004-2891-4302-83E5-00CE9F9C4E51}" type="presParOf" srcId="{8775FAC1-0292-4B60-ADC9-B3916AC853AD}" destId="{C76D54C4-AD1A-4E04-AFEF-8CB771087CD9}" srcOrd="2" destOrd="0" presId="urn:microsoft.com/office/officeart/2018/2/layout/IconVerticalSolidList"/>
    <dgm:cxn modelId="{985ED87C-92FB-4961-A737-E69C86589A98}" type="presParOf" srcId="{8775FAC1-0292-4B60-ADC9-B3916AC853AD}" destId="{C5484D11-4D30-4A41-BA35-8236FB1E1887}" srcOrd="3" destOrd="0" presId="urn:microsoft.com/office/officeart/2018/2/layout/IconVerticalSolidList"/>
    <dgm:cxn modelId="{12192D5D-B79C-48C6-B0AF-8E57C97B07F9}" type="presParOf" srcId="{99D3A1A6-54D8-4C77-B3D4-98F721BCF166}" destId="{E6040792-89FF-488A-91CA-63B9699A36FC}" srcOrd="9" destOrd="0" presId="urn:microsoft.com/office/officeart/2018/2/layout/IconVerticalSolidList"/>
    <dgm:cxn modelId="{23F15646-855F-42CB-A440-1CCFDC9BDBCD}" type="presParOf" srcId="{99D3A1A6-54D8-4C77-B3D4-98F721BCF166}" destId="{E2CBF9E9-AED6-4652-9A33-57438650CE36}" srcOrd="10" destOrd="0" presId="urn:microsoft.com/office/officeart/2018/2/layout/IconVerticalSolidList"/>
    <dgm:cxn modelId="{F09A7BFA-BCF8-4C02-8FE7-D1EAD09B9A2C}" type="presParOf" srcId="{E2CBF9E9-AED6-4652-9A33-57438650CE36}" destId="{A862683D-0E9A-4B02-B119-C5DE9A54298E}" srcOrd="0" destOrd="0" presId="urn:microsoft.com/office/officeart/2018/2/layout/IconVerticalSolidList"/>
    <dgm:cxn modelId="{C108910B-A647-4A38-96B8-524FA1C1223D}" type="presParOf" srcId="{E2CBF9E9-AED6-4652-9A33-57438650CE36}" destId="{AE8FC417-9DE6-4FF8-A083-32D26AB1505A}" srcOrd="1" destOrd="0" presId="urn:microsoft.com/office/officeart/2018/2/layout/IconVerticalSolidList"/>
    <dgm:cxn modelId="{A0C34D78-6FEE-487E-A5CA-B962F89BF508}" type="presParOf" srcId="{E2CBF9E9-AED6-4652-9A33-57438650CE36}" destId="{5CB9E626-8648-4A74-BA87-35102D03484B}" srcOrd="2" destOrd="0" presId="urn:microsoft.com/office/officeart/2018/2/layout/IconVerticalSolidList"/>
    <dgm:cxn modelId="{3CA9D2B4-30D4-43EB-BCC9-433B6DC1710D}" type="presParOf" srcId="{E2CBF9E9-AED6-4652-9A33-57438650CE36}" destId="{11DC67BC-8508-48BB-9077-16CA56F9D212}" srcOrd="3" destOrd="0" presId="urn:microsoft.com/office/officeart/2018/2/layout/IconVerticalSolidList"/>
    <dgm:cxn modelId="{FD25FFB2-6C56-4FE1-975C-89FC21AF22C6}" type="presParOf" srcId="{99D3A1A6-54D8-4C77-B3D4-98F721BCF166}" destId="{74C8BDE1-047E-4B5E-BC08-A468CCB3BBE4}" srcOrd="11" destOrd="0" presId="urn:microsoft.com/office/officeart/2018/2/layout/IconVerticalSolidList"/>
    <dgm:cxn modelId="{5AB0432B-2774-4E45-B176-898BD49B3A46}" type="presParOf" srcId="{99D3A1A6-54D8-4C77-B3D4-98F721BCF166}" destId="{47BA2E03-81D9-4C2F-B0B2-0A5689E717BA}" srcOrd="12" destOrd="0" presId="urn:microsoft.com/office/officeart/2018/2/layout/IconVerticalSolidList"/>
    <dgm:cxn modelId="{EED0FA2B-EA5D-4D49-8281-DC80F1F28E46}" type="presParOf" srcId="{47BA2E03-81D9-4C2F-B0B2-0A5689E717BA}" destId="{0304B0C2-ADC6-474D-8213-8E6CAE8DC691}" srcOrd="0" destOrd="0" presId="urn:microsoft.com/office/officeart/2018/2/layout/IconVerticalSolidList"/>
    <dgm:cxn modelId="{0FC889EA-D9A5-4FEF-9381-0C06FF9C471F}" type="presParOf" srcId="{47BA2E03-81D9-4C2F-B0B2-0A5689E717BA}" destId="{3FC72654-BDE7-433A-A50D-C811A7FAB1E2}" srcOrd="1" destOrd="0" presId="urn:microsoft.com/office/officeart/2018/2/layout/IconVerticalSolidList"/>
    <dgm:cxn modelId="{A77CF8D2-FD72-4D8A-9E05-E976C05FA12B}" type="presParOf" srcId="{47BA2E03-81D9-4C2F-B0B2-0A5689E717BA}" destId="{2BC2AA26-EF25-448B-8B39-204EFB63FCC3}" srcOrd="2" destOrd="0" presId="urn:microsoft.com/office/officeart/2018/2/layout/IconVerticalSolidList"/>
    <dgm:cxn modelId="{23E79EBC-3CA0-4D57-B0F4-4CE3C54E397B}" type="presParOf" srcId="{47BA2E03-81D9-4C2F-B0B2-0A5689E717BA}" destId="{4311B78D-97B2-49A4-A287-864C157027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934F74-D81E-4DB4-8DCA-6957B12DC2A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D64969A-8E88-4835-8082-24BD427963AD}">
      <dgm:prSet/>
      <dgm:spPr/>
      <dgm:t>
        <a:bodyPr/>
        <a:lstStyle/>
        <a:p>
          <a:r>
            <a:rPr lang="en-GB"/>
            <a:t>Clearance time cut from days to hours.</a:t>
          </a:r>
          <a:endParaRPr lang="en-US"/>
        </a:p>
      </dgm:t>
    </dgm:pt>
    <dgm:pt modelId="{39B31978-04BB-40D4-93E3-4A0C24EF9B87}" type="parTrans" cxnId="{4AE43859-870B-4AAD-9B71-EC4EE711BA32}">
      <dgm:prSet/>
      <dgm:spPr/>
      <dgm:t>
        <a:bodyPr/>
        <a:lstStyle/>
        <a:p>
          <a:endParaRPr lang="en-US"/>
        </a:p>
      </dgm:t>
    </dgm:pt>
    <dgm:pt modelId="{A41A93DB-4F86-4C8C-A86C-A11AD36B219B}" type="sibTrans" cxnId="{4AE43859-870B-4AAD-9B71-EC4EE711BA32}">
      <dgm:prSet/>
      <dgm:spPr/>
      <dgm:t>
        <a:bodyPr/>
        <a:lstStyle/>
        <a:p>
          <a:endParaRPr lang="en-US"/>
        </a:p>
      </dgm:t>
    </dgm:pt>
    <dgm:pt modelId="{B31E2897-0FCA-4FEA-AC6E-5D54B24F73B1}">
      <dgm:prSet/>
      <dgm:spPr/>
      <dgm:t>
        <a:bodyPr/>
        <a:lstStyle/>
        <a:p>
          <a:r>
            <a:rPr lang="en-GB"/>
            <a:t>Trade costs reduced by up to 25%.</a:t>
          </a:r>
          <a:endParaRPr lang="en-US"/>
        </a:p>
      </dgm:t>
    </dgm:pt>
    <dgm:pt modelId="{08890F13-E3EA-4C86-A76B-9FDE8C3DD259}" type="parTrans" cxnId="{12177FBB-EB6A-4AF6-B339-59CB010B97C4}">
      <dgm:prSet/>
      <dgm:spPr/>
      <dgm:t>
        <a:bodyPr/>
        <a:lstStyle/>
        <a:p>
          <a:endParaRPr lang="en-US"/>
        </a:p>
      </dgm:t>
    </dgm:pt>
    <dgm:pt modelId="{F9483B3C-2BDA-4A4D-8343-E5F85A451B4F}" type="sibTrans" cxnId="{12177FBB-EB6A-4AF6-B339-59CB010B97C4}">
      <dgm:prSet/>
      <dgm:spPr/>
      <dgm:t>
        <a:bodyPr/>
        <a:lstStyle/>
        <a:p>
          <a:endParaRPr lang="en-US"/>
        </a:p>
      </dgm:t>
    </dgm:pt>
    <dgm:pt modelId="{0D00AC01-2496-4696-BB99-8AFEB5A042BA}">
      <dgm:prSet/>
      <dgm:spPr/>
      <dgm:t>
        <a:bodyPr/>
        <a:lstStyle/>
        <a:p>
          <a:r>
            <a:rPr lang="en-GB"/>
            <a:t>Predictable delivery schedules boost export reliability.</a:t>
          </a:r>
          <a:endParaRPr lang="en-US"/>
        </a:p>
      </dgm:t>
    </dgm:pt>
    <dgm:pt modelId="{FDDE0F60-F2F7-4F22-A9B2-A8E5C27698D4}" type="parTrans" cxnId="{F076E791-2AFA-4369-AF29-638EF47A4AFA}">
      <dgm:prSet/>
      <dgm:spPr/>
      <dgm:t>
        <a:bodyPr/>
        <a:lstStyle/>
        <a:p>
          <a:endParaRPr lang="en-US"/>
        </a:p>
      </dgm:t>
    </dgm:pt>
    <dgm:pt modelId="{9CC6839F-DBB1-44F8-962B-93A568D0B0E4}" type="sibTrans" cxnId="{F076E791-2AFA-4369-AF29-638EF47A4AFA}">
      <dgm:prSet/>
      <dgm:spPr/>
      <dgm:t>
        <a:bodyPr/>
        <a:lstStyle/>
        <a:p>
          <a:endParaRPr lang="en-US"/>
        </a:p>
      </dgm:t>
    </dgm:pt>
    <dgm:pt modelId="{FA6C4D30-957E-45F7-872F-525404340DCE}">
      <dgm:prSet/>
      <dgm:spPr/>
      <dgm:t>
        <a:bodyPr/>
        <a:lstStyle/>
        <a:p>
          <a:r>
            <a:rPr lang="en-GB"/>
            <a:t>Investor confidence rises with transparent, digital procedures.</a:t>
          </a:r>
          <a:endParaRPr lang="en-US"/>
        </a:p>
      </dgm:t>
    </dgm:pt>
    <dgm:pt modelId="{2C12DFB1-2937-4B0C-8B83-A7B013872DB2}" type="parTrans" cxnId="{095EA7FC-2BCF-41B6-A2CD-2456831FF0D5}">
      <dgm:prSet/>
      <dgm:spPr/>
      <dgm:t>
        <a:bodyPr/>
        <a:lstStyle/>
        <a:p>
          <a:endParaRPr lang="en-US"/>
        </a:p>
      </dgm:t>
    </dgm:pt>
    <dgm:pt modelId="{7D3AC652-2ECF-4E36-8B74-3F0B7FAC5986}" type="sibTrans" cxnId="{095EA7FC-2BCF-41B6-A2CD-2456831FF0D5}">
      <dgm:prSet/>
      <dgm:spPr/>
      <dgm:t>
        <a:bodyPr/>
        <a:lstStyle/>
        <a:p>
          <a:endParaRPr lang="en-US"/>
        </a:p>
      </dgm:t>
    </dgm:pt>
    <dgm:pt modelId="{CF642499-1350-4FD9-8307-4BDE4130CA44}">
      <dgm:prSet/>
      <dgm:spPr/>
      <dgm:t>
        <a:bodyPr/>
        <a:lstStyle/>
        <a:p>
          <a:r>
            <a:rPr lang="en-GB"/>
            <a:t>Efficiency translates directly into competitiveness &amp; growth.</a:t>
          </a:r>
          <a:endParaRPr lang="en-US"/>
        </a:p>
      </dgm:t>
    </dgm:pt>
    <dgm:pt modelId="{6A50AA35-BD93-4E16-9DCE-85D7226492AC}" type="parTrans" cxnId="{9E56CA29-C225-4C1C-9172-B9C1CCD88141}">
      <dgm:prSet/>
      <dgm:spPr/>
      <dgm:t>
        <a:bodyPr/>
        <a:lstStyle/>
        <a:p>
          <a:endParaRPr lang="en-US"/>
        </a:p>
      </dgm:t>
    </dgm:pt>
    <dgm:pt modelId="{4C91E1D4-9033-48E1-AA13-82E094C00C2E}" type="sibTrans" cxnId="{9E56CA29-C225-4C1C-9172-B9C1CCD88141}">
      <dgm:prSet/>
      <dgm:spPr/>
      <dgm:t>
        <a:bodyPr/>
        <a:lstStyle/>
        <a:p>
          <a:endParaRPr lang="en-US"/>
        </a:p>
      </dgm:t>
    </dgm:pt>
    <dgm:pt modelId="{2F2598DE-F867-4998-8178-93CDC5931604}" type="pres">
      <dgm:prSet presAssocID="{70934F74-D81E-4DB4-8DCA-6957B12DC2AE}" presName="root" presStyleCnt="0">
        <dgm:presLayoutVars>
          <dgm:dir/>
          <dgm:resizeHandles val="exact"/>
        </dgm:presLayoutVars>
      </dgm:prSet>
      <dgm:spPr/>
    </dgm:pt>
    <dgm:pt modelId="{D7FCEB55-856E-4666-9DBB-B3E4C42CA35F}" type="pres">
      <dgm:prSet presAssocID="{CD64969A-8E88-4835-8082-24BD427963AD}" presName="compNode" presStyleCnt="0"/>
      <dgm:spPr/>
    </dgm:pt>
    <dgm:pt modelId="{5DC1DE01-7BAF-4ABA-8754-1C60908A7DD9}" type="pres">
      <dgm:prSet presAssocID="{CD64969A-8E88-4835-8082-24BD427963AD}" presName="bgRect" presStyleLbl="bgShp" presStyleIdx="0" presStyleCnt="5"/>
      <dgm:spPr/>
    </dgm:pt>
    <dgm:pt modelId="{F73BBE82-F753-4707-A28E-567DFEB59F14}" type="pres">
      <dgm:prSet presAssocID="{CD64969A-8E88-4835-8082-24BD427963A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6C4B141B-79CC-49E7-8A1A-3742E366559F}" type="pres">
      <dgm:prSet presAssocID="{CD64969A-8E88-4835-8082-24BD427963AD}" presName="spaceRect" presStyleCnt="0"/>
      <dgm:spPr/>
    </dgm:pt>
    <dgm:pt modelId="{7BE546DB-6558-41F0-BBF8-4D9676ED50B8}" type="pres">
      <dgm:prSet presAssocID="{CD64969A-8E88-4835-8082-24BD427963AD}" presName="parTx" presStyleLbl="revTx" presStyleIdx="0" presStyleCnt="5">
        <dgm:presLayoutVars>
          <dgm:chMax val="0"/>
          <dgm:chPref val="0"/>
        </dgm:presLayoutVars>
      </dgm:prSet>
      <dgm:spPr/>
    </dgm:pt>
    <dgm:pt modelId="{854D6158-4FF7-4B91-93B2-3A9CB169E32C}" type="pres">
      <dgm:prSet presAssocID="{A41A93DB-4F86-4C8C-A86C-A11AD36B219B}" presName="sibTrans" presStyleCnt="0"/>
      <dgm:spPr/>
    </dgm:pt>
    <dgm:pt modelId="{6EDBBE5A-65B8-4AA1-B6BE-AE89143E897E}" type="pres">
      <dgm:prSet presAssocID="{B31E2897-0FCA-4FEA-AC6E-5D54B24F73B1}" presName="compNode" presStyleCnt="0"/>
      <dgm:spPr/>
    </dgm:pt>
    <dgm:pt modelId="{209D862A-7069-41E0-95AC-80C5186CDF18}" type="pres">
      <dgm:prSet presAssocID="{B31E2897-0FCA-4FEA-AC6E-5D54B24F73B1}" presName="bgRect" presStyleLbl="bgShp" presStyleIdx="1" presStyleCnt="5"/>
      <dgm:spPr/>
    </dgm:pt>
    <dgm:pt modelId="{3E5500BD-3EA9-4377-913B-0D0572526B3F}" type="pres">
      <dgm:prSet presAssocID="{B31E2897-0FCA-4FEA-AC6E-5D54B24F73B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BC6E55EF-3743-4132-AC22-E7CC7803CFAA}" type="pres">
      <dgm:prSet presAssocID="{B31E2897-0FCA-4FEA-AC6E-5D54B24F73B1}" presName="spaceRect" presStyleCnt="0"/>
      <dgm:spPr/>
    </dgm:pt>
    <dgm:pt modelId="{BA9BB17A-DA5F-4B79-991B-A033A7872701}" type="pres">
      <dgm:prSet presAssocID="{B31E2897-0FCA-4FEA-AC6E-5D54B24F73B1}" presName="parTx" presStyleLbl="revTx" presStyleIdx="1" presStyleCnt="5">
        <dgm:presLayoutVars>
          <dgm:chMax val="0"/>
          <dgm:chPref val="0"/>
        </dgm:presLayoutVars>
      </dgm:prSet>
      <dgm:spPr/>
    </dgm:pt>
    <dgm:pt modelId="{0B263867-42D1-43F7-A512-E83FE09FAB3D}" type="pres">
      <dgm:prSet presAssocID="{F9483B3C-2BDA-4A4D-8343-E5F85A451B4F}" presName="sibTrans" presStyleCnt="0"/>
      <dgm:spPr/>
    </dgm:pt>
    <dgm:pt modelId="{5822ECC7-5F2E-4C96-B21A-38FD1E47F0E8}" type="pres">
      <dgm:prSet presAssocID="{0D00AC01-2496-4696-BB99-8AFEB5A042BA}" presName="compNode" presStyleCnt="0"/>
      <dgm:spPr/>
    </dgm:pt>
    <dgm:pt modelId="{B10F41D6-D42E-4AE4-84EB-C9200D8CF1EC}" type="pres">
      <dgm:prSet presAssocID="{0D00AC01-2496-4696-BB99-8AFEB5A042BA}" presName="bgRect" presStyleLbl="bgShp" presStyleIdx="2" presStyleCnt="5"/>
      <dgm:spPr/>
    </dgm:pt>
    <dgm:pt modelId="{D44D0D0B-68CF-4B2E-BD94-7DC0C011DBEA}" type="pres">
      <dgm:prSet presAssocID="{0D00AC01-2496-4696-BB99-8AFEB5A042B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8DD6BC90-DEE7-49D8-8BAA-697895904927}" type="pres">
      <dgm:prSet presAssocID="{0D00AC01-2496-4696-BB99-8AFEB5A042BA}" presName="spaceRect" presStyleCnt="0"/>
      <dgm:spPr/>
    </dgm:pt>
    <dgm:pt modelId="{840D1C2B-A167-4F33-A531-3A9078FC058D}" type="pres">
      <dgm:prSet presAssocID="{0D00AC01-2496-4696-BB99-8AFEB5A042BA}" presName="parTx" presStyleLbl="revTx" presStyleIdx="2" presStyleCnt="5">
        <dgm:presLayoutVars>
          <dgm:chMax val="0"/>
          <dgm:chPref val="0"/>
        </dgm:presLayoutVars>
      </dgm:prSet>
      <dgm:spPr/>
    </dgm:pt>
    <dgm:pt modelId="{0D881FFC-5DEE-40EE-BEDF-2071F8637232}" type="pres">
      <dgm:prSet presAssocID="{9CC6839F-DBB1-44F8-962B-93A568D0B0E4}" presName="sibTrans" presStyleCnt="0"/>
      <dgm:spPr/>
    </dgm:pt>
    <dgm:pt modelId="{0CA9DDDD-288E-477A-ADFC-3E9119306249}" type="pres">
      <dgm:prSet presAssocID="{FA6C4D30-957E-45F7-872F-525404340DCE}" presName="compNode" presStyleCnt="0"/>
      <dgm:spPr/>
    </dgm:pt>
    <dgm:pt modelId="{009687C2-7930-4C26-B916-B382FA2B9FE0}" type="pres">
      <dgm:prSet presAssocID="{FA6C4D30-957E-45F7-872F-525404340DCE}" presName="bgRect" presStyleLbl="bgShp" presStyleIdx="3" presStyleCnt="5"/>
      <dgm:spPr/>
    </dgm:pt>
    <dgm:pt modelId="{426E53B3-AA9B-4CC7-BAE2-19C3660474C5}" type="pres">
      <dgm:prSet presAssocID="{FA6C4D30-957E-45F7-872F-525404340DC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ED3B25F3-831A-435D-82BA-A30562278262}" type="pres">
      <dgm:prSet presAssocID="{FA6C4D30-957E-45F7-872F-525404340DCE}" presName="spaceRect" presStyleCnt="0"/>
      <dgm:spPr/>
    </dgm:pt>
    <dgm:pt modelId="{D367BE4E-E66C-4139-A09D-8801DD7D20F0}" type="pres">
      <dgm:prSet presAssocID="{FA6C4D30-957E-45F7-872F-525404340DCE}" presName="parTx" presStyleLbl="revTx" presStyleIdx="3" presStyleCnt="5">
        <dgm:presLayoutVars>
          <dgm:chMax val="0"/>
          <dgm:chPref val="0"/>
        </dgm:presLayoutVars>
      </dgm:prSet>
      <dgm:spPr/>
    </dgm:pt>
    <dgm:pt modelId="{AB59A64C-4A8C-46DE-8208-CA8EB981D89B}" type="pres">
      <dgm:prSet presAssocID="{7D3AC652-2ECF-4E36-8B74-3F0B7FAC5986}" presName="sibTrans" presStyleCnt="0"/>
      <dgm:spPr/>
    </dgm:pt>
    <dgm:pt modelId="{C590149E-3A37-4F34-A6E1-3BE2D6E2375B}" type="pres">
      <dgm:prSet presAssocID="{CF642499-1350-4FD9-8307-4BDE4130CA44}" presName="compNode" presStyleCnt="0"/>
      <dgm:spPr/>
    </dgm:pt>
    <dgm:pt modelId="{A43A441A-BEBE-4CED-84B9-0C35E0F99631}" type="pres">
      <dgm:prSet presAssocID="{CF642499-1350-4FD9-8307-4BDE4130CA44}" presName="bgRect" presStyleLbl="bgShp" presStyleIdx="4" presStyleCnt="5"/>
      <dgm:spPr/>
    </dgm:pt>
    <dgm:pt modelId="{5B9B4F11-9D4B-4A00-B91C-084FC5230E93}" type="pres">
      <dgm:prSet presAssocID="{CF642499-1350-4FD9-8307-4BDE4130CA4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3E61B98F-459E-4631-ACF3-565C4C85FBD9}" type="pres">
      <dgm:prSet presAssocID="{CF642499-1350-4FD9-8307-4BDE4130CA44}" presName="spaceRect" presStyleCnt="0"/>
      <dgm:spPr/>
    </dgm:pt>
    <dgm:pt modelId="{D4D35110-90EE-4B1E-B525-336AE4AA8C69}" type="pres">
      <dgm:prSet presAssocID="{CF642499-1350-4FD9-8307-4BDE4130CA4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E56CA29-C225-4C1C-9172-B9C1CCD88141}" srcId="{70934F74-D81E-4DB4-8DCA-6957B12DC2AE}" destId="{CF642499-1350-4FD9-8307-4BDE4130CA44}" srcOrd="4" destOrd="0" parTransId="{6A50AA35-BD93-4E16-9DCE-85D7226492AC}" sibTransId="{4C91E1D4-9033-48E1-AA13-82E094C00C2E}"/>
    <dgm:cxn modelId="{B46B9E38-BFCA-408A-87A7-014CE8362723}" type="presOf" srcId="{CD64969A-8E88-4835-8082-24BD427963AD}" destId="{7BE546DB-6558-41F0-BBF8-4D9676ED50B8}" srcOrd="0" destOrd="0" presId="urn:microsoft.com/office/officeart/2018/2/layout/IconVerticalSolidList"/>
    <dgm:cxn modelId="{57951245-4A87-4358-8B30-B7B88C1AB037}" type="presOf" srcId="{B31E2897-0FCA-4FEA-AC6E-5D54B24F73B1}" destId="{BA9BB17A-DA5F-4B79-991B-A033A7872701}" srcOrd="0" destOrd="0" presId="urn:microsoft.com/office/officeart/2018/2/layout/IconVerticalSolidList"/>
    <dgm:cxn modelId="{4AE43859-870B-4AAD-9B71-EC4EE711BA32}" srcId="{70934F74-D81E-4DB4-8DCA-6957B12DC2AE}" destId="{CD64969A-8E88-4835-8082-24BD427963AD}" srcOrd="0" destOrd="0" parTransId="{39B31978-04BB-40D4-93E3-4A0C24EF9B87}" sibTransId="{A41A93DB-4F86-4C8C-A86C-A11AD36B219B}"/>
    <dgm:cxn modelId="{33B7636F-B99F-4511-8F44-631D0A0D6D64}" type="presOf" srcId="{FA6C4D30-957E-45F7-872F-525404340DCE}" destId="{D367BE4E-E66C-4139-A09D-8801DD7D20F0}" srcOrd="0" destOrd="0" presId="urn:microsoft.com/office/officeart/2018/2/layout/IconVerticalSolidList"/>
    <dgm:cxn modelId="{03EF1D74-13CD-4C57-BB8D-4534A5153EA7}" type="presOf" srcId="{0D00AC01-2496-4696-BB99-8AFEB5A042BA}" destId="{840D1C2B-A167-4F33-A531-3A9078FC058D}" srcOrd="0" destOrd="0" presId="urn:microsoft.com/office/officeart/2018/2/layout/IconVerticalSolidList"/>
    <dgm:cxn modelId="{F076E791-2AFA-4369-AF29-638EF47A4AFA}" srcId="{70934F74-D81E-4DB4-8DCA-6957B12DC2AE}" destId="{0D00AC01-2496-4696-BB99-8AFEB5A042BA}" srcOrd="2" destOrd="0" parTransId="{FDDE0F60-F2F7-4F22-A9B2-A8E5C27698D4}" sibTransId="{9CC6839F-DBB1-44F8-962B-93A568D0B0E4}"/>
    <dgm:cxn modelId="{12177FBB-EB6A-4AF6-B339-59CB010B97C4}" srcId="{70934F74-D81E-4DB4-8DCA-6957B12DC2AE}" destId="{B31E2897-0FCA-4FEA-AC6E-5D54B24F73B1}" srcOrd="1" destOrd="0" parTransId="{08890F13-E3EA-4C86-A76B-9FDE8C3DD259}" sibTransId="{F9483B3C-2BDA-4A4D-8343-E5F85A451B4F}"/>
    <dgm:cxn modelId="{E5704DCA-60CF-4756-951F-D13A06C1B566}" type="presOf" srcId="{70934F74-D81E-4DB4-8DCA-6957B12DC2AE}" destId="{2F2598DE-F867-4998-8178-93CDC5931604}" srcOrd="0" destOrd="0" presId="urn:microsoft.com/office/officeart/2018/2/layout/IconVerticalSolidList"/>
    <dgm:cxn modelId="{753F38D9-5C06-4B13-9E6D-F7BE24886A5D}" type="presOf" srcId="{CF642499-1350-4FD9-8307-4BDE4130CA44}" destId="{D4D35110-90EE-4B1E-B525-336AE4AA8C69}" srcOrd="0" destOrd="0" presId="urn:microsoft.com/office/officeart/2018/2/layout/IconVerticalSolidList"/>
    <dgm:cxn modelId="{095EA7FC-2BCF-41B6-A2CD-2456831FF0D5}" srcId="{70934F74-D81E-4DB4-8DCA-6957B12DC2AE}" destId="{FA6C4D30-957E-45F7-872F-525404340DCE}" srcOrd="3" destOrd="0" parTransId="{2C12DFB1-2937-4B0C-8B83-A7B013872DB2}" sibTransId="{7D3AC652-2ECF-4E36-8B74-3F0B7FAC5986}"/>
    <dgm:cxn modelId="{2E41D94C-263B-4983-9959-74E1844E8343}" type="presParOf" srcId="{2F2598DE-F867-4998-8178-93CDC5931604}" destId="{D7FCEB55-856E-4666-9DBB-B3E4C42CA35F}" srcOrd="0" destOrd="0" presId="urn:microsoft.com/office/officeart/2018/2/layout/IconVerticalSolidList"/>
    <dgm:cxn modelId="{788B5785-6F96-47B2-B09E-CF462FA71438}" type="presParOf" srcId="{D7FCEB55-856E-4666-9DBB-B3E4C42CA35F}" destId="{5DC1DE01-7BAF-4ABA-8754-1C60908A7DD9}" srcOrd="0" destOrd="0" presId="urn:microsoft.com/office/officeart/2018/2/layout/IconVerticalSolidList"/>
    <dgm:cxn modelId="{B7B3BED3-87CA-4788-B5BB-A5E8A6BF5B77}" type="presParOf" srcId="{D7FCEB55-856E-4666-9DBB-B3E4C42CA35F}" destId="{F73BBE82-F753-4707-A28E-567DFEB59F14}" srcOrd="1" destOrd="0" presId="urn:microsoft.com/office/officeart/2018/2/layout/IconVerticalSolidList"/>
    <dgm:cxn modelId="{32B281F5-6F1F-40B9-8966-ED30DAEA4A36}" type="presParOf" srcId="{D7FCEB55-856E-4666-9DBB-B3E4C42CA35F}" destId="{6C4B141B-79CC-49E7-8A1A-3742E366559F}" srcOrd="2" destOrd="0" presId="urn:microsoft.com/office/officeart/2018/2/layout/IconVerticalSolidList"/>
    <dgm:cxn modelId="{216F76AB-057E-4F1F-ABF4-E4610D7D2B2D}" type="presParOf" srcId="{D7FCEB55-856E-4666-9DBB-B3E4C42CA35F}" destId="{7BE546DB-6558-41F0-BBF8-4D9676ED50B8}" srcOrd="3" destOrd="0" presId="urn:microsoft.com/office/officeart/2018/2/layout/IconVerticalSolidList"/>
    <dgm:cxn modelId="{D7A9711F-136B-44A6-A53C-883D4F50CF47}" type="presParOf" srcId="{2F2598DE-F867-4998-8178-93CDC5931604}" destId="{854D6158-4FF7-4B91-93B2-3A9CB169E32C}" srcOrd="1" destOrd="0" presId="urn:microsoft.com/office/officeart/2018/2/layout/IconVerticalSolidList"/>
    <dgm:cxn modelId="{30F9B9B9-19F4-4105-B744-AD351CBE37BF}" type="presParOf" srcId="{2F2598DE-F867-4998-8178-93CDC5931604}" destId="{6EDBBE5A-65B8-4AA1-B6BE-AE89143E897E}" srcOrd="2" destOrd="0" presId="urn:microsoft.com/office/officeart/2018/2/layout/IconVerticalSolidList"/>
    <dgm:cxn modelId="{22B0B073-16AC-4691-BBEA-CE1EA0D012BC}" type="presParOf" srcId="{6EDBBE5A-65B8-4AA1-B6BE-AE89143E897E}" destId="{209D862A-7069-41E0-95AC-80C5186CDF18}" srcOrd="0" destOrd="0" presId="urn:microsoft.com/office/officeart/2018/2/layout/IconVerticalSolidList"/>
    <dgm:cxn modelId="{49E15D90-68BA-42E1-9C34-6BA54DA45BD1}" type="presParOf" srcId="{6EDBBE5A-65B8-4AA1-B6BE-AE89143E897E}" destId="{3E5500BD-3EA9-4377-913B-0D0572526B3F}" srcOrd="1" destOrd="0" presId="urn:microsoft.com/office/officeart/2018/2/layout/IconVerticalSolidList"/>
    <dgm:cxn modelId="{509165D0-7E23-470B-8B91-23C8973CBE04}" type="presParOf" srcId="{6EDBBE5A-65B8-4AA1-B6BE-AE89143E897E}" destId="{BC6E55EF-3743-4132-AC22-E7CC7803CFAA}" srcOrd="2" destOrd="0" presId="urn:microsoft.com/office/officeart/2018/2/layout/IconVerticalSolidList"/>
    <dgm:cxn modelId="{31BE0EB1-BC30-41A2-AB30-0FE7923F0EBE}" type="presParOf" srcId="{6EDBBE5A-65B8-4AA1-B6BE-AE89143E897E}" destId="{BA9BB17A-DA5F-4B79-991B-A033A7872701}" srcOrd="3" destOrd="0" presId="urn:microsoft.com/office/officeart/2018/2/layout/IconVerticalSolidList"/>
    <dgm:cxn modelId="{0FD97968-BBD9-4FB8-A4E5-D628D3EC411F}" type="presParOf" srcId="{2F2598DE-F867-4998-8178-93CDC5931604}" destId="{0B263867-42D1-43F7-A512-E83FE09FAB3D}" srcOrd="3" destOrd="0" presId="urn:microsoft.com/office/officeart/2018/2/layout/IconVerticalSolidList"/>
    <dgm:cxn modelId="{D35D802C-4D51-4415-BE60-9DF17D383F19}" type="presParOf" srcId="{2F2598DE-F867-4998-8178-93CDC5931604}" destId="{5822ECC7-5F2E-4C96-B21A-38FD1E47F0E8}" srcOrd="4" destOrd="0" presId="urn:microsoft.com/office/officeart/2018/2/layout/IconVerticalSolidList"/>
    <dgm:cxn modelId="{58ECA514-E602-4F8F-A6E0-C04902664183}" type="presParOf" srcId="{5822ECC7-5F2E-4C96-B21A-38FD1E47F0E8}" destId="{B10F41D6-D42E-4AE4-84EB-C9200D8CF1EC}" srcOrd="0" destOrd="0" presId="urn:microsoft.com/office/officeart/2018/2/layout/IconVerticalSolidList"/>
    <dgm:cxn modelId="{7D9AC0A0-90B3-4D46-BD62-5E25983A2C7C}" type="presParOf" srcId="{5822ECC7-5F2E-4C96-B21A-38FD1E47F0E8}" destId="{D44D0D0B-68CF-4B2E-BD94-7DC0C011DBEA}" srcOrd="1" destOrd="0" presId="urn:microsoft.com/office/officeart/2018/2/layout/IconVerticalSolidList"/>
    <dgm:cxn modelId="{385F7F3E-1D03-4049-BFFC-559300512EAD}" type="presParOf" srcId="{5822ECC7-5F2E-4C96-B21A-38FD1E47F0E8}" destId="{8DD6BC90-DEE7-49D8-8BAA-697895904927}" srcOrd="2" destOrd="0" presId="urn:microsoft.com/office/officeart/2018/2/layout/IconVerticalSolidList"/>
    <dgm:cxn modelId="{D76DDA7F-F225-4851-B4ED-AB8AEBDCD79C}" type="presParOf" srcId="{5822ECC7-5F2E-4C96-B21A-38FD1E47F0E8}" destId="{840D1C2B-A167-4F33-A531-3A9078FC058D}" srcOrd="3" destOrd="0" presId="urn:microsoft.com/office/officeart/2018/2/layout/IconVerticalSolidList"/>
    <dgm:cxn modelId="{BC2A1D2E-1879-4FAA-9102-9E75356FAEB3}" type="presParOf" srcId="{2F2598DE-F867-4998-8178-93CDC5931604}" destId="{0D881FFC-5DEE-40EE-BEDF-2071F8637232}" srcOrd="5" destOrd="0" presId="urn:microsoft.com/office/officeart/2018/2/layout/IconVerticalSolidList"/>
    <dgm:cxn modelId="{D6763B68-65D2-4110-8D00-5CE4A9079426}" type="presParOf" srcId="{2F2598DE-F867-4998-8178-93CDC5931604}" destId="{0CA9DDDD-288E-477A-ADFC-3E9119306249}" srcOrd="6" destOrd="0" presId="urn:microsoft.com/office/officeart/2018/2/layout/IconVerticalSolidList"/>
    <dgm:cxn modelId="{AB5565E0-20E6-478E-8104-9C2598099024}" type="presParOf" srcId="{0CA9DDDD-288E-477A-ADFC-3E9119306249}" destId="{009687C2-7930-4C26-B916-B382FA2B9FE0}" srcOrd="0" destOrd="0" presId="urn:microsoft.com/office/officeart/2018/2/layout/IconVerticalSolidList"/>
    <dgm:cxn modelId="{177983AD-C851-4F69-BF6B-C32996682C84}" type="presParOf" srcId="{0CA9DDDD-288E-477A-ADFC-3E9119306249}" destId="{426E53B3-AA9B-4CC7-BAE2-19C3660474C5}" srcOrd="1" destOrd="0" presId="urn:microsoft.com/office/officeart/2018/2/layout/IconVerticalSolidList"/>
    <dgm:cxn modelId="{69FC89A1-A45A-4FF5-A5CB-BF3609F3AC48}" type="presParOf" srcId="{0CA9DDDD-288E-477A-ADFC-3E9119306249}" destId="{ED3B25F3-831A-435D-82BA-A30562278262}" srcOrd="2" destOrd="0" presId="urn:microsoft.com/office/officeart/2018/2/layout/IconVerticalSolidList"/>
    <dgm:cxn modelId="{E303BFE9-17C2-4652-AC7B-838835CB9813}" type="presParOf" srcId="{0CA9DDDD-288E-477A-ADFC-3E9119306249}" destId="{D367BE4E-E66C-4139-A09D-8801DD7D20F0}" srcOrd="3" destOrd="0" presId="urn:microsoft.com/office/officeart/2018/2/layout/IconVerticalSolidList"/>
    <dgm:cxn modelId="{ADE9F518-602D-4A40-8B23-290524A3CA71}" type="presParOf" srcId="{2F2598DE-F867-4998-8178-93CDC5931604}" destId="{AB59A64C-4A8C-46DE-8208-CA8EB981D89B}" srcOrd="7" destOrd="0" presId="urn:microsoft.com/office/officeart/2018/2/layout/IconVerticalSolidList"/>
    <dgm:cxn modelId="{A46B0DA0-7345-4276-ADA5-29EB8DBA3159}" type="presParOf" srcId="{2F2598DE-F867-4998-8178-93CDC5931604}" destId="{C590149E-3A37-4F34-A6E1-3BE2D6E2375B}" srcOrd="8" destOrd="0" presId="urn:microsoft.com/office/officeart/2018/2/layout/IconVerticalSolidList"/>
    <dgm:cxn modelId="{C67DE2EA-EFAB-42D3-AA8C-143A988F2B38}" type="presParOf" srcId="{C590149E-3A37-4F34-A6E1-3BE2D6E2375B}" destId="{A43A441A-BEBE-4CED-84B9-0C35E0F99631}" srcOrd="0" destOrd="0" presId="urn:microsoft.com/office/officeart/2018/2/layout/IconVerticalSolidList"/>
    <dgm:cxn modelId="{5DD02112-9084-444B-AF68-478D58DE3EA6}" type="presParOf" srcId="{C590149E-3A37-4F34-A6E1-3BE2D6E2375B}" destId="{5B9B4F11-9D4B-4A00-B91C-084FC5230E93}" srcOrd="1" destOrd="0" presId="urn:microsoft.com/office/officeart/2018/2/layout/IconVerticalSolidList"/>
    <dgm:cxn modelId="{727C0853-2BA2-45F2-8B59-D350685EE234}" type="presParOf" srcId="{C590149E-3A37-4F34-A6E1-3BE2D6E2375B}" destId="{3E61B98F-459E-4631-ACF3-565C4C85FBD9}" srcOrd="2" destOrd="0" presId="urn:microsoft.com/office/officeart/2018/2/layout/IconVerticalSolidList"/>
    <dgm:cxn modelId="{F6AAC24F-5E17-4B8D-93A5-2090C2453D43}" type="presParOf" srcId="{C590149E-3A37-4F34-A6E1-3BE2D6E2375B}" destId="{D4D35110-90EE-4B1E-B525-336AE4AA8C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6025BA-2C3A-4C22-B7CD-1771EF699F9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03D26A4-1458-4B1A-BDFF-26B640AF5DA1}">
      <dgm:prSet/>
      <dgm:spPr/>
      <dgm:t>
        <a:bodyPr/>
        <a:lstStyle/>
        <a:p>
          <a:r>
            <a:rPr lang="en-GB"/>
            <a:t>URA AEO Programme – Clearance &lt;24 hours for certified traders.</a:t>
          </a:r>
          <a:endParaRPr lang="en-US"/>
        </a:p>
      </dgm:t>
    </dgm:pt>
    <dgm:pt modelId="{74AFE015-0762-4A3B-9F9A-17FFDE075D2A}" type="parTrans" cxnId="{FE633789-AB85-49C5-8336-6141BCF1503B}">
      <dgm:prSet/>
      <dgm:spPr/>
      <dgm:t>
        <a:bodyPr/>
        <a:lstStyle/>
        <a:p>
          <a:endParaRPr lang="en-US"/>
        </a:p>
      </dgm:t>
    </dgm:pt>
    <dgm:pt modelId="{A709CE88-426F-44E8-BA0E-933685B1EBA4}" type="sibTrans" cxnId="{FE633789-AB85-49C5-8336-6141BCF1503B}">
      <dgm:prSet/>
      <dgm:spPr/>
      <dgm:t>
        <a:bodyPr/>
        <a:lstStyle/>
        <a:p>
          <a:endParaRPr lang="en-US"/>
        </a:p>
      </dgm:t>
    </dgm:pt>
    <dgm:pt modelId="{271D7977-D29F-4861-9EA6-A1764059B7B1}">
      <dgm:prSet/>
      <dgm:spPr/>
      <dgm:t>
        <a:bodyPr/>
        <a:lstStyle/>
        <a:p>
          <a:r>
            <a:rPr lang="en-GB"/>
            <a:t>MV Mpungu (Lake Victoria) – 30% cost reduction on bulk cargo.</a:t>
          </a:r>
          <a:endParaRPr lang="en-US"/>
        </a:p>
      </dgm:t>
    </dgm:pt>
    <dgm:pt modelId="{D44BDAA8-FDC2-43B7-A24C-1B13B7C88B5A}" type="parTrans" cxnId="{E1303CA0-49F3-40F7-8AB5-C5BE84B9B8ED}">
      <dgm:prSet/>
      <dgm:spPr/>
      <dgm:t>
        <a:bodyPr/>
        <a:lstStyle/>
        <a:p>
          <a:endParaRPr lang="en-US"/>
        </a:p>
      </dgm:t>
    </dgm:pt>
    <dgm:pt modelId="{29A93FEC-191F-48A0-B65E-9C3CD46A2E5C}" type="sibTrans" cxnId="{E1303CA0-49F3-40F7-8AB5-C5BE84B9B8ED}">
      <dgm:prSet/>
      <dgm:spPr/>
      <dgm:t>
        <a:bodyPr/>
        <a:lstStyle/>
        <a:p>
          <a:endParaRPr lang="en-US"/>
        </a:p>
      </dgm:t>
    </dgm:pt>
    <dgm:pt modelId="{E5709A82-724A-412C-BDFF-7DE8ED788FA3}">
      <dgm:prSet/>
      <dgm:spPr/>
      <dgm:t>
        <a:bodyPr/>
        <a:lstStyle/>
        <a:p>
          <a:r>
            <a:rPr lang="en-GB"/>
            <a:t>UeSW + iCMS Integration – Seamless cross-border data exchange.</a:t>
          </a:r>
          <a:endParaRPr lang="en-US"/>
        </a:p>
      </dgm:t>
    </dgm:pt>
    <dgm:pt modelId="{2B374E6D-1022-4CC8-BD9D-AE2F14BEAE23}" type="parTrans" cxnId="{E55E61D2-52DD-483E-A649-BE6C02C7B3BA}">
      <dgm:prSet/>
      <dgm:spPr/>
      <dgm:t>
        <a:bodyPr/>
        <a:lstStyle/>
        <a:p>
          <a:endParaRPr lang="en-US"/>
        </a:p>
      </dgm:t>
    </dgm:pt>
    <dgm:pt modelId="{287CECE7-BC7B-4093-AA24-080D206142F9}" type="sibTrans" cxnId="{E55E61D2-52DD-483E-A649-BE6C02C7B3BA}">
      <dgm:prSet/>
      <dgm:spPr/>
      <dgm:t>
        <a:bodyPr/>
        <a:lstStyle/>
        <a:p>
          <a:endParaRPr lang="en-US"/>
        </a:p>
      </dgm:t>
    </dgm:pt>
    <dgm:pt modelId="{A06DBE3F-C2AC-4452-991B-24B635F37381}">
      <dgm:prSet/>
      <dgm:spPr/>
      <dgm:t>
        <a:bodyPr/>
        <a:lstStyle/>
        <a:p>
          <a:r>
            <a:rPr lang="en-GB"/>
            <a:t>These examples prove how digital integration &amp; collaboration drive efficiency.</a:t>
          </a:r>
          <a:endParaRPr lang="en-US"/>
        </a:p>
      </dgm:t>
    </dgm:pt>
    <dgm:pt modelId="{E82D0955-66A8-4819-A488-E6209A9E458A}" type="parTrans" cxnId="{08BF2032-5A97-4875-8CFE-54D567EA8FDA}">
      <dgm:prSet/>
      <dgm:spPr/>
      <dgm:t>
        <a:bodyPr/>
        <a:lstStyle/>
        <a:p>
          <a:endParaRPr lang="en-US"/>
        </a:p>
      </dgm:t>
    </dgm:pt>
    <dgm:pt modelId="{6D887D75-FAFC-4A15-AA8B-23489152DAEB}" type="sibTrans" cxnId="{08BF2032-5A97-4875-8CFE-54D567EA8FDA}">
      <dgm:prSet/>
      <dgm:spPr/>
      <dgm:t>
        <a:bodyPr/>
        <a:lstStyle/>
        <a:p>
          <a:endParaRPr lang="en-US"/>
        </a:p>
      </dgm:t>
    </dgm:pt>
    <dgm:pt modelId="{1BDFB17F-E7F8-4264-8688-6C03E3D8E03D}" type="pres">
      <dgm:prSet presAssocID="{576025BA-2C3A-4C22-B7CD-1771EF699F9C}" presName="root" presStyleCnt="0">
        <dgm:presLayoutVars>
          <dgm:dir/>
          <dgm:resizeHandles val="exact"/>
        </dgm:presLayoutVars>
      </dgm:prSet>
      <dgm:spPr/>
    </dgm:pt>
    <dgm:pt modelId="{DAEC6DF2-8E03-447C-934A-19519685A4FF}" type="pres">
      <dgm:prSet presAssocID="{D03D26A4-1458-4B1A-BDFF-26B640AF5DA1}" presName="compNode" presStyleCnt="0"/>
      <dgm:spPr/>
    </dgm:pt>
    <dgm:pt modelId="{EA6A67E1-A967-47F7-835A-329BE12D56C7}" type="pres">
      <dgm:prSet presAssocID="{D03D26A4-1458-4B1A-BDFF-26B640AF5DA1}" presName="bgRect" presStyleLbl="bgShp" presStyleIdx="0" presStyleCnt="4"/>
      <dgm:spPr/>
    </dgm:pt>
    <dgm:pt modelId="{53C8F737-BE14-4199-8B60-15189F1A7CFF}" type="pres">
      <dgm:prSet presAssocID="{D03D26A4-1458-4B1A-BDFF-26B640AF5DA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mpagne Glasses"/>
        </a:ext>
      </dgm:extLst>
    </dgm:pt>
    <dgm:pt modelId="{D717172F-40EC-4E40-801A-08CB0B16334F}" type="pres">
      <dgm:prSet presAssocID="{D03D26A4-1458-4B1A-BDFF-26B640AF5DA1}" presName="spaceRect" presStyleCnt="0"/>
      <dgm:spPr/>
    </dgm:pt>
    <dgm:pt modelId="{961C8AE0-7979-4EAB-B60A-81D83CB14363}" type="pres">
      <dgm:prSet presAssocID="{D03D26A4-1458-4B1A-BDFF-26B640AF5DA1}" presName="parTx" presStyleLbl="revTx" presStyleIdx="0" presStyleCnt="4">
        <dgm:presLayoutVars>
          <dgm:chMax val="0"/>
          <dgm:chPref val="0"/>
        </dgm:presLayoutVars>
      </dgm:prSet>
      <dgm:spPr/>
    </dgm:pt>
    <dgm:pt modelId="{2025C543-C907-46D9-BBCB-1CDDD1A8F190}" type="pres">
      <dgm:prSet presAssocID="{A709CE88-426F-44E8-BA0E-933685B1EBA4}" presName="sibTrans" presStyleCnt="0"/>
      <dgm:spPr/>
    </dgm:pt>
    <dgm:pt modelId="{09B85AD7-E953-404F-AACB-C93B18461474}" type="pres">
      <dgm:prSet presAssocID="{271D7977-D29F-4861-9EA6-A1764059B7B1}" presName="compNode" presStyleCnt="0"/>
      <dgm:spPr/>
    </dgm:pt>
    <dgm:pt modelId="{F715B0DF-144F-40A8-8B1A-D0FA9C8C9174}" type="pres">
      <dgm:prSet presAssocID="{271D7977-D29F-4861-9EA6-A1764059B7B1}" presName="bgRect" presStyleLbl="bgShp" presStyleIdx="1" presStyleCnt="4"/>
      <dgm:spPr/>
    </dgm:pt>
    <dgm:pt modelId="{620F7E31-7CDF-47E1-BA08-B5FAE970A202}" type="pres">
      <dgm:prSet presAssocID="{271D7977-D29F-4861-9EA6-A1764059B7B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g boat"/>
        </a:ext>
      </dgm:extLst>
    </dgm:pt>
    <dgm:pt modelId="{3B4C7ED8-FA58-4DC7-8FD1-CE5D16407197}" type="pres">
      <dgm:prSet presAssocID="{271D7977-D29F-4861-9EA6-A1764059B7B1}" presName="spaceRect" presStyleCnt="0"/>
      <dgm:spPr/>
    </dgm:pt>
    <dgm:pt modelId="{A889A685-559E-42EC-80F6-EF14BBE7EEB7}" type="pres">
      <dgm:prSet presAssocID="{271D7977-D29F-4861-9EA6-A1764059B7B1}" presName="parTx" presStyleLbl="revTx" presStyleIdx="1" presStyleCnt="4">
        <dgm:presLayoutVars>
          <dgm:chMax val="0"/>
          <dgm:chPref val="0"/>
        </dgm:presLayoutVars>
      </dgm:prSet>
      <dgm:spPr/>
    </dgm:pt>
    <dgm:pt modelId="{D85F10EA-8780-4CFB-B864-1514CF7DEC17}" type="pres">
      <dgm:prSet presAssocID="{29A93FEC-191F-48A0-B65E-9C3CD46A2E5C}" presName="sibTrans" presStyleCnt="0"/>
      <dgm:spPr/>
    </dgm:pt>
    <dgm:pt modelId="{7FAA5EA5-6E11-4FF5-97BB-544428360819}" type="pres">
      <dgm:prSet presAssocID="{E5709A82-724A-412C-BDFF-7DE8ED788FA3}" presName="compNode" presStyleCnt="0"/>
      <dgm:spPr/>
    </dgm:pt>
    <dgm:pt modelId="{61207AF4-9EAE-46A5-8211-2DABB7E5AA27}" type="pres">
      <dgm:prSet presAssocID="{E5709A82-724A-412C-BDFF-7DE8ED788FA3}" presName="bgRect" presStyleLbl="bgShp" presStyleIdx="2" presStyleCnt="4"/>
      <dgm:spPr/>
    </dgm:pt>
    <dgm:pt modelId="{CE320EA4-22C1-4696-8799-46C6DCC83675}" type="pres">
      <dgm:prSet presAssocID="{E5709A82-724A-412C-BDFF-7DE8ED788FA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E3A65FF1-0C3D-4C79-9D84-F6DB997CAE11}" type="pres">
      <dgm:prSet presAssocID="{E5709A82-724A-412C-BDFF-7DE8ED788FA3}" presName="spaceRect" presStyleCnt="0"/>
      <dgm:spPr/>
    </dgm:pt>
    <dgm:pt modelId="{BEEDF62B-A6C4-4844-BAF0-34B6A8384F70}" type="pres">
      <dgm:prSet presAssocID="{E5709A82-724A-412C-BDFF-7DE8ED788FA3}" presName="parTx" presStyleLbl="revTx" presStyleIdx="2" presStyleCnt="4">
        <dgm:presLayoutVars>
          <dgm:chMax val="0"/>
          <dgm:chPref val="0"/>
        </dgm:presLayoutVars>
      </dgm:prSet>
      <dgm:spPr/>
    </dgm:pt>
    <dgm:pt modelId="{6848DC2C-B364-463A-8843-EFA869430044}" type="pres">
      <dgm:prSet presAssocID="{287CECE7-BC7B-4093-AA24-080D206142F9}" presName="sibTrans" presStyleCnt="0"/>
      <dgm:spPr/>
    </dgm:pt>
    <dgm:pt modelId="{6441AE6E-81F9-4F5D-A4AE-B743F8116A00}" type="pres">
      <dgm:prSet presAssocID="{A06DBE3F-C2AC-4452-991B-24B635F37381}" presName="compNode" presStyleCnt="0"/>
      <dgm:spPr/>
    </dgm:pt>
    <dgm:pt modelId="{FA4998C6-ECD7-4D48-804F-4AF43AFF2104}" type="pres">
      <dgm:prSet presAssocID="{A06DBE3F-C2AC-4452-991B-24B635F37381}" presName="bgRect" presStyleLbl="bgShp" presStyleIdx="3" presStyleCnt="4"/>
      <dgm:spPr/>
    </dgm:pt>
    <dgm:pt modelId="{643E7911-58BC-4A62-A6D3-CD2D98BFB317}" type="pres">
      <dgm:prSet presAssocID="{A06DBE3F-C2AC-4452-991B-24B635F3738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BE32A561-8C78-440A-8647-A1BC5C7DC7E9}" type="pres">
      <dgm:prSet presAssocID="{A06DBE3F-C2AC-4452-991B-24B635F37381}" presName="spaceRect" presStyleCnt="0"/>
      <dgm:spPr/>
    </dgm:pt>
    <dgm:pt modelId="{737C3D51-BF58-4A09-840B-E75189F9636B}" type="pres">
      <dgm:prSet presAssocID="{A06DBE3F-C2AC-4452-991B-24B635F3738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1D89808-61DC-45BC-98CB-ACF5A0641B09}" type="presOf" srcId="{D03D26A4-1458-4B1A-BDFF-26B640AF5DA1}" destId="{961C8AE0-7979-4EAB-B60A-81D83CB14363}" srcOrd="0" destOrd="0" presId="urn:microsoft.com/office/officeart/2018/2/layout/IconVerticalSolidList"/>
    <dgm:cxn modelId="{36595931-6D9D-424B-952D-B2F2829EA827}" type="presOf" srcId="{A06DBE3F-C2AC-4452-991B-24B635F37381}" destId="{737C3D51-BF58-4A09-840B-E75189F9636B}" srcOrd="0" destOrd="0" presId="urn:microsoft.com/office/officeart/2018/2/layout/IconVerticalSolidList"/>
    <dgm:cxn modelId="{08BF2032-5A97-4875-8CFE-54D567EA8FDA}" srcId="{576025BA-2C3A-4C22-B7CD-1771EF699F9C}" destId="{A06DBE3F-C2AC-4452-991B-24B635F37381}" srcOrd="3" destOrd="0" parTransId="{E82D0955-66A8-4819-A488-E6209A9E458A}" sibTransId="{6D887D75-FAFC-4A15-AA8B-23489152DAEB}"/>
    <dgm:cxn modelId="{E7AAF64F-984B-4B0B-8C31-E202AB7D75A7}" type="presOf" srcId="{271D7977-D29F-4861-9EA6-A1764059B7B1}" destId="{A889A685-559E-42EC-80F6-EF14BBE7EEB7}" srcOrd="0" destOrd="0" presId="urn:microsoft.com/office/officeart/2018/2/layout/IconVerticalSolidList"/>
    <dgm:cxn modelId="{8CE0056B-8E99-4B06-B318-EFF4C825496B}" type="presOf" srcId="{E5709A82-724A-412C-BDFF-7DE8ED788FA3}" destId="{BEEDF62B-A6C4-4844-BAF0-34B6A8384F70}" srcOrd="0" destOrd="0" presId="urn:microsoft.com/office/officeart/2018/2/layout/IconVerticalSolidList"/>
    <dgm:cxn modelId="{FE633789-AB85-49C5-8336-6141BCF1503B}" srcId="{576025BA-2C3A-4C22-B7CD-1771EF699F9C}" destId="{D03D26A4-1458-4B1A-BDFF-26B640AF5DA1}" srcOrd="0" destOrd="0" parTransId="{74AFE015-0762-4A3B-9F9A-17FFDE075D2A}" sibTransId="{A709CE88-426F-44E8-BA0E-933685B1EBA4}"/>
    <dgm:cxn modelId="{E1303CA0-49F3-40F7-8AB5-C5BE84B9B8ED}" srcId="{576025BA-2C3A-4C22-B7CD-1771EF699F9C}" destId="{271D7977-D29F-4861-9EA6-A1764059B7B1}" srcOrd="1" destOrd="0" parTransId="{D44BDAA8-FDC2-43B7-A24C-1B13B7C88B5A}" sibTransId="{29A93FEC-191F-48A0-B65E-9C3CD46A2E5C}"/>
    <dgm:cxn modelId="{E55E61D2-52DD-483E-A649-BE6C02C7B3BA}" srcId="{576025BA-2C3A-4C22-B7CD-1771EF699F9C}" destId="{E5709A82-724A-412C-BDFF-7DE8ED788FA3}" srcOrd="2" destOrd="0" parTransId="{2B374E6D-1022-4CC8-BD9D-AE2F14BEAE23}" sibTransId="{287CECE7-BC7B-4093-AA24-080D206142F9}"/>
    <dgm:cxn modelId="{F9A067E4-5210-4BB2-8A43-577A14C10475}" type="presOf" srcId="{576025BA-2C3A-4C22-B7CD-1771EF699F9C}" destId="{1BDFB17F-E7F8-4264-8688-6C03E3D8E03D}" srcOrd="0" destOrd="0" presId="urn:microsoft.com/office/officeart/2018/2/layout/IconVerticalSolidList"/>
    <dgm:cxn modelId="{88636332-8440-484D-8A0E-6AFE6FDCA946}" type="presParOf" srcId="{1BDFB17F-E7F8-4264-8688-6C03E3D8E03D}" destId="{DAEC6DF2-8E03-447C-934A-19519685A4FF}" srcOrd="0" destOrd="0" presId="urn:microsoft.com/office/officeart/2018/2/layout/IconVerticalSolidList"/>
    <dgm:cxn modelId="{7302BD2B-43EA-49E3-8DA4-811BB6A5829E}" type="presParOf" srcId="{DAEC6DF2-8E03-447C-934A-19519685A4FF}" destId="{EA6A67E1-A967-47F7-835A-329BE12D56C7}" srcOrd="0" destOrd="0" presId="urn:microsoft.com/office/officeart/2018/2/layout/IconVerticalSolidList"/>
    <dgm:cxn modelId="{069404E0-54AF-4958-B22B-B05A766F0659}" type="presParOf" srcId="{DAEC6DF2-8E03-447C-934A-19519685A4FF}" destId="{53C8F737-BE14-4199-8B60-15189F1A7CFF}" srcOrd="1" destOrd="0" presId="urn:microsoft.com/office/officeart/2018/2/layout/IconVerticalSolidList"/>
    <dgm:cxn modelId="{23ADA4BC-9DCD-4EC8-87A6-1FE19D610A34}" type="presParOf" srcId="{DAEC6DF2-8E03-447C-934A-19519685A4FF}" destId="{D717172F-40EC-4E40-801A-08CB0B16334F}" srcOrd="2" destOrd="0" presId="urn:microsoft.com/office/officeart/2018/2/layout/IconVerticalSolidList"/>
    <dgm:cxn modelId="{634D12E7-1750-46B1-8B26-420280424FE4}" type="presParOf" srcId="{DAEC6DF2-8E03-447C-934A-19519685A4FF}" destId="{961C8AE0-7979-4EAB-B60A-81D83CB14363}" srcOrd="3" destOrd="0" presId="urn:microsoft.com/office/officeart/2018/2/layout/IconVerticalSolidList"/>
    <dgm:cxn modelId="{0039A7CD-3395-4084-8557-326A8CF81147}" type="presParOf" srcId="{1BDFB17F-E7F8-4264-8688-6C03E3D8E03D}" destId="{2025C543-C907-46D9-BBCB-1CDDD1A8F190}" srcOrd="1" destOrd="0" presId="urn:microsoft.com/office/officeart/2018/2/layout/IconVerticalSolidList"/>
    <dgm:cxn modelId="{FC923BC6-2240-4B97-9DCD-B08729F9C0B5}" type="presParOf" srcId="{1BDFB17F-E7F8-4264-8688-6C03E3D8E03D}" destId="{09B85AD7-E953-404F-AACB-C93B18461474}" srcOrd="2" destOrd="0" presId="urn:microsoft.com/office/officeart/2018/2/layout/IconVerticalSolidList"/>
    <dgm:cxn modelId="{E6027B99-5148-4B95-AB1D-00D24E96FB8D}" type="presParOf" srcId="{09B85AD7-E953-404F-AACB-C93B18461474}" destId="{F715B0DF-144F-40A8-8B1A-D0FA9C8C9174}" srcOrd="0" destOrd="0" presId="urn:microsoft.com/office/officeart/2018/2/layout/IconVerticalSolidList"/>
    <dgm:cxn modelId="{70E1B84A-7F36-4C0C-B1FC-2DD166C0844E}" type="presParOf" srcId="{09B85AD7-E953-404F-AACB-C93B18461474}" destId="{620F7E31-7CDF-47E1-BA08-B5FAE970A202}" srcOrd="1" destOrd="0" presId="urn:microsoft.com/office/officeart/2018/2/layout/IconVerticalSolidList"/>
    <dgm:cxn modelId="{2A8D08A4-2A8D-4F21-B0CD-90E7DF8D84E2}" type="presParOf" srcId="{09B85AD7-E953-404F-AACB-C93B18461474}" destId="{3B4C7ED8-FA58-4DC7-8FD1-CE5D16407197}" srcOrd="2" destOrd="0" presId="urn:microsoft.com/office/officeart/2018/2/layout/IconVerticalSolidList"/>
    <dgm:cxn modelId="{16E53370-3C12-4BCE-8E10-E4DF3FE0DA8A}" type="presParOf" srcId="{09B85AD7-E953-404F-AACB-C93B18461474}" destId="{A889A685-559E-42EC-80F6-EF14BBE7EEB7}" srcOrd="3" destOrd="0" presId="urn:microsoft.com/office/officeart/2018/2/layout/IconVerticalSolidList"/>
    <dgm:cxn modelId="{AB94FD62-62C3-4DE9-94AB-CE4C2AED48A7}" type="presParOf" srcId="{1BDFB17F-E7F8-4264-8688-6C03E3D8E03D}" destId="{D85F10EA-8780-4CFB-B864-1514CF7DEC17}" srcOrd="3" destOrd="0" presId="urn:microsoft.com/office/officeart/2018/2/layout/IconVerticalSolidList"/>
    <dgm:cxn modelId="{1A4DD590-BDA2-4A76-B440-0ABAADF0409A}" type="presParOf" srcId="{1BDFB17F-E7F8-4264-8688-6C03E3D8E03D}" destId="{7FAA5EA5-6E11-4FF5-97BB-544428360819}" srcOrd="4" destOrd="0" presId="urn:microsoft.com/office/officeart/2018/2/layout/IconVerticalSolidList"/>
    <dgm:cxn modelId="{3930110E-D690-4E9F-B062-A7A33A9BE8E3}" type="presParOf" srcId="{7FAA5EA5-6E11-4FF5-97BB-544428360819}" destId="{61207AF4-9EAE-46A5-8211-2DABB7E5AA27}" srcOrd="0" destOrd="0" presId="urn:microsoft.com/office/officeart/2018/2/layout/IconVerticalSolidList"/>
    <dgm:cxn modelId="{F8AAEBF4-EB40-4732-A106-D13038085D62}" type="presParOf" srcId="{7FAA5EA5-6E11-4FF5-97BB-544428360819}" destId="{CE320EA4-22C1-4696-8799-46C6DCC83675}" srcOrd="1" destOrd="0" presId="urn:microsoft.com/office/officeart/2018/2/layout/IconVerticalSolidList"/>
    <dgm:cxn modelId="{62F85C7C-BD4E-4926-A7BF-EE45E6493256}" type="presParOf" srcId="{7FAA5EA5-6E11-4FF5-97BB-544428360819}" destId="{E3A65FF1-0C3D-4C79-9D84-F6DB997CAE11}" srcOrd="2" destOrd="0" presId="urn:microsoft.com/office/officeart/2018/2/layout/IconVerticalSolidList"/>
    <dgm:cxn modelId="{3DAD374B-7423-4A01-8BBF-38168AFF7845}" type="presParOf" srcId="{7FAA5EA5-6E11-4FF5-97BB-544428360819}" destId="{BEEDF62B-A6C4-4844-BAF0-34B6A8384F70}" srcOrd="3" destOrd="0" presId="urn:microsoft.com/office/officeart/2018/2/layout/IconVerticalSolidList"/>
    <dgm:cxn modelId="{BF725EB7-CB99-46A4-B48A-F3A4C1D94232}" type="presParOf" srcId="{1BDFB17F-E7F8-4264-8688-6C03E3D8E03D}" destId="{6848DC2C-B364-463A-8843-EFA869430044}" srcOrd="5" destOrd="0" presId="urn:microsoft.com/office/officeart/2018/2/layout/IconVerticalSolidList"/>
    <dgm:cxn modelId="{016B4147-DE11-4685-BBEF-2884A8CB6762}" type="presParOf" srcId="{1BDFB17F-E7F8-4264-8688-6C03E3D8E03D}" destId="{6441AE6E-81F9-4F5D-A4AE-B743F8116A00}" srcOrd="6" destOrd="0" presId="urn:microsoft.com/office/officeart/2018/2/layout/IconVerticalSolidList"/>
    <dgm:cxn modelId="{D4FE9E3C-0198-4A6D-B984-3921AFD0B15B}" type="presParOf" srcId="{6441AE6E-81F9-4F5D-A4AE-B743F8116A00}" destId="{FA4998C6-ECD7-4D48-804F-4AF43AFF2104}" srcOrd="0" destOrd="0" presId="urn:microsoft.com/office/officeart/2018/2/layout/IconVerticalSolidList"/>
    <dgm:cxn modelId="{6CF68D35-0E02-4BBA-B8D4-DD178EE898F2}" type="presParOf" srcId="{6441AE6E-81F9-4F5D-A4AE-B743F8116A00}" destId="{643E7911-58BC-4A62-A6D3-CD2D98BFB317}" srcOrd="1" destOrd="0" presId="urn:microsoft.com/office/officeart/2018/2/layout/IconVerticalSolidList"/>
    <dgm:cxn modelId="{7E1C10A4-B912-4148-83DE-4260009E074B}" type="presParOf" srcId="{6441AE6E-81F9-4F5D-A4AE-B743F8116A00}" destId="{BE32A561-8C78-440A-8647-A1BC5C7DC7E9}" srcOrd="2" destOrd="0" presId="urn:microsoft.com/office/officeart/2018/2/layout/IconVerticalSolidList"/>
    <dgm:cxn modelId="{6A2029B3-457B-46D4-8A0E-B29A4B27E2FF}" type="presParOf" srcId="{6441AE6E-81F9-4F5D-A4AE-B743F8116A00}" destId="{737C3D51-BF58-4A09-840B-E75189F963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2EACBA-C2F5-4D34-8343-487801E7734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2E2D586-4CFA-46BC-9554-72893A5D4DBA}">
      <dgm:prSet/>
      <dgm:spPr/>
      <dgm:t>
        <a:bodyPr/>
        <a:lstStyle/>
        <a:p>
          <a:r>
            <a:rPr lang="en-GB" b="1"/>
            <a:t>Pillar 1: Export-led Industrialization</a:t>
          </a:r>
          <a:br>
            <a:rPr lang="en-GB"/>
          </a:br>
          <a:r>
            <a:rPr lang="en-GB"/>
            <a:t>UFFA enhances export growth through efficient logistics, digital customs solutions, and reduced trade costs — making Ugandan products more competitive regionally and globally.</a:t>
          </a:r>
          <a:endParaRPr lang="en-US"/>
        </a:p>
      </dgm:t>
    </dgm:pt>
    <dgm:pt modelId="{ED49149D-6C1B-4CE5-AF7D-AE5260578BFF}" type="parTrans" cxnId="{0498876C-9016-4A96-89E3-0BBED2255131}">
      <dgm:prSet/>
      <dgm:spPr/>
      <dgm:t>
        <a:bodyPr/>
        <a:lstStyle/>
        <a:p>
          <a:endParaRPr lang="en-US"/>
        </a:p>
      </dgm:t>
    </dgm:pt>
    <dgm:pt modelId="{02987EE3-D44A-4ADE-A625-E3D15B01B5A6}" type="sibTrans" cxnId="{0498876C-9016-4A96-89E3-0BBED2255131}">
      <dgm:prSet/>
      <dgm:spPr/>
      <dgm:t>
        <a:bodyPr/>
        <a:lstStyle/>
        <a:p>
          <a:endParaRPr lang="en-US"/>
        </a:p>
      </dgm:t>
    </dgm:pt>
    <dgm:pt modelId="{EBC2C40A-F50A-409B-B53C-1106B59D88F5}">
      <dgm:prSet/>
      <dgm:spPr/>
      <dgm:t>
        <a:bodyPr/>
        <a:lstStyle/>
        <a:p>
          <a:r>
            <a:rPr lang="en-GB" b="1"/>
            <a:t>Pillar 3: Infrastructure for Competitiveness</a:t>
          </a:r>
          <a:br>
            <a:rPr lang="en-GB"/>
          </a:br>
          <a:r>
            <a:rPr lang="en-GB"/>
            <a:t>UFFA actively supports both </a:t>
          </a:r>
          <a:r>
            <a:rPr lang="en-GB" b="1"/>
            <a:t>hard infrastructure</a:t>
          </a:r>
          <a:r>
            <a:rPr lang="en-GB"/>
            <a:t> (rail, lake, road connectivity) and </a:t>
          </a:r>
          <a:r>
            <a:rPr lang="en-GB" b="1"/>
            <a:t>soft infrastructure</a:t>
          </a:r>
          <a:r>
            <a:rPr lang="en-GB"/>
            <a:t> — including trade policies, digital systems, and streamlined procedures — to strengthen corridor efficiency and resilience.</a:t>
          </a:r>
          <a:endParaRPr lang="en-US"/>
        </a:p>
      </dgm:t>
    </dgm:pt>
    <dgm:pt modelId="{3DC853C5-447E-4543-8246-A19BA965C3C5}" type="parTrans" cxnId="{D8C697BC-46AD-488D-9B5F-E246912A2BD4}">
      <dgm:prSet/>
      <dgm:spPr/>
      <dgm:t>
        <a:bodyPr/>
        <a:lstStyle/>
        <a:p>
          <a:endParaRPr lang="en-US"/>
        </a:p>
      </dgm:t>
    </dgm:pt>
    <dgm:pt modelId="{CB41F274-81CA-401C-BF49-714D4B2A41C0}" type="sibTrans" cxnId="{D8C697BC-46AD-488D-9B5F-E246912A2BD4}">
      <dgm:prSet/>
      <dgm:spPr/>
      <dgm:t>
        <a:bodyPr/>
        <a:lstStyle/>
        <a:p>
          <a:endParaRPr lang="en-US"/>
        </a:p>
      </dgm:t>
    </dgm:pt>
    <dgm:pt modelId="{A1B63DB3-CE55-463A-B0C9-DBA5FCB83A7A}">
      <dgm:prSet/>
      <dgm:spPr/>
      <dgm:t>
        <a:bodyPr/>
        <a:lstStyle/>
        <a:p>
          <a:r>
            <a:rPr lang="en-GB" b="1"/>
            <a:t>Pillar 4: Public Sector Efficiency</a:t>
          </a:r>
          <a:br>
            <a:rPr lang="en-GB"/>
          </a:br>
          <a:r>
            <a:rPr lang="en-GB"/>
            <a:t>Through the NTFC, UFFA promotes collaboration, harmonized documentation, and data-driven coordination among border agencies to improve service delivery.</a:t>
          </a:r>
          <a:endParaRPr lang="en-US"/>
        </a:p>
      </dgm:t>
    </dgm:pt>
    <dgm:pt modelId="{D1699C4C-ACD8-4D54-9D26-1E57EEAD4512}" type="parTrans" cxnId="{8253FEE8-046F-43AB-93F4-A33339A41924}">
      <dgm:prSet/>
      <dgm:spPr/>
      <dgm:t>
        <a:bodyPr/>
        <a:lstStyle/>
        <a:p>
          <a:endParaRPr lang="en-US"/>
        </a:p>
      </dgm:t>
    </dgm:pt>
    <dgm:pt modelId="{E1F6A2C1-12BD-40F2-B7D6-3E0241F7876B}" type="sibTrans" cxnId="{8253FEE8-046F-43AB-93F4-A33339A41924}">
      <dgm:prSet/>
      <dgm:spPr/>
      <dgm:t>
        <a:bodyPr/>
        <a:lstStyle/>
        <a:p>
          <a:endParaRPr lang="en-US"/>
        </a:p>
      </dgm:t>
    </dgm:pt>
    <dgm:pt modelId="{9D0FF66D-90A5-4B47-B4BE-47E198DD92AF}">
      <dgm:prSet/>
      <dgm:spPr/>
      <dgm:t>
        <a:bodyPr/>
        <a:lstStyle/>
        <a:p>
          <a:r>
            <a:rPr lang="en-GB" b="1"/>
            <a:t>Overall Alignment:</a:t>
          </a:r>
          <a:br>
            <a:rPr lang="en-GB"/>
          </a:br>
          <a:r>
            <a:rPr lang="en-GB"/>
            <a:t>UFFA’s interventions — </a:t>
          </a:r>
          <a:r>
            <a:rPr lang="en-GB" b="1"/>
            <a:t>corridor optimization, trade-facilitation reforms, and public–private dialogue</a:t>
          </a:r>
          <a:r>
            <a:rPr lang="en-GB"/>
            <a:t> — directly advance all three pillars, positioning logistics as a core driver of Uganda’s Tenfold Growth Strategy.</a:t>
          </a:r>
          <a:endParaRPr lang="en-US"/>
        </a:p>
      </dgm:t>
    </dgm:pt>
    <dgm:pt modelId="{DF3E3BF6-AAAC-4742-876A-E70DBFE2F0D1}" type="parTrans" cxnId="{BA654395-E4D3-49EC-9F28-9D11AA1700FC}">
      <dgm:prSet/>
      <dgm:spPr/>
      <dgm:t>
        <a:bodyPr/>
        <a:lstStyle/>
        <a:p>
          <a:endParaRPr lang="en-US"/>
        </a:p>
      </dgm:t>
    </dgm:pt>
    <dgm:pt modelId="{FF6A2DA7-AE0E-465F-903A-14CF62F7B75F}" type="sibTrans" cxnId="{BA654395-E4D3-49EC-9F28-9D11AA1700FC}">
      <dgm:prSet/>
      <dgm:spPr/>
      <dgm:t>
        <a:bodyPr/>
        <a:lstStyle/>
        <a:p>
          <a:endParaRPr lang="en-US"/>
        </a:p>
      </dgm:t>
    </dgm:pt>
    <dgm:pt modelId="{55DA3E43-84F5-4E6F-99D8-7B6EE6BD6536}" type="pres">
      <dgm:prSet presAssocID="{AA2EACBA-C2F5-4D34-8343-487801E7734F}" presName="root" presStyleCnt="0">
        <dgm:presLayoutVars>
          <dgm:dir/>
          <dgm:resizeHandles val="exact"/>
        </dgm:presLayoutVars>
      </dgm:prSet>
      <dgm:spPr/>
    </dgm:pt>
    <dgm:pt modelId="{D98556ED-5E5E-4037-B7D1-7959ECE28E30}" type="pres">
      <dgm:prSet presAssocID="{AA2EACBA-C2F5-4D34-8343-487801E7734F}" presName="container" presStyleCnt="0">
        <dgm:presLayoutVars>
          <dgm:dir/>
          <dgm:resizeHandles val="exact"/>
        </dgm:presLayoutVars>
      </dgm:prSet>
      <dgm:spPr/>
    </dgm:pt>
    <dgm:pt modelId="{9722905C-FD17-44F9-BDAA-EAEAF430A9E3}" type="pres">
      <dgm:prSet presAssocID="{D2E2D586-4CFA-46BC-9554-72893A5D4DBA}" presName="compNode" presStyleCnt="0"/>
      <dgm:spPr/>
    </dgm:pt>
    <dgm:pt modelId="{2B0FD76D-39FE-432B-96CC-FB15C75C0FAF}" type="pres">
      <dgm:prSet presAssocID="{D2E2D586-4CFA-46BC-9554-72893A5D4DBA}" presName="iconBgRect" presStyleLbl="bgShp" presStyleIdx="0" presStyleCnt="4"/>
      <dgm:spPr/>
    </dgm:pt>
    <dgm:pt modelId="{DE91769C-88EB-4634-B6AB-2EFE2C4E2263}" type="pres">
      <dgm:prSet presAssocID="{D2E2D586-4CFA-46BC-9554-72893A5D4DB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19774E4-ED75-46FA-A26F-51A300D22E2B}" type="pres">
      <dgm:prSet presAssocID="{D2E2D586-4CFA-46BC-9554-72893A5D4DBA}" presName="spaceRect" presStyleCnt="0"/>
      <dgm:spPr/>
    </dgm:pt>
    <dgm:pt modelId="{A8CB47ED-AFED-4096-B18D-DDCDCAAE77BD}" type="pres">
      <dgm:prSet presAssocID="{D2E2D586-4CFA-46BC-9554-72893A5D4DBA}" presName="textRect" presStyleLbl="revTx" presStyleIdx="0" presStyleCnt="4">
        <dgm:presLayoutVars>
          <dgm:chMax val="1"/>
          <dgm:chPref val="1"/>
        </dgm:presLayoutVars>
      </dgm:prSet>
      <dgm:spPr/>
    </dgm:pt>
    <dgm:pt modelId="{0BAC243C-D7AF-412A-A960-57BD00C44996}" type="pres">
      <dgm:prSet presAssocID="{02987EE3-D44A-4ADE-A625-E3D15B01B5A6}" presName="sibTrans" presStyleLbl="sibTrans2D1" presStyleIdx="0" presStyleCnt="0"/>
      <dgm:spPr/>
    </dgm:pt>
    <dgm:pt modelId="{8117342A-3B42-4F99-B9B3-7D8CDF11954B}" type="pres">
      <dgm:prSet presAssocID="{EBC2C40A-F50A-409B-B53C-1106B59D88F5}" presName="compNode" presStyleCnt="0"/>
      <dgm:spPr/>
    </dgm:pt>
    <dgm:pt modelId="{A2524904-BCED-463B-8967-3A0682699F7B}" type="pres">
      <dgm:prSet presAssocID="{EBC2C40A-F50A-409B-B53C-1106B59D88F5}" presName="iconBgRect" presStyleLbl="bgShp" presStyleIdx="1" presStyleCnt="4"/>
      <dgm:spPr/>
    </dgm:pt>
    <dgm:pt modelId="{F5F302DC-727E-45B4-9870-BB4324A8DAE2}" type="pres">
      <dgm:prSet presAssocID="{EBC2C40A-F50A-409B-B53C-1106B59D88F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etcar"/>
        </a:ext>
      </dgm:extLst>
    </dgm:pt>
    <dgm:pt modelId="{DE577BE6-52F3-44F2-8D8C-BDFE8324E72C}" type="pres">
      <dgm:prSet presAssocID="{EBC2C40A-F50A-409B-B53C-1106B59D88F5}" presName="spaceRect" presStyleCnt="0"/>
      <dgm:spPr/>
    </dgm:pt>
    <dgm:pt modelId="{A61A9547-100E-4885-BD98-CC209AD56DE1}" type="pres">
      <dgm:prSet presAssocID="{EBC2C40A-F50A-409B-B53C-1106B59D88F5}" presName="textRect" presStyleLbl="revTx" presStyleIdx="1" presStyleCnt="4">
        <dgm:presLayoutVars>
          <dgm:chMax val="1"/>
          <dgm:chPref val="1"/>
        </dgm:presLayoutVars>
      </dgm:prSet>
      <dgm:spPr/>
    </dgm:pt>
    <dgm:pt modelId="{754DA8BB-36C8-47EC-A49B-10FAF1313D86}" type="pres">
      <dgm:prSet presAssocID="{CB41F274-81CA-401C-BF49-714D4B2A41C0}" presName="sibTrans" presStyleLbl="sibTrans2D1" presStyleIdx="0" presStyleCnt="0"/>
      <dgm:spPr/>
    </dgm:pt>
    <dgm:pt modelId="{E0A83906-53CD-4A5C-93EF-C245F1697C5A}" type="pres">
      <dgm:prSet presAssocID="{A1B63DB3-CE55-463A-B0C9-DBA5FCB83A7A}" presName="compNode" presStyleCnt="0"/>
      <dgm:spPr/>
    </dgm:pt>
    <dgm:pt modelId="{809AB178-6D3C-47EA-BDE3-7DDB5EF1B76F}" type="pres">
      <dgm:prSet presAssocID="{A1B63DB3-CE55-463A-B0C9-DBA5FCB83A7A}" presName="iconBgRect" presStyleLbl="bgShp" presStyleIdx="2" presStyleCnt="4"/>
      <dgm:spPr/>
    </dgm:pt>
    <dgm:pt modelId="{7611844B-CCD6-4D7F-906A-DE52DF952F0C}" type="pres">
      <dgm:prSet presAssocID="{A1B63DB3-CE55-463A-B0C9-DBA5FCB83A7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A012EBE9-9AAE-4166-908B-C28DDDCA2071}" type="pres">
      <dgm:prSet presAssocID="{A1B63DB3-CE55-463A-B0C9-DBA5FCB83A7A}" presName="spaceRect" presStyleCnt="0"/>
      <dgm:spPr/>
    </dgm:pt>
    <dgm:pt modelId="{3896FDEC-0A29-494A-B0E9-68B816F37491}" type="pres">
      <dgm:prSet presAssocID="{A1B63DB3-CE55-463A-B0C9-DBA5FCB83A7A}" presName="textRect" presStyleLbl="revTx" presStyleIdx="2" presStyleCnt="4">
        <dgm:presLayoutVars>
          <dgm:chMax val="1"/>
          <dgm:chPref val="1"/>
        </dgm:presLayoutVars>
      </dgm:prSet>
      <dgm:spPr/>
    </dgm:pt>
    <dgm:pt modelId="{4856A7F8-2F9D-4DA7-BAEB-1640395FC5CD}" type="pres">
      <dgm:prSet presAssocID="{E1F6A2C1-12BD-40F2-B7D6-3E0241F7876B}" presName="sibTrans" presStyleLbl="sibTrans2D1" presStyleIdx="0" presStyleCnt="0"/>
      <dgm:spPr/>
    </dgm:pt>
    <dgm:pt modelId="{D939AF4A-7C67-4B24-A46D-0C8846E23DFB}" type="pres">
      <dgm:prSet presAssocID="{9D0FF66D-90A5-4B47-B4BE-47E198DD92AF}" presName="compNode" presStyleCnt="0"/>
      <dgm:spPr/>
    </dgm:pt>
    <dgm:pt modelId="{7117160E-5A10-4669-A61F-4BCBB4007DC3}" type="pres">
      <dgm:prSet presAssocID="{9D0FF66D-90A5-4B47-B4BE-47E198DD92AF}" presName="iconBgRect" presStyleLbl="bgShp" presStyleIdx="3" presStyleCnt="4"/>
      <dgm:spPr/>
    </dgm:pt>
    <dgm:pt modelId="{7B4ACFF4-1C17-465C-A87B-F1F7EC503060}" type="pres">
      <dgm:prSet presAssocID="{9D0FF66D-90A5-4B47-B4BE-47E198DD92A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02A5884E-6C4D-4CB0-9ABA-ABE753131314}" type="pres">
      <dgm:prSet presAssocID="{9D0FF66D-90A5-4B47-B4BE-47E198DD92AF}" presName="spaceRect" presStyleCnt="0"/>
      <dgm:spPr/>
    </dgm:pt>
    <dgm:pt modelId="{04E68930-2DA2-4514-B926-EB34553EB1C0}" type="pres">
      <dgm:prSet presAssocID="{9D0FF66D-90A5-4B47-B4BE-47E198DD92A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1E4D711-29CD-47D4-ADCD-CD3BF6F7C7E8}" type="presOf" srcId="{9D0FF66D-90A5-4B47-B4BE-47E198DD92AF}" destId="{04E68930-2DA2-4514-B926-EB34553EB1C0}" srcOrd="0" destOrd="0" presId="urn:microsoft.com/office/officeart/2018/2/layout/IconCircleList"/>
    <dgm:cxn modelId="{EFFAAD16-C724-4D40-8494-9462B6FF2232}" type="presOf" srcId="{D2E2D586-4CFA-46BC-9554-72893A5D4DBA}" destId="{A8CB47ED-AFED-4096-B18D-DDCDCAAE77BD}" srcOrd="0" destOrd="0" presId="urn:microsoft.com/office/officeart/2018/2/layout/IconCircleList"/>
    <dgm:cxn modelId="{7AE1EA4E-C646-4205-B75E-8991ED6FE996}" type="presOf" srcId="{EBC2C40A-F50A-409B-B53C-1106B59D88F5}" destId="{A61A9547-100E-4885-BD98-CC209AD56DE1}" srcOrd="0" destOrd="0" presId="urn:microsoft.com/office/officeart/2018/2/layout/IconCircleList"/>
    <dgm:cxn modelId="{C7B7DA61-B899-41D1-9BBF-DADF566B291D}" type="presOf" srcId="{A1B63DB3-CE55-463A-B0C9-DBA5FCB83A7A}" destId="{3896FDEC-0A29-494A-B0E9-68B816F37491}" srcOrd="0" destOrd="0" presId="urn:microsoft.com/office/officeart/2018/2/layout/IconCircleList"/>
    <dgm:cxn modelId="{0498876C-9016-4A96-89E3-0BBED2255131}" srcId="{AA2EACBA-C2F5-4D34-8343-487801E7734F}" destId="{D2E2D586-4CFA-46BC-9554-72893A5D4DBA}" srcOrd="0" destOrd="0" parTransId="{ED49149D-6C1B-4CE5-AF7D-AE5260578BFF}" sibTransId="{02987EE3-D44A-4ADE-A625-E3D15B01B5A6}"/>
    <dgm:cxn modelId="{12574674-BC6C-4A85-932F-421327ACC1B9}" type="presOf" srcId="{E1F6A2C1-12BD-40F2-B7D6-3E0241F7876B}" destId="{4856A7F8-2F9D-4DA7-BAEB-1640395FC5CD}" srcOrd="0" destOrd="0" presId="urn:microsoft.com/office/officeart/2018/2/layout/IconCircleList"/>
    <dgm:cxn modelId="{96FAEC8D-29ED-4F0F-83C4-1F63F75BD1B5}" type="presOf" srcId="{AA2EACBA-C2F5-4D34-8343-487801E7734F}" destId="{55DA3E43-84F5-4E6F-99D8-7B6EE6BD6536}" srcOrd="0" destOrd="0" presId="urn:microsoft.com/office/officeart/2018/2/layout/IconCircleList"/>
    <dgm:cxn modelId="{BA654395-E4D3-49EC-9F28-9D11AA1700FC}" srcId="{AA2EACBA-C2F5-4D34-8343-487801E7734F}" destId="{9D0FF66D-90A5-4B47-B4BE-47E198DD92AF}" srcOrd="3" destOrd="0" parTransId="{DF3E3BF6-AAAC-4742-876A-E70DBFE2F0D1}" sibTransId="{FF6A2DA7-AE0E-465F-903A-14CF62F7B75F}"/>
    <dgm:cxn modelId="{D8C697BC-46AD-488D-9B5F-E246912A2BD4}" srcId="{AA2EACBA-C2F5-4D34-8343-487801E7734F}" destId="{EBC2C40A-F50A-409B-B53C-1106B59D88F5}" srcOrd="1" destOrd="0" parTransId="{3DC853C5-447E-4543-8246-A19BA965C3C5}" sibTransId="{CB41F274-81CA-401C-BF49-714D4B2A41C0}"/>
    <dgm:cxn modelId="{8253FEE8-046F-43AB-93F4-A33339A41924}" srcId="{AA2EACBA-C2F5-4D34-8343-487801E7734F}" destId="{A1B63DB3-CE55-463A-B0C9-DBA5FCB83A7A}" srcOrd="2" destOrd="0" parTransId="{D1699C4C-ACD8-4D54-9D26-1E57EEAD4512}" sibTransId="{E1F6A2C1-12BD-40F2-B7D6-3E0241F7876B}"/>
    <dgm:cxn modelId="{1ECCEAF6-9F36-4CAD-A367-054E81645F26}" type="presOf" srcId="{02987EE3-D44A-4ADE-A625-E3D15B01B5A6}" destId="{0BAC243C-D7AF-412A-A960-57BD00C44996}" srcOrd="0" destOrd="0" presId="urn:microsoft.com/office/officeart/2018/2/layout/IconCircleList"/>
    <dgm:cxn modelId="{13F7E6FC-5DA5-4197-8545-706643FBB832}" type="presOf" srcId="{CB41F274-81CA-401C-BF49-714D4B2A41C0}" destId="{754DA8BB-36C8-47EC-A49B-10FAF1313D86}" srcOrd="0" destOrd="0" presId="urn:microsoft.com/office/officeart/2018/2/layout/IconCircleList"/>
    <dgm:cxn modelId="{89989D26-CA15-4209-8774-2CA925881BA8}" type="presParOf" srcId="{55DA3E43-84F5-4E6F-99D8-7B6EE6BD6536}" destId="{D98556ED-5E5E-4037-B7D1-7959ECE28E30}" srcOrd="0" destOrd="0" presId="urn:microsoft.com/office/officeart/2018/2/layout/IconCircleList"/>
    <dgm:cxn modelId="{2184F8C2-0F84-46CC-B639-3385BA8093A9}" type="presParOf" srcId="{D98556ED-5E5E-4037-B7D1-7959ECE28E30}" destId="{9722905C-FD17-44F9-BDAA-EAEAF430A9E3}" srcOrd="0" destOrd="0" presId="urn:microsoft.com/office/officeart/2018/2/layout/IconCircleList"/>
    <dgm:cxn modelId="{8A4A908E-00CF-4CA9-98FD-B2203B71E8AA}" type="presParOf" srcId="{9722905C-FD17-44F9-BDAA-EAEAF430A9E3}" destId="{2B0FD76D-39FE-432B-96CC-FB15C75C0FAF}" srcOrd="0" destOrd="0" presId="urn:microsoft.com/office/officeart/2018/2/layout/IconCircleList"/>
    <dgm:cxn modelId="{26FCE06B-BC5B-4952-AAAC-4DBA6CB31398}" type="presParOf" srcId="{9722905C-FD17-44F9-BDAA-EAEAF430A9E3}" destId="{DE91769C-88EB-4634-B6AB-2EFE2C4E2263}" srcOrd="1" destOrd="0" presId="urn:microsoft.com/office/officeart/2018/2/layout/IconCircleList"/>
    <dgm:cxn modelId="{D2FF5F47-377D-4F12-9FDA-F5852783FB47}" type="presParOf" srcId="{9722905C-FD17-44F9-BDAA-EAEAF430A9E3}" destId="{B19774E4-ED75-46FA-A26F-51A300D22E2B}" srcOrd="2" destOrd="0" presId="urn:microsoft.com/office/officeart/2018/2/layout/IconCircleList"/>
    <dgm:cxn modelId="{C7E5593D-DEAA-4B39-A4DE-2B3EB65CBE13}" type="presParOf" srcId="{9722905C-FD17-44F9-BDAA-EAEAF430A9E3}" destId="{A8CB47ED-AFED-4096-B18D-DDCDCAAE77BD}" srcOrd="3" destOrd="0" presId="urn:microsoft.com/office/officeart/2018/2/layout/IconCircleList"/>
    <dgm:cxn modelId="{EC2ABD24-A85A-4FFE-BF5B-759FA4210536}" type="presParOf" srcId="{D98556ED-5E5E-4037-B7D1-7959ECE28E30}" destId="{0BAC243C-D7AF-412A-A960-57BD00C44996}" srcOrd="1" destOrd="0" presId="urn:microsoft.com/office/officeart/2018/2/layout/IconCircleList"/>
    <dgm:cxn modelId="{8B8BB879-2345-4D77-95C5-446E70C12CC1}" type="presParOf" srcId="{D98556ED-5E5E-4037-B7D1-7959ECE28E30}" destId="{8117342A-3B42-4F99-B9B3-7D8CDF11954B}" srcOrd="2" destOrd="0" presId="urn:microsoft.com/office/officeart/2018/2/layout/IconCircleList"/>
    <dgm:cxn modelId="{F145273C-4A40-4922-A7C8-4B79B99230C6}" type="presParOf" srcId="{8117342A-3B42-4F99-B9B3-7D8CDF11954B}" destId="{A2524904-BCED-463B-8967-3A0682699F7B}" srcOrd="0" destOrd="0" presId="urn:microsoft.com/office/officeart/2018/2/layout/IconCircleList"/>
    <dgm:cxn modelId="{A11D617D-4B0C-4261-B107-F9750E7DFB26}" type="presParOf" srcId="{8117342A-3B42-4F99-B9B3-7D8CDF11954B}" destId="{F5F302DC-727E-45B4-9870-BB4324A8DAE2}" srcOrd="1" destOrd="0" presId="urn:microsoft.com/office/officeart/2018/2/layout/IconCircleList"/>
    <dgm:cxn modelId="{52490EB4-0775-4BA8-9952-DD6B9EEF29ED}" type="presParOf" srcId="{8117342A-3B42-4F99-B9B3-7D8CDF11954B}" destId="{DE577BE6-52F3-44F2-8D8C-BDFE8324E72C}" srcOrd="2" destOrd="0" presId="urn:microsoft.com/office/officeart/2018/2/layout/IconCircleList"/>
    <dgm:cxn modelId="{0AA320C6-C796-4A79-88F1-485D7B7D3203}" type="presParOf" srcId="{8117342A-3B42-4F99-B9B3-7D8CDF11954B}" destId="{A61A9547-100E-4885-BD98-CC209AD56DE1}" srcOrd="3" destOrd="0" presId="urn:microsoft.com/office/officeart/2018/2/layout/IconCircleList"/>
    <dgm:cxn modelId="{3D4BCC37-7301-4AF4-BF39-40252E68DE78}" type="presParOf" srcId="{D98556ED-5E5E-4037-B7D1-7959ECE28E30}" destId="{754DA8BB-36C8-47EC-A49B-10FAF1313D86}" srcOrd="3" destOrd="0" presId="urn:microsoft.com/office/officeart/2018/2/layout/IconCircleList"/>
    <dgm:cxn modelId="{4AA1A285-DEAE-4C3E-B8BD-B6530F73DD84}" type="presParOf" srcId="{D98556ED-5E5E-4037-B7D1-7959ECE28E30}" destId="{E0A83906-53CD-4A5C-93EF-C245F1697C5A}" srcOrd="4" destOrd="0" presId="urn:microsoft.com/office/officeart/2018/2/layout/IconCircleList"/>
    <dgm:cxn modelId="{EBFAAC42-5DB4-4230-8995-E0AAA68DE341}" type="presParOf" srcId="{E0A83906-53CD-4A5C-93EF-C245F1697C5A}" destId="{809AB178-6D3C-47EA-BDE3-7DDB5EF1B76F}" srcOrd="0" destOrd="0" presId="urn:microsoft.com/office/officeart/2018/2/layout/IconCircleList"/>
    <dgm:cxn modelId="{C21CB4BD-79BB-4053-A08B-C3AC8D7F6D2E}" type="presParOf" srcId="{E0A83906-53CD-4A5C-93EF-C245F1697C5A}" destId="{7611844B-CCD6-4D7F-906A-DE52DF952F0C}" srcOrd="1" destOrd="0" presId="urn:microsoft.com/office/officeart/2018/2/layout/IconCircleList"/>
    <dgm:cxn modelId="{6148E033-BCB5-4254-B445-A2A3BD591F06}" type="presParOf" srcId="{E0A83906-53CD-4A5C-93EF-C245F1697C5A}" destId="{A012EBE9-9AAE-4166-908B-C28DDDCA2071}" srcOrd="2" destOrd="0" presId="urn:microsoft.com/office/officeart/2018/2/layout/IconCircleList"/>
    <dgm:cxn modelId="{DFB98B33-5247-4D28-9637-2B93E1087FD1}" type="presParOf" srcId="{E0A83906-53CD-4A5C-93EF-C245F1697C5A}" destId="{3896FDEC-0A29-494A-B0E9-68B816F37491}" srcOrd="3" destOrd="0" presId="urn:microsoft.com/office/officeart/2018/2/layout/IconCircleList"/>
    <dgm:cxn modelId="{D4DF0D43-364E-404F-B40A-DF109E240E1B}" type="presParOf" srcId="{D98556ED-5E5E-4037-B7D1-7959ECE28E30}" destId="{4856A7F8-2F9D-4DA7-BAEB-1640395FC5CD}" srcOrd="5" destOrd="0" presId="urn:microsoft.com/office/officeart/2018/2/layout/IconCircleList"/>
    <dgm:cxn modelId="{73E26B8B-532D-45C8-B0BE-5123018346D4}" type="presParOf" srcId="{D98556ED-5E5E-4037-B7D1-7959ECE28E30}" destId="{D939AF4A-7C67-4B24-A46D-0C8846E23DFB}" srcOrd="6" destOrd="0" presId="urn:microsoft.com/office/officeart/2018/2/layout/IconCircleList"/>
    <dgm:cxn modelId="{120D3869-5E16-4D52-92B1-EEBC4A249180}" type="presParOf" srcId="{D939AF4A-7C67-4B24-A46D-0C8846E23DFB}" destId="{7117160E-5A10-4669-A61F-4BCBB4007DC3}" srcOrd="0" destOrd="0" presId="urn:microsoft.com/office/officeart/2018/2/layout/IconCircleList"/>
    <dgm:cxn modelId="{B01B2716-135F-4C4A-916C-95565D5BB576}" type="presParOf" srcId="{D939AF4A-7C67-4B24-A46D-0C8846E23DFB}" destId="{7B4ACFF4-1C17-465C-A87B-F1F7EC503060}" srcOrd="1" destOrd="0" presId="urn:microsoft.com/office/officeart/2018/2/layout/IconCircleList"/>
    <dgm:cxn modelId="{CD1B1677-767A-45B5-84E1-0F5934906FF8}" type="presParOf" srcId="{D939AF4A-7C67-4B24-A46D-0C8846E23DFB}" destId="{02A5884E-6C4D-4CB0-9ABA-ABE753131314}" srcOrd="2" destOrd="0" presId="urn:microsoft.com/office/officeart/2018/2/layout/IconCircleList"/>
    <dgm:cxn modelId="{DEB78D52-5F3E-4866-A856-8650F3356B71}" type="presParOf" srcId="{D939AF4A-7C67-4B24-A46D-0C8846E23DFB}" destId="{04E68930-2DA2-4514-B926-EB34553EB1C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18D8D7-D730-4BBE-959E-7D495AE07DB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98E4CC1-81F1-46FA-8DFB-0F1A24B8FC59}">
      <dgm:prSet/>
      <dgm:spPr/>
      <dgm:t>
        <a:bodyPr/>
        <a:lstStyle/>
        <a:p>
          <a:r>
            <a:rPr lang="en-GB"/>
            <a:t>“Seamless trade is not an aspiration—it is an obligation.”</a:t>
          </a:r>
          <a:endParaRPr lang="en-US"/>
        </a:p>
      </dgm:t>
    </dgm:pt>
    <dgm:pt modelId="{E91E1190-03A8-4115-88EF-297ED1CEAC43}" type="parTrans" cxnId="{1407B191-9AC0-480F-BEFF-097C1B605B27}">
      <dgm:prSet/>
      <dgm:spPr/>
      <dgm:t>
        <a:bodyPr/>
        <a:lstStyle/>
        <a:p>
          <a:endParaRPr lang="en-US"/>
        </a:p>
      </dgm:t>
    </dgm:pt>
    <dgm:pt modelId="{A4086256-ED7B-4A83-9FF8-6C952569D914}" type="sibTrans" cxnId="{1407B191-9AC0-480F-BEFF-097C1B605B27}">
      <dgm:prSet/>
      <dgm:spPr/>
      <dgm:t>
        <a:bodyPr/>
        <a:lstStyle/>
        <a:p>
          <a:endParaRPr lang="en-US"/>
        </a:p>
      </dgm:t>
    </dgm:pt>
    <dgm:pt modelId="{18554B2B-E123-4835-A05B-13E94DD23394}">
      <dgm:prSet/>
      <dgm:spPr/>
      <dgm:t>
        <a:bodyPr/>
        <a:lstStyle/>
        <a:p>
          <a:r>
            <a:rPr lang="en-GB"/>
            <a:t>Efficient border management and trade facilitation are the engines of Uganda’s export-led future.</a:t>
          </a:r>
          <a:endParaRPr lang="en-US"/>
        </a:p>
      </dgm:t>
    </dgm:pt>
    <dgm:pt modelId="{FE9C1B1D-3CF6-4B35-9B25-07F26AE0E0FC}" type="parTrans" cxnId="{1F3882AD-92B1-4948-8C9B-9E04C188133D}">
      <dgm:prSet/>
      <dgm:spPr/>
      <dgm:t>
        <a:bodyPr/>
        <a:lstStyle/>
        <a:p>
          <a:endParaRPr lang="en-US"/>
        </a:p>
      </dgm:t>
    </dgm:pt>
    <dgm:pt modelId="{6367B1F4-3BDD-47F6-9E1E-C62EA710F2C9}" type="sibTrans" cxnId="{1F3882AD-92B1-4948-8C9B-9E04C188133D}">
      <dgm:prSet/>
      <dgm:spPr/>
      <dgm:t>
        <a:bodyPr/>
        <a:lstStyle/>
        <a:p>
          <a:endParaRPr lang="en-US"/>
        </a:p>
      </dgm:t>
    </dgm:pt>
    <dgm:pt modelId="{21338B52-827A-4F8F-BEEF-C22696AC12F4}">
      <dgm:prSet/>
      <dgm:spPr/>
      <dgm:t>
        <a:bodyPr/>
        <a:lstStyle/>
        <a:p>
          <a:r>
            <a:rPr lang="en-GB"/>
            <a:t>Let us work together—public and private sectors—to turn efficiency into competitiveness.</a:t>
          </a:r>
          <a:endParaRPr lang="en-US"/>
        </a:p>
      </dgm:t>
    </dgm:pt>
    <dgm:pt modelId="{647A90D6-B53C-4F12-A923-63F2C2857FCD}" type="parTrans" cxnId="{1A813CBF-005E-42B6-8F3E-052932C38D8F}">
      <dgm:prSet/>
      <dgm:spPr/>
      <dgm:t>
        <a:bodyPr/>
        <a:lstStyle/>
        <a:p>
          <a:endParaRPr lang="en-US"/>
        </a:p>
      </dgm:t>
    </dgm:pt>
    <dgm:pt modelId="{27BEC138-45DE-46C2-A090-24325090844C}" type="sibTrans" cxnId="{1A813CBF-005E-42B6-8F3E-052932C38D8F}">
      <dgm:prSet/>
      <dgm:spPr/>
      <dgm:t>
        <a:bodyPr/>
        <a:lstStyle/>
        <a:p>
          <a:endParaRPr lang="en-US"/>
        </a:p>
      </dgm:t>
    </dgm:pt>
    <dgm:pt modelId="{E9275EFB-85B9-4858-8DA2-58DBB2D5997C}" type="pres">
      <dgm:prSet presAssocID="{C918D8D7-D730-4BBE-959E-7D495AE07DB5}" presName="vert0" presStyleCnt="0">
        <dgm:presLayoutVars>
          <dgm:dir/>
          <dgm:animOne val="branch"/>
          <dgm:animLvl val="lvl"/>
        </dgm:presLayoutVars>
      </dgm:prSet>
      <dgm:spPr/>
    </dgm:pt>
    <dgm:pt modelId="{A6183766-283E-4E81-996D-14FAFA421489}" type="pres">
      <dgm:prSet presAssocID="{D98E4CC1-81F1-46FA-8DFB-0F1A24B8FC59}" presName="thickLine" presStyleLbl="alignNode1" presStyleIdx="0" presStyleCnt="3"/>
      <dgm:spPr/>
    </dgm:pt>
    <dgm:pt modelId="{120ED16E-7D7B-4EBF-88A7-07015E925C68}" type="pres">
      <dgm:prSet presAssocID="{D98E4CC1-81F1-46FA-8DFB-0F1A24B8FC59}" presName="horz1" presStyleCnt="0"/>
      <dgm:spPr/>
    </dgm:pt>
    <dgm:pt modelId="{8691B025-FD49-47CC-8E71-765236EBFB9C}" type="pres">
      <dgm:prSet presAssocID="{D98E4CC1-81F1-46FA-8DFB-0F1A24B8FC59}" presName="tx1" presStyleLbl="revTx" presStyleIdx="0" presStyleCnt="3"/>
      <dgm:spPr/>
    </dgm:pt>
    <dgm:pt modelId="{26CAACF7-32AC-4C18-851C-A86269350322}" type="pres">
      <dgm:prSet presAssocID="{D98E4CC1-81F1-46FA-8DFB-0F1A24B8FC59}" presName="vert1" presStyleCnt="0"/>
      <dgm:spPr/>
    </dgm:pt>
    <dgm:pt modelId="{6BE642EB-E83C-4E51-A2AF-14C69FAB725A}" type="pres">
      <dgm:prSet presAssocID="{18554B2B-E123-4835-A05B-13E94DD23394}" presName="thickLine" presStyleLbl="alignNode1" presStyleIdx="1" presStyleCnt="3"/>
      <dgm:spPr/>
    </dgm:pt>
    <dgm:pt modelId="{D5DE590C-6214-4B3C-9589-084B994338DD}" type="pres">
      <dgm:prSet presAssocID="{18554B2B-E123-4835-A05B-13E94DD23394}" presName="horz1" presStyleCnt="0"/>
      <dgm:spPr/>
    </dgm:pt>
    <dgm:pt modelId="{98036F02-9854-4176-B961-F778B6CC69DE}" type="pres">
      <dgm:prSet presAssocID="{18554B2B-E123-4835-A05B-13E94DD23394}" presName="tx1" presStyleLbl="revTx" presStyleIdx="1" presStyleCnt="3"/>
      <dgm:spPr/>
    </dgm:pt>
    <dgm:pt modelId="{411CB800-54A1-4A27-8AD9-69C453B08E95}" type="pres">
      <dgm:prSet presAssocID="{18554B2B-E123-4835-A05B-13E94DD23394}" presName="vert1" presStyleCnt="0"/>
      <dgm:spPr/>
    </dgm:pt>
    <dgm:pt modelId="{58B9E0DC-1998-4F93-967B-C32EC51812DB}" type="pres">
      <dgm:prSet presAssocID="{21338B52-827A-4F8F-BEEF-C22696AC12F4}" presName="thickLine" presStyleLbl="alignNode1" presStyleIdx="2" presStyleCnt="3"/>
      <dgm:spPr/>
    </dgm:pt>
    <dgm:pt modelId="{3E586509-532D-4B01-9BBB-DE72775AD823}" type="pres">
      <dgm:prSet presAssocID="{21338B52-827A-4F8F-BEEF-C22696AC12F4}" presName="horz1" presStyleCnt="0"/>
      <dgm:spPr/>
    </dgm:pt>
    <dgm:pt modelId="{32BA381E-5B15-4CFA-9B2E-299D933E84B3}" type="pres">
      <dgm:prSet presAssocID="{21338B52-827A-4F8F-BEEF-C22696AC12F4}" presName="tx1" presStyleLbl="revTx" presStyleIdx="2" presStyleCnt="3"/>
      <dgm:spPr/>
    </dgm:pt>
    <dgm:pt modelId="{3594D1D8-9285-4AC3-8AA6-E541D65A7A05}" type="pres">
      <dgm:prSet presAssocID="{21338B52-827A-4F8F-BEEF-C22696AC12F4}" presName="vert1" presStyleCnt="0"/>
      <dgm:spPr/>
    </dgm:pt>
  </dgm:ptLst>
  <dgm:cxnLst>
    <dgm:cxn modelId="{D091DF05-F174-44C0-A536-4EBFC55F5486}" type="presOf" srcId="{D98E4CC1-81F1-46FA-8DFB-0F1A24B8FC59}" destId="{8691B025-FD49-47CC-8E71-765236EBFB9C}" srcOrd="0" destOrd="0" presId="urn:microsoft.com/office/officeart/2008/layout/LinedList"/>
    <dgm:cxn modelId="{6AC75209-C2F8-4145-8E46-434AE3B4EC77}" type="presOf" srcId="{21338B52-827A-4F8F-BEEF-C22696AC12F4}" destId="{32BA381E-5B15-4CFA-9B2E-299D933E84B3}" srcOrd="0" destOrd="0" presId="urn:microsoft.com/office/officeart/2008/layout/LinedList"/>
    <dgm:cxn modelId="{020A4E2A-900B-4B93-A4CA-FEDA852C744D}" type="presOf" srcId="{18554B2B-E123-4835-A05B-13E94DD23394}" destId="{98036F02-9854-4176-B961-F778B6CC69DE}" srcOrd="0" destOrd="0" presId="urn:microsoft.com/office/officeart/2008/layout/LinedList"/>
    <dgm:cxn modelId="{FAF5D470-DFDD-4656-AAEA-6730F9BDAAEF}" type="presOf" srcId="{C918D8D7-D730-4BBE-959E-7D495AE07DB5}" destId="{E9275EFB-85B9-4858-8DA2-58DBB2D5997C}" srcOrd="0" destOrd="0" presId="urn:microsoft.com/office/officeart/2008/layout/LinedList"/>
    <dgm:cxn modelId="{1407B191-9AC0-480F-BEFF-097C1B605B27}" srcId="{C918D8D7-D730-4BBE-959E-7D495AE07DB5}" destId="{D98E4CC1-81F1-46FA-8DFB-0F1A24B8FC59}" srcOrd="0" destOrd="0" parTransId="{E91E1190-03A8-4115-88EF-297ED1CEAC43}" sibTransId="{A4086256-ED7B-4A83-9FF8-6C952569D914}"/>
    <dgm:cxn modelId="{1F3882AD-92B1-4948-8C9B-9E04C188133D}" srcId="{C918D8D7-D730-4BBE-959E-7D495AE07DB5}" destId="{18554B2B-E123-4835-A05B-13E94DD23394}" srcOrd="1" destOrd="0" parTransId="{FE9C1B1D-3CF6-4B35-9B25-07F26AE0E0FC}" sibTransId="{6367B1F4-3BDD-47F6-9E1E-C62EA710F2C9}"/>
    <dgm:cxn modelId="{1A813CBF-005E-42B6-8F3E-052932C38D8F}" srcId="{C918D8D7-D730-4BBE-959E-7D495AE07DB5}" destId="{21338B52-827A-4F8F-BEEF-C22696AC12F4}" srcOrd="2" destOrd="0" parTransId="{647A90D6-B53C-4F12-A923-63F2C2857FCD}" sibTransId="{27BEC138-45DE-46C2-A090-24325090844C}"/>
    <dgm:cxn modelId="{6F660D1E-CE56-47B7-8019-A47E5CF8208F}" type="presParOf" srcId="{E9275EFB-85B9-4858-8DA2-58DBB2D5997C}" destId="{A6183766-283E-4E81-996D-14FAFA421489}" srcOrd="0" destOrd="0" presId="urn:microsoft.com/office/officeart/2008/layout/LinedList"/>
    <dgm:cxn modelId="{F0267FD3-3C29-4B45-A990-79FC1CC790F9}" type="presParOf" srcId="{E9275EFB-85B9-4858-8DA2-58DBB2D5997C}" destId="{120ED16E-7D7B-4EBF-88A7-07015E925C68}" srcOrd="1" destOrd="0" presId="urn:microsoft.com/office/officeart/2008/layout/LinedList"/>
    <dgm:cxn modelId="{445970C6-D491-44DA-A53E-D43B9B0B70F3}" type="presParOf" srcId="{120ED16E-7D7B-4EBF-88A7-07015E925C68}" destId="{8691B025-FD49-47CC-8E71-765236EBFB9C}" srcOrd="0" destOrd="0" presId="urn:microsoft.com/office/officeart/2008/layout/LinedList"/>
    <dgm:cxn modelId="{A23494C4-501B-4A3D-894A-3DAD35F90166}" type="presParOf" srcId="{120ED16E-7D7B-4EBF-88A7-07015E925C68}" destId="{26CAACF7-32AC-4C18-851C-A86269350322}" srcOrd="1" destOrd="0" presId="urn:microsoft.com/office/officeart/2008/layout/LinedList"/>
    <dgm:cxn modelId="{7C04AE50-DE2A-42F1-A473-571DAC227E50}" type="presParOf" srcId="{E9275EFB-85B9-4858-8DA2-58DBB2D5997C}" destId="{6BE642EB-E83C-4E51-A2AF-14C69FAB725A}" srcOrd="2" destOrd="0" presId="urn:microsoft.com/office/officeart/2008/layout/LinedList"/>
    <dgm:cxn modelId="{76D3C07D-C639-4128-90A8-FFBE6D690619}" type="presParOf" srcId="{E9275EFB-85B9-4858-8DA2-58DBB2D5997C}" destId="{D5DE590C-6214-4B3C-9589-084B994338DD}" srcOrd="3" destOrd="0" presId="urn:microsoft.com/office/officeart/2008/layout/LinedList"/>
    <dgm:cxn modelId="{17C81C22-6DC8-4F6C-998C-D62A9A31C63D}" type="presParOf" srcId="{D5DE590C-6214-4B3C-9589-084B994338DD}" destId="{98036F02-9854-4176-B961-F778B6CC69DE}" srcOrd="0" destOrd="0" presId="urn:microsoft.com/office/officeart/2008/layout/LinedList"/>
    <dgm:cxn modelId="{956149A9-4676-4BB1-89B4-1DC32EFD22E0}" type="presParOf" srcId="{D5DE590C-6214-4B3C-9589-084B994338DD}" destId="{411CB800-54A1-4A27-8AD9-69C453B08E95}" srcOrd="1" destOrd="0" presId="urn:microsoft.com/office/officeart/2008/layout/LinedList"/>
    <dgm:cxn modelId="{29CBB525-43C3-408E-904A-FA06377C1EF1}" type="presParOf" srcId="{E9275EFB-85B9-4858-8DA2-58DBB2D5997C}" destId="{58B9E0DC-1998-4F93-967B-C32EC51812DB}" srcOrd="4" destOrd="0" presId="urn:microsoft.com/office/officeart/2008/layout/LinedList"/>
    <dgm:cxn modelId="{DDBE460E-7C6E-4173-9536-801A96F861C3}" type="presParOf" srcId="{E9275EFB-85B9-4858-8DA2-58DBB2D5997C}" destId="{3E586509-532D-4B01-9BBB-DE72775AD823}" srcOrd="5" destOrd="0" presId="urn:microsoft.com/office/officeart/2008/layout/LinedList"/>
    <dgm:cxn modelId="{5CD8C43C-510B-4209-9C7E-94EBD995597B}" type="presParOf" srcId="{3E586509-532D-4B01-9BBB-DE72775AD823}" destId="{32BA381E-5B15-4CFA-9B2E-299D933E84B3}" srcOrd="0" destOrd="0" presId="urn:microsoft.com/office/officeart/2008/layout/LinedList"/>
    <dgm:cxn modelId="{3C9635CB-E3A8-4B40-9CB5-DAC1F7D81F75}" type="presParOf" srcId="{3E586509-532D-4B01-9BBB-DE72775AD823}" destId="{3594D1D8-9285-4AC3-8AA6-E541D65A7A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CD458-83E4-47C8-A79F-6030E6170867}">
      <dsp:nvSpPr>
        <dsp:cNvPr id="0" name=""/>
        <dsp:cNvSpPr/>
      </dsp:nvSpPr>
      <dsp:spPr>
        <a:xfrm>
          <a:off x="0" y="391"/>
          <a:ext cx="7879842" cy="5393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F024C-C88D-4E62-A365-2D1935E705EA}">
      <dsp:nvSpPr>
        <dsp:cNvPr id="0" name=""/>
        <dsp:cNvSpPr/>
      </dsp:nvSpPr>
      <dsp:spPr>
        <a:xfrm>
          <a:off x="163142" y="121737"/>
          <a:ext cx="296622" cy="2966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FBD16-30CF-4574-86AB-1B86198560D4}">
      <dsp:nvSpPr>
        <dsp:cNvPr id="0" name=""/>
        <dsp:cNvSpPr/>
      </dsp:nvSpPr>
      <dsp:spPr>
        <a:xfrm>
          <a:off x="622906" y="391"/>
          <a:ext cx="7256935" cy="53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77" tIns="57077" rIns="57077" bIns="5707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Advocacy &amp; Reform:</a:t>
          </a:r>
          <a:r>
            <a:rPr lang="en-GB" sz="1500" kern="1200"/>
            <a:t> Shapes trade-facilitation policy through NTFC, EAC &amp; AfCFTA platforms.</a:t>
          </a:r>
          <a:endParaRPr lang="en-US" sz="1500" kern="1200"/>
        </a:p>
      </dsp:txBody>
      <dsp:txXfrm>
        <a:off x="622906" y="391"/>
        <a:ext cx="7256935" cy="539313"/>
      </dsp:txXfrm>
    </dsp:sp>
    <dsp:sp modelId="{4982BD4F-32CA-4679-B095-CC66033B2747}">
      <dsp:nvSpPr>
        <dsp:cNvPr id="0" name=""/>
        <dsp:cNvSpPr/>
      </dsp:nvSpPr>
      <dsp:spPr>
        <a:xfrm>
          <a:off x="0" y="674533"/>
          <a:ext cx="7879842" cy="5393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D4332-1C7A-47EE-8B9F-71508A2B9C40}">
      <dsp:nvSpPr>
        <dsp:cNvPr id="0" name=""/>
        <dsp:cNvSpPr/>
      </dsp:nvSpPr>
      <dsp:spPr>
        <a:xfrm>
          <a:off x="163142" y="795878"/>
          <a:ext cx="296622" cy="2966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46810-F243-44EC-8301-FE10E298607B}">
      <dsp:nvSpPr>
        <dsp:cNvPr id="0" name=""/>
        <dsp:cNvSpPr/>
      </dsp:nvSpPr>
      <dsp:spPr>
        <a:xfrm>
          <a:off x="622906" y="674533"/>
          <a:ext cx="7256935" cy="53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77" tIns="57077" rIns="57077" bIns="5707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Coordination:</a:t>
          </a:r>
          <a:r>
            <a:rPr lang="en-GB" sz="1500" kern="1200"/>
            <a:t> Bridges regulators &amp; industry to streamline border and corridor operations.</a:t>
          </a:r>
          <a:endParaRPr lang="en-US" sz="1500" kern="1200"/>
        </a:p>
      </dsp:txBody>
      <dsp:txXfrm>
        <a:off x="622906" y="674533"/>
        <a:ext cx="7256935" cy="539313"/>
      </dsp:txXfrm>
    </dsp:sp>
    <dsp:sp modelId="{17218B46-BAA3-467A-9F85-F04B630557A3}">
      <dsp:nvSpPr>
        <dsp:cNvPr id="0" name=""/>
        <dsp:cNvSpPr/>
      </dsp:nvSpPr>
      <dsp:spPr>
        <a:xfrm>
          <a:off x="0" y="1348674"/>
          <a:ext cx="7879842" cy="5393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EF05C-7350-45B7-992F-E7CCD7919F3D}">
      <dsp:nvSpPr>
        <dsp:cNvPr id="0" name=""/>
        <dsp:cNvSpPr/>
      </dsp:nvSpPr>
      <dsp:spPr>
        <a:xfrm>
          <a:off x="163142" y="1470020"/>
          <a:ext cx="296622" cy="2966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A129C-CA12-4EA4-A8D7-A27035059D74}">
      <dsp:nvSpPr>
        <dsp:cNvPr id="0" name=""/>
        <dsp:cNvSpPr/>
      </dsp:nvSpPr>
      <dsp:spPr>
        <a:xfrm>
          <a:off x="622906" y="1348674"/>
          <a:ext cx="7256935" cy="53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77" tIns="57077" rIns="57077" bIns="5707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Capacity Building:</a:t>
          </a:r>
          <a:r>
            <a:rPr lang="en-GB" sz="1500" kern="1200"/>
            <a:t> Delivers FIATA Diploma &amp; CPD programs to enhance professionalism.</a:t>
          </a:r>
          <a:endParaRPr lang="en-US" sz="1500" kern="1200"/>
        </a:p>
      </dsp:txBody>
      <dsp:txXfrm>
        <a:off x="622906" y="1348674"/>
        <a:ext cx="7256935" cy="539313"/>
      </dsp:txXfrm>
    </dsp:sp>
    <dsp:sp modelId="{D8E82A73-5CE3-4955-BC71-4CB8FB4C5348}">
      <dsp:nvSpPr>
        <dsp:cNvPr id="0" name=""/>
        <dsp:cNvSpPr/>
      </dsp:nvSpPr>
      <dsp:spPr>
        <a:xfrm>
          <a:off x="0" y="2022816"/>
          <a:ext cx="7879842" cy="5393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D504B-0392-4115-8B7B-0B7A4A607E69}">
      <dsp:nvSpPr>
        <dsp:cNvPr id="0" name=""/>
        <dsp:cNvSpPr/>
      </dsp:nvSpPr>
      <dsp:spPr>
        <a:xfrm>
          <a:off x="163142" y="2144161"/>
          <a:ext cx="296622" cy="2966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F7797-158F-4F9D-8B78-10FBECB323AC}">
      <dsp:nvSpPr>
        <dsp:cNvPr id="0" name=""/>
        <dsp:cNvSpPr/>
      </dsp:nvSpPr>
      <dsp:spPr>
        <a:xfrm>
          <a:off x="622906" y="2022816"/>
          <a:ext cx="7256935" cy="53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77" tIns="57077" rIns="57077" bIns="5707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Digitalization:</a:t>
          </a:r>
          <a:r>
            <a:rPr lang="en-GB" sz="1500" kern="1200"/>
            <a:t> Promotes EDI, FMIS, UeSW &amp; IoT for paperless trade.</a:t>
          </a:r>
          <a:endParaRPr lang="en-US" sz="1500" kern="1200"/>
        </a:p>
      </dsp:txBody>
      <dsp:txXfrm>
        <a:off x="622906" y="2022816"/>
        <a:ext cx="7256935" cy="539313"/>
      </dsp:txXfrm>
    </dsp:sp>
    <dsp:sp modelId="{EDFA4A3D-BAED-408E-9142-975681688859}">
      <dsp:nvSpPr>
        <dsp:cNvPr id="0" name=""/>
        <dsp:cNvSpPr/>
      </dsp:nvSpPr>
      <dsp:spPr>
        <a:xfrm>
          <a:off x="0" y="2696957"/>
          <a:ext cx="7879842" cy="5393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23A3B-A815-4A76-BA7E-B693738BE068}">
      <dsp:nvSpPr>
        <dsp:cNvPr id="0" name=""/>
        <dsp:cNvSpPr/>
      </dsp:nvSpPr>
      <dsp:spPr>
        <a:xfrm>
          <a:off x="163142" y="2818303"/>
          <a:ext cx="296622" cy="29662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84D11-4D30-4A41-BA35-8236FB1E1887}">
      <dsp:nvSpPr>
        <dsp:cNvPr id="0" name=""/>
        <dsp:cNvSpPr/>
      </dsp:nvSpPr>
      <dsp:spPr>
        <a:xfrm>
          <a:off x="622906" y="2696957"/>
          <a:ext cx="7256935" cy="53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77" tIns="57077" rIns="57077" bIns="5707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Regional Integration:</a:t>
          </a:r>
          <a:r>
            <a:rPr lang="en-GB" sz="1500" kern="1200"/>
            <a:t> Works via FEAFFA/EFFFA to harmonize procedures and boost corridor efficiency.</a:t>
          </a:r>
          <a:endParaRPr lang="en-US" sz="1500" kern="1200"/>
        </a:p>
      </dsp:txBody>
      <dsp:txXfrm>
        <a:off x="622906" y="2696957"/>
        <a:ext cx="7256935" cy="539313"/>
      </dsp:txXfrm>
    </dsp:sp>
    <dsp:sp modelId="{A862683D-0E9A-4B02-B119-C5DE9A54298E}">
      <dsp:nvSpPr>
        <dsp:cNvPr id="0" name=""/>
        <dsp:cNvSpPr/>
      </dsp:nvSpPr>
      <dsp:spPr>
        <a:xfrm>
          <a:off x="0" y="3371099"/>
          <a:ext cx="7879842" cy="5393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FC417-9DE6-4FF8-A083-32D26AB1505A}">
      <dsp:nvSpPr>
        <dsp:cNvPr id="0" name=""/>
        <dsp:cNvSpPr/>
      </dsp:nvSpPr>
      <dsp:spPr>
        <a:xfrm>
          <a:off x="163142" y="3492444"/>
          <a:ext cx="296622" cy="29662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C67BC-8508-48BB-9077-16CA56F9D212}">
      <dsp:nvSpPr>
        <dsp:cNvPr id="0" name=""/>
        <dsp:cNvSpPr/>
      </dsp:nvSpPr>
      <dsp:spPr>
        <a:xfrm>
          <a:off x="622906" y="3371099"/>
          <a:ext cx="7256935" cy="53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77" tIns="57077" rIns="57077" bIns="5707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Data &amp; Insights:</a:t>
          </a:r>
          <a:r>
            <a:rPr lang="en-GB" sz="1500" kern="1200"/>
            <a:t> Provides evidence for policy and investment decisions.</a:t>
          </a:r>
          <a:endParaRPr lang="en-US" sz="1500" kern="1200"/>
        </a:p>
      </dsp:txBody>
      <dsp:txXfrm>
        <a:off x="622906" y="3371099"/>
        <a:ext cx="7256935" cy="539313"/>
      </dsp:txXfrm>
    </dsp:sp>
    <dsp:sp modelId="{0304B0C2-ADC6-474D-8213-8E6CAE8DC691}">
      <dsp:nvSpPr>
        <dsp:cNvPr id="0" name=""/>
        <dsp:cNvSpPr/>
      </dsp:nvSpPr>
      <dsp:spPr>
        <a:xfrm>
          <a:off x="0" y="4045240"/>
          <a:ext cx="7879842" cy="5393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72654-BDE7-433A-A50D-C811A7FAB1E2}">
      <dsp:nvSpPr>
        <dsp:cNvPr id="0" name=""/>
        <dsp:cNvSpPr/>
      </dsp:nvSpPr>
      <dsp:spPr>
        <a:xfrm>
          <a:off x="163142" y="4166586"/>
          <a:ext cx="296622" cy="29662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1B78D-97B2-49A4-A287-864C157027F2}">
      <dsp:nvSpPr>
        <dsp:cNvPr id="0" name=""/>
        <dsp:cNvSpPr/>
      </dsp:nvSpPr>
      <dsp:spPr>
        <a:xfrm>
          <a:off x="622906" y="4045240"/>
          <a:ext cx="7256935" cy="53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77" tIns="57077" rIns="57077" bIns="5707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Public–Private Dialogue:</a:t>
          </a:r>
          <a:r>
            <a:rPr lang="en-GB" sz="1500" kern="1200"/>
            <a:t> Builds trust and collaboration for effective trade reforms.</a:t>
          </a:r>
          <a:endParaRPr lang="en-US" sz="1500" kern="1200"/>
        </a:p>
      </dsp:txBody>
      <dsp:txXfrm>
        <a:off x="622906" y="4045240"/>
        <a:ext cx="7256935" cy="539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1DE01-7BAF-4ABA-8754-1C60908A7DD9}">
      <dsp:nvSpPr>
        <dsp:cNvPr id="0" name=""/>
        <dsp:cNvSpPr/>
      </dsp:nvSpPr>
      <dsp:spPr>
        <a:xfrm>
          <a:off x="0" y="4307"/>
          <a:ext cx="4773168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BBE82-F753-4707-A28E-567DFEB59F14}">
      <dsp:nvSpPr>
        <dsp:cNvPr id="0" name=""/>
        <dsp:cNvSpPr/>
      </dsp:nvSpPr>
      <dsp:spPr>
        <a:xfrm>
          <a:off x="277554" y="210753"/>
          <a:ext cx="504644" cy="504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546DB-6558-41F0-BBF8-4D9676ED50B8}">
      <dsp:nvSpPr>
        <dsp:cNvPr id="0" name=""/>
        <dsp:cNvSpPr/>
      </dsp:nvSpPr>
      <dsp:spPr>
        <a:xfrm>
          <a:off x="1059754" y="4307"/>
          <a:ext cx="3713413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Clearance time cut from days to hours.</a:t>
          </a:r>
          <a:endParaRPr lang="en-US" sz="1900" kern="1200"/>
        </a:p>
      </dsp:txBody>
      <dsp:txXfrm>
        <a:off x="1059754" y="4307"/>
        <a:ext cx="3713413" cy="917536"/>
      </dsp:txXfrm>
    </dsp:sp>
    <dsp:sp modelId="{209D862A-7069-41E0-95AC-80C5186CDF18}">
      <dsp:nvSpPr>
        <dsp:cNvPr id="0" name=""/>
        <dsp:cNvSpPr/>
      </dsp:nvSpPr>
      <dsp:spPr>
        <a:xfrm>
          <a:off x="0" y="1151227"/>
          <a:ext cx="4773168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500BD-3EA9-4377-913B-0D0572526B3F}">
      <dsp:nvSpPr>
        <dsp:cNvPr id="0" name=""/>
        <dsp:cNvSpPr/>
      </dsp:nvSpPr>
      <dsp:spPr>
        <a:xfrm>
          <a:off x="277554" y="1357673"/>
          <a:ext cx="504644" cy="504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BB17A-DA5F-4B79-991B-A033A7872701}">
      <dsp:nvSpPr>
        <dsp:cNvPr id="0" name=""/>
        <dsp:cNvSpPr/>
      </dsp:nvSpPr>
      <dsp:spPr>
        <a:xfrm>
          <a:off x="1059754" y="1151227"/>
          <a:ext cx="3713413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Trade costs reduced by up to 25%.</a:t>
          </a:r>
          <a:endParaRPr lang="en-US" sz="1900" kern="1200"/>
        </a:p>
      </dsp:txBody>
      <dsp:txXfrm>
        <a:off x="1059754" y="1151227"/>
        <a:ext cx="3713413" cy="917536"/>
      </dsp:txXfrm>
    </dsp:sp>
    <dsp:sp modelId="{B10F41D6-D42E-4AE4-84EB-C9200D8CF1EC}">
      <dsp:nvSpPr>
        <dsp:cNvPr id="0" name=""/>
        <dsp:cNvSpPr/>
      </dsp:nvSpPr>
      <dsp:spPr>
        <a:xfrm>
          <a:off x="0" y="2298147"/>
          <a:ext cx="4773168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D0D0B-68CF-4B2E-BD94-7DC0C011DBEA}">
      <dsp:nvSpPr>
        <dsp:cNvPr id="0" name=""/>
        <dsp:cNvSpPr/>
      </dsp:nvSpPr>
      <dsp:spPr>
        <a:xfrm>
          <a:off x="277554" y="2504593"/>
          <a:ext cx="504644" cy="504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D1C2B-A167-4F33-A531-3A9078FC058D}">
      <dsp:nvSpPr>
        <dsp:cNvPr id="0" name=""/>
        <dsp:cNvSpPr/>
      </dsp:nvSpPr>
      <dsp:spPr>
        <a:xfrm>
          <a:off x="1059754" y="2298147"/>
          <a:ext cx="3713413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Predictable delivery schedules boost export reliability.</a:t>
          </a:r>
          <a:endParaRPr lang="en-US" sz="1900" kern="1200"/>
        </a:p>
      </dsp:txBody>
      <dsp:txXfrm>
        <a:off x="1059754" y="2298147"/>
        <a:ext cx="3713413" cy="917536"/>
      </dsp:txXfrm>
    </dsp:sp>
    <dsp:sp modelId="{009687C2-7930-4C26-B916-B382FA2B9FE0}">
      <dsp:nvSpPr>
        <dsp:cNvPr id="0" name=""/>
        <dsp:cNvSpPr/>
      </dsp:nvSpPr>
      <dsp:spPr>
        <a:xfrm>
          <a:off x="0" y="3445068"/>
          <a:ext cx="4773168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E53B3-AA9B-4CC7-BAE2-19C3660474C5}">
      <dsp:nvSpPr>
        <dsp:cNvPr id="0" name=""/>
        <dsp:cNvSpPr/>
      </dsp:nvSpPr>
      <dsp:spPr>
        <a:xfrm>
          <a:off x="277554" y="3651513"/>
          <a:ext cx="504644" cy="504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7BE4E-E66C-4139-A09D-8801DD7D20F0}">
      <dsp:nvSpPr>
        <dsp:cNvPr id="0" name=""/>
        <dsp:cNvSpPr/>
      </dsp:nvSpPr>
      <dsp:spPr>
        <a:xfrm>
          <a:off x="1059754" y="3445068"/>
          <a:ext cx="3713413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Investor confidence rises with transparent, digital procedures.</a:t>
          </a:r>
          <a:endParaRPr lang="en-US" sz="1900" kern="1200"/>
        </a:p>
      </dsp:txBody>
      <dsp:txXfrm>
        <a:off x="1059754" y="3445068"/>
        <a:ext cx="3713413" cy="917536"/>
      </dsp:txXfrm>
    </dsp:sp>
    <dsp:sp modelId="{A43A441A-BEBE-4CED-84B9-0C35E0F99631}">
      <dsp:nvSpPr>
        <dsp:cNvPr id="0" name=""/>
        <dsp:cNvSpPr/>
      </dsp:nvSpPr>
      <dsp:spPr>
        <a:xfrm>
          <a:off x="0" y="4591988"/>
          <a:ext cx="4773168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B4F11-9D4B-4A00-B91C-084FC5230E93}">
      <dsp:nvSpPr>
        <dsp:cNvPr id="0" name=""/>
        <dsp:cNvSpPr/>
      </dsp:nvSpPr>
      <dsp:spPr>
        <a:xfrm>
          <a:off x="277554" y="4798433"/>
          <a:ext cx="504644" cy="504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35110-90EE-4B1E-B525-336AE4AA8C69}">
      <dsp:nvSpPr>
        <dsp:cNvPr id="0" name=""/>
        <dsp:cNvSpPr/>
      </dsp:nvSpPr>
      <dsp:spPr>
        <a:xfrm>
          <a:off x="1059754" y="4591988"/>
          <a:ext cx="3713413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Efficiency translates directly into competitiveness &amp; growth.</a:t>
          </a:r>
          <a:endParaRPr lang="en-US" sz="1900" kern="1200"/>
        </a:p>
      </dsp:txBody>
      <dsp:txXfrm>
        <a:off x="1059754" y="4591988"/>
        <a:ext cx="3713413" cy="917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A67E1-A967-47F7-835A-329BE12D56C7}">
      <dsp:nvSpPr>
        <dsp:cNvPr id="0" name=""/>
        <dsp:cNvSpPr/>
      </dsp:nvSpPr>
      <dsp:spPr>
        <a:xfrm>
          <a:off x="0" y="1805"/>
          <a:ext cx="7886700" cy="915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8F737-BE14-4199-8B60-15189F1A7CFF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C8AE0-7979-4EAB-B60A-81D83CB14363}">
      <dsp:nvSpPr>
        <dsp:cNvPr id="0" name=""/>
        <dsp:cNvSpPr/>
      </dsp:nvSpPr>
      <dsp:spPr>
        <a:xfrm>
          <a:off x="1057183" y="1805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URA AEO Programme – Clearance &lt;24 hours for certified traders.</a:t>
          </a:r>
          <a:endParaRPr lang="en-US" sz="2200" kern="1200"/>
        </a:p>
      </dsp:txBody>
      <dsp:txXfrm>
        <a:off x="1057183" y="1805"/>
        <a:ext cx="6829516" cy="915310"/>
      </dsp:txXfrm>
    </dsp:sp>
    <dsp:sp modelId="{F715B0DF-144F-40A8-8B1A-D0FA9C8C9174}">
      <dsp:nvSpPr>
        <dsp:cNvPr id="0" name=""/>
        <dsp:cNvSpPr/>
      </dsp:nvSpPr>
      <dsp:spPr>
        <a:xfrm>
          <a:off x="0" y="1145944"/>
          <a:ext cx="7886700" cy="915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F7E31-7CDF-47E1-BA08-B5FAE970A202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9A685-559E-42EC-80F6-EF14BBE7EEB7}">
      <dsp:nvSpPr>
        <dsp:cNvPr id="0" name=""/>
        <dsp:cNvSpPr/>
      </dsp:nvSpPr>
      <dsp:spPr>
        <a:xfrm>
          <a:off x="1057183" y="1145944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MV Mpungu (Lake Victoria) – 30% cost reduction on bulk cargo.</a:t>
          </a:r>
          <a:endParaRPr lang="en-US" sz="2200" kern="1200"/>
        </a:p>
      </dsp:txBody>
      <dsp:txXfrm>
        <a:off x="1057183" y="1145944"/>
        <a:ext cx="6829516" cy="915310"/>
      </dsp:txXfrm>
    </dsp:sp>
    <dsp:sp modelId="{61207AF4-9EAE-46A5-8211-2DABB7E5AA27}">
      <dsp:nvSpPr>
        <dsp:cNvPr id="0" name=""/>
        <dsp:cNvSpPr/>
      </dsp:nvSpPr>
      <dsp:spPr>
        <a:xfrm>
          <a:off x="0" y="2290082"/>
          <a:ext cx="7886700" cy="9153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20EA4-22C1-4696-8799-46C6DCC83675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DF62B-A6C4-4844-BAF0-34B6A8384F70}">
      <dsp:nvSpPr>
        <dsp:cNvPr id="0" name=""/>
        <dsp:cNvSpPr/>
      </dsp:nvSpPr>
      <dsp:spPr>
        <a:xfrm>
          <a:off x="1057183" y="2290082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UeSW + iCMS Integration – Seamless cross-border data exchange.</a:t>
          </a:r>
          <a:endParaRPr lang="en-US" sz="2200" kern="1200"/>
        </a:p>
      </dsp:txBody>
      <dsp:txXfrm>
        <a:off x="1057183" y="2290082"/>
        <a:ext cx="6829516" cy="915310"/>
      </dsp:txXfrm>
    </dsp:sp>
    <dsp:sp modelId="{FA4998C6-ECD7-4D48-804F-4AF43AFF2104}">
      <dsp:nvSpPr>
        <dsp:cNvPr id="0" name=""/>
        <dsp:cNvSpPr/>
      </dsp:nvSpPr>
      <dsp:spPr>
        <a:xfrm>
          <a:off x="0" y="3434221"/>
          <a:ext cx="7886700" cy="9153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E7911-58BC-4A62-A6D3-CD2D98BFB317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C3D51-BF58-4A09-840B-E75189F9636B}">
      <dsp:nvSpPr>
        <dsp:cNvPr id="0" name=""/>
        <dsp:cNvSpPr/>
      </dsp:nvSpPr>
      <dsp:spPr>
        <a:xfrm>
          <a:off x="1057183" y="3434221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These examples prove how digital integration &amp; collaboration drive efficiency.</a:t>
          </a:r>
          <a:endParaRPr lang="en-US" sz="2200" kern="1200"/>
        </a:p>
      </dsp:txBody>
      <dsp:txXfrm>
        <a:off x="1057183" y="3434221"/>
        <a:ext cx="6829516" cy="915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FD76D-39FE-432B-96CC-FB15C75C0FAF}">
      <dsp:nvSpPr>
        <dsp:cNvPr id="0" name=""/>
        <dsp:cNvSpPr/>
      </dsp:nvSpPr>
      <dsp:spPr>
        <a:xfrm>
          <a:off x="18535" y="659889"/>
          <a:ext cx="1080124" cy="1080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1769C-88EB-4634-B6AB-2EFE2C4E2263}">
      <dsp:nvSpPr>
        <dsp:cNvPr id="0" name=""/>
        <dsp:cNvSpPr/>
      </dsp:nvSpPr>
      <dsp:spPr>
        <a:xfrm>
          <a:off x="245361" y="886715"/>
          <a:ext cx="626472" cy="6264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B47ED-AFED-4096-B18D-DDCDCAAE77BD}">
      <dsp:nvSpPr>
        <dsp:cNvPr id="0" name=""/>
        <dsp:cNvSpPr/>
      </dsp:nvSpPr>
      <dsp:spPr>
        <a:xfrm>
          <a:off x="1330115" y="659889"/>
          <a:ext cx="2546008" cy="108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Pillar 1: Export-led Industrialization</a:t>
          </a:r>
          <a:br>
            <a:rPr lang="en-GB" sz="1100" kern="1200"/>
          </a:br>
          <a:r>
            <a:rPr lang="en-GB" sz="1100" kern="1200"/>
            <a:t>UFFA enhances export growth through efficient logistics, digital customs solutions, and reduced trade costs — making Ugandan products more competitive regionally and globally.</a:t>
          </a:r>
          <a:endParaRPr lang="en-US" sz="1100" kern="1200"/>
        </a:p>
      </dsp:txBody>
      <dsp:txXfrm>
        <a:off x="1330115" y="659889"/>
        <a:ext cx="2546008" cy="1080124"/>
      </dsp:txXfrm>
    </dsp:sp>
    <dsp:sp modelId="{A2524904-BCED-463B-8967-3A0682699F7B}">
      <dsp:nvSpPr>
        <dsp:cNvPr id="0" name=""/>
        <dsp:cNvSpPr/>
      </dsp:nvSpPr>
      <dsp:spPr>
        <a:xfrm>
          <a:off x="4319746" y="659889"/>
          <a:ext cx="1080124" cy="10801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302DC-727E-45B4-9870-BB4324A8DAE2}">
      <dsp:nvSpPr>
        <dsp:cNvPr id="0" name=""/>
        <dsp:cNvSpPr/>
      </dsp:nvSpPr>
      <dsp:spPr>
        <a:xfrm>
          <a:off x="4546573" y="886715"/>
          <a:ext cx="626472" cy="6264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A9547-100E-4885-BD98-CC209AD56DE1}">
      <dsp:nvSpPr>
        <dsp:cNvPr id="0" name=""/>
        <dsp:cNvSpPr/>
      </dsp:nvSpPr>
      <dsp:spPr>
        <a:xfrm>
          <a:off x="5631327" y="659889"/>
          <a:ext cx="2546008" cy="108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Pillar 3: Infrastructure for Competitiveness</a:t>
          </a:r>
          <a:br>
            <a:rPr lang="en-GB" sz="1100" kern="1200"/>
          </a:br>
          <a:r>
            <a:rPr lang="en-GB" sz="1100" kern="1200"/>
            <a:t>UFFA actively supports both </a:t>
          </a:r>
          <a:r>
            <a:rPr lang="en-GB" sz="1100" b="1" kern="1200"/>
            <a:t>hard infrastructure</a:t>
          </a:r>
          <a:r>
            <a:rPr lang="en-GB" sz="1100" kern="1200"/>
            <a:t> (rail, lake, road connectivity) and </a:t>
          </a:r>
          <a:r>
            <a:rPr lang="en-GB" sz="1100" b="1" kern="1200"/>
            <a:t>soft infrastructure</a:t>
          </a:r>
          <a:r>
            <a:rPr lang="en-GB" sz="1100" kern="1200"/>
            <a:t> — including trade policies, digital systems, and streamlined procedures — to strengthen corridor efficiency and resilience.</a:t>
          </a:r>
          <a:endParaRPr lang="en-US" sz="1100" kern="1200"/>
        </a:p>
      </dsp:txBody>
      <dsp:txXfrm>
        <a:off x="5631327" y="659889"/>
        <a:ext cx="2546008" cy="1080124"/>
      </dsp:txXfrm>
    </dsp:sp>
    <dsp:sp modelId="{809AB178-6D3C-47EA-BDE3-7DDB5EF1B76F}">
      <dsp:nvSpPr>
        <dsp:cNvPr id="0" name=""/>
        <dsp:cNvSpPr/>
      </dsp:nvSpPr>
      <dsp:spPr>
        <a:xfrm>
          <a:off x="18535" y="2452790"/>
          <a:ext cx="1080124" cy="10801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1844B-CCD6-4D7F-906A-DE52DF952F0C}">
      <dsp:nvSpPr>
        <dsp:cNvPr id="0" name=""/>
        <dsp:cNvSpPr/>
      </dsp:nvSpPr>
      <dsp:spPr>
        <a:xfrm>
          <a:off x="245361" y="2679617"/>
          <a:ext cx="626472" cy="6264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6FDEC-0A29-494A-B0E9-68B816F37491}">
      <dsp:nvSpPr>
        <dsp:cNvPr id="0" name=""/>
        <dsp:cNvSpPr/>
      </dsp:nvSpPr>
      <dsp:spPr>
        <a:xfrm>
          <a:off x="1330115" y="2452790"/>
          <a:ext cx="2546008" cy="108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Pillar 4: Public Sector Efficiency</a:t>
          </a:r>
          <a:br>
            <a:rPr lang="en-GB" sz="1100" kern="1200"/>
          </a:br>
          <a:r>
            <a:rPr lang="en-GB" sz="1100" kern="1200"/>
            <a:t>Through the NTFC, UFFA promotes collaboration, harmonized documentation, and data-driven coordination among border agencies to improve service delivery.</a:t>
          </a:r>
          <a:endParaRPr lang="en-US" sz="1100" kern="1200"/>
        </a:p>
      </dsp:txBody>
      <dsp:txXfrm>
        <a:off x="1330115" y="2452790"/>
        <a:ext cx="2546008" cy="1080124"/>
      </dsp:txXfrm>
    </dsp:sp>
    <dsp:sp modelId="{7117160E-5A10-4669-A61F-4BCBB4007DC3}">
      <dsp:nvSpPr>
        <dsp:cNvPr id="0" name=""/>
        <dsp:cNvSpPr/>
      </dsp:nvSpPr>
      <dsp:spPr>
        <a:xfrm>
          <a:off x="4319746" y="2452790"/>
          <a:ext cx="1080124" cy="10801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ACFF4-1C17-465C-A87B-F1F7EC503060}">
      <dsp:nvSpPr>
        <dsp:cNvPr id="0" name=""/>
        <dsp:cNvSpPr/>
      </dsp:nvSpPr>
      <dsp:spPr>
        <a:xfrm>
          <a:off x="4546573" y="2679617"/>
          <a:ext cx="626472" cy="6264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68930-2DA2-4514-B926-EB34553EB1C0}">
      <dsp:nvSpPr>
        <dsp:cNvPr id="0" name=""/>
        <dsp:cNvSpPr/>
      </dsp:nvSpPr>
      <dsp:spPr>
        <a:xfrm>
          <a:off x="5631327" y="2452790"/>
          <a:ext cx="2546008" cy="108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Overall Alignment:</a:t>
          </a:r>
          <a:br>
            <a:rPr lang="en-GB" sz="1100" kern="1200"/>
          </a:br>
          <a:r>
            <a:rPr lang="en-GB" sz="1100" kern="1200"/>
            <a:t>UFFA’s interventions — </a:t>
          </a:r>
          <a:r>
            <a:rPr lang="en-GB" sz="1100" b="1" kern="1200"/>
            <a:t>corridor optimization, trade-facilitation reforms, and public–private dialogue</a:t>
          </a:r>
          <a:r>
            <a:rPr lang="en-GB" sz="1100" kern="1200"/>
            <a:t> — directly advance all three pillars, positioning logistics as a core driver of Uganda’s Tenfold Growth Strategy.</a:t>
          </a:r>
          <a:endParaRPr lang="en-US" sz="1100" kern="1200"/>
        </a:p>
      </dsp:txBody>
      <dsp:txXfrm>
        <a:off x="5631327" y="2452790"/>
        <a:ext cx="2546008" cy="10801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83766-283E-4E81-996D-14FAFA421489}">
      <dsp:nvSpPr>
        <dsp:cNvPr id="0" name=""/>
        <dsp:cNvSpPr/>
      </dsp:nvSpPr>
      <dsp:spPr>
        <a:xfrm>
          <a:off x="0" y="2703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1B025-FD49-47CC-8E71-765236EBFB9C}">
      <dsp:nvSpPr>
        <dsp:cNvPr id="0" name=""/>
        <dsp:cNvSpPr/>
      </dsp:nvSpPr>
      <dsp:spPr>
        <a:xfrm>
          <a:off x="0" y="2703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“Seamless trade is not an aspiration—it is an obligation.”</a:t>
          </a:r>
          <a:endParaRPr lang="en-US" sz="2900" kern="1200"/>
        </a:p>
      </dsp:txBody>
      <dsp:txXfrm>
        <a:off x="0" y="2703"/>
        <a:ext cx="5175384" cy="1843578"/>
      </dsp:txXfrm>
    </dsp:sp>
    <dsp:sp modelId="{6BE642EB-E83C-4E51-A2AF-14C69FAB725A}">
      <dsp:nvSpPr>
        <dsp:cNvPr id="0" name=""/>
        <dsp:cNvSpPr/>
      </dsp:nvSpPr>
      <dsp:spPr>
        <a:xfrm>
          <a:off x="0" y="1846281"/>
          <a:ext cx="5175384" cy="0"/>
        </a:xfrm>
        <a:prstGeom prst="line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36F02-9854-4176-B961-F778B6CC69DE}">
      <dsp:nvSpPr>
        <dsp:cNvPr id="0" name=""/>
        <dsp:cNvSpPr/>
      </dsp:nvSpPr>
      <dsp:spPr>
        <a:xfrm>
          <a:off x="0" y="1846281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Efficient border management and trade facilitation are the engines of Uganda’s export-led future.</a:t>
          </a:r>
          <a:endParaRPr lang="en-US" sz="2900" kern="1200"/>
        </a:p>
      </dsp:txBody>
      <dsp:txXfrm>
        <a:off x="0" y="1846281"/>
        <a:ext cx="5175384" cy="1843578"/>
      </dsp:txXfrm>
    </dsp:sp>
    <dsp:sp modelId="{58B9E0DC-1998-4F93-967B-C32EC51812DB}">
      <dsp:nvSpPr>
        <dsp:cNvPr id="0" name=""/>
        <dsp:cNvSpPr/>
      </dsp:nvSpPr>
      <dsp:spPr>
        <a:xfrm>
          <a:off x="0" y="3689859"/>
          <a:ext cx="5175384" cy="0"/>
        </a:xfrm>
        <a:prstGeom prst="lin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A381E-5B15-4CFA-9B2E-299D933E84B3}">
      <dsp:nvSpPr>
        <dsp:cNvPr id="0" name=""/>
        <dsp:cNvSpPr/>
      </dsp:nvSpPr>
      <dsp:spPr>
        <a:xfrm>
          <a:off x="0" y="3689859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Let us work together—public and private sectors—to turn efficiency into competitiveness.</a:t>
          </a:r>
          <a:endParaRPr lang="en-US" sz="2900" kern="1200"/>
        </a:p>
      </dsp:txBody>
      <dsp:txXfrm>
        <a:off x="0" y="3689859"/>
        <a:ext cx="5175384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uffainfo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0491" y="320041"/>
            <a:ext cx="5030313" cy="389266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>
                <a:latin typeface="Bookman Old Style" panose="02050604050505020204" pitchFamily="18" charset="0"/>
              </a:rPr>
              <a:t>Driving Logistics Excellence, Policy Reform, and Digital Transformation for Uganda’s Export Competitiveness</a:t>
            </a:r>
            <a:endParaRPr lang="en-US" sz="4000">
              <a:latin typeface="Bookman Old Style" panose="02050604050505020204" pitchFamily="18" charset="0"/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0274" y="4631161"/>
            <a:ext cx="5030524" cy="1569486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l">
              <a:lnSpc>
                <a:spcPct val="90000"/>
              </a:lnSpc>
            </a:pPr>
            <a:endParaRPr lang="en-US" sz="2200" dirty="0">
              <a:ea typeface="Calibri"/>
              <a:cs typeface="Calibri"/>
            </a:endParaRPr>
          </a:p>
          <a:p>
            <a:pPr algn="l">
              <a:lnSpc>
                <a:spcPct val="90000"/>
              </a:lnSpc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Bookman Old Style" panose="02050604050505020204" pitchFamily="18" charset="0"/>
              </a:rPr>
              <a:t>By: </a:t>
            </a:r>
          </a:p>
          <a:p>
            <a:pPr algn="l">
              <a:lnSpc>
                <a:spcPct val="90000"/>
              </a:lnSpc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Bookman Old Style" panose="02050604050505020204" pitchFamily="18" charset="0"/>
              </a:rPr>
              <a:t>Charles MWEBEMBEZI</a:t>
            </a:r>
          </a:p>
          <a:p>
            <a:pPr algn="l">
              <a:lnSpc>
                <a:spcPct val="90000"/>
              </a:lnSpc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Bookman Old Style" panose="02050604050505020204" pitchFamily="18" charset="0"/>
              </a:rPr>
              <a:t>Chairman - UFFA</a:t>
            </a:r>
            <a:endParaRPr lang="en-US" sz="2200" dirty="0">
              <a:solidFill>
                <a:schemeClr val="bg1">
                  <a:lumMod val="10000"/>
                </a:schemeClr>
              </a:solidFill>
              <a:latin typeface="Bookman Old Style" panose="02050604050505020204" pitchFamily="18" charset="0"/>
              <a:ea typeface="Calibri"/>
              <a:cs typeface="Calibri"/>
            </a:endParaRPr>
          </a:p>
          <a:p>
            <a:pPr algn="l">
              <a:lnSpc>
                <a:spcPct val="90000"/>
              </a:lnSpc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Bookman Old Style" panose="02050604050505020204" pitchFamily="18" charset="0"/>
              </a:rPr>
              <a:t>Date: 06</a:t>
            </a:r>
            <a:r>
              <a:rPr lang="en-US" sz="2200" baseline="30000" dirty="0">
                <a:solidFill>
                  <a:schemeClr val="bg1">
                    <a:lumMod val="10000"/>
                  </a:schemeClr>
                </a:solidFill>
                <a:latin typeface="Bookman Old Style" panose="02050604050505020204" pitchFamily="18" charset="0"/>
              </a:rPr>
              <a:t>th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Bookman Old Style" panose="02050604050505020204" pitchFamily="18" charset="0"/>
              </a:rPr>
              <a:t> November 2025</a:t>
            </a:r>
            <a:endParaRPr lang="en-US" sz="2200" dirty="0">
              <a:solidFill>
                <a:schemeClr val="bg1">
                  <a:lumMod val="10000"/>
                </a:schemeClr>
              </a:solidFill>
              <a:latin typeface="Bookman Old Style" panose="02050604050505020204" pitchFamily="18" charset="0"/>
              <a:ea typeface="Calibri"/>
              <a:cs typeface="Calibri"/>
            </a:endParaRPr>
          </a:p>
          <a:p>
            <a:pPr algn="l">
              <a:lnSpc>
                <a:spcPct val="90000"/>
              </a:lnSpc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Bookman Old Style" panose="02050604050505020204" pitchFamily="18" charset="0"/>
                <a:ea typeface="Calibri"/>
                <a:cs typeface="Calibri"/>
              </a:rPr>
              <a:t>Email: 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Bookman Old Style" panose="02050604050505020204" pitchFamily="18" charset="0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uffainfo@gmail.com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Bookman Old Style" panose="02050604050505020204" pitchFamily="18" charset="0"/>
                <a:ea typeface="Calibri"/>
                <a:cs typeface="Calibri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DDA9A-64C2-7427-7C65-AC873CEE8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1737169"/>
            <a:ext cx="3065526" cy="3065526"/>
          </a:xfrm>
          <a:prstGeom prst="rect">
            <a:avLst/>
          </a:prstGeom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0490" y="4409267"/>
            <a:ext cx="3182692" cy="27432"/>
          </a:xfrm>
          <a:custGeom>
            <a:avLst/>
            <a:gdLst>
              <a:gd name="connsiteX0" fmla="*/ 0 w 3182692"/>
              <a:gd name="connsiteY0" fmla="*/ 0 h 27432"/>
              <a:gd name="connsiteX1" fmla="*/ 604711 w 3182692"/>
              <a:gd name="connsiteY1" fmla="*/ 0 h 27432"/>
              <a:gd name="connsiteX2" fmla="*/ 1241250 w 3182692"/>
              <a:gd name="connsiteY2" fmla="*/ 0 h 27432"/>
              <a:gd name="connsiteX3" fmla="*/ 1909615 w 3182692"/>
              <a:gd name="connsiteY3" fmla="*/ 0 h 27432"/>
              <a:gd name="connsiteX4" fmla="*/ 2577981 w 3182692"/>
              <a:gd name="connsiteY4" fmla="*/ 0 h 27432"/>
              <a:gd name="connsiteX5" fmla="*/ 3182692 w 3182692"/>
              <a:gd name="connsiteY5" fmla="*/ 0 h 27432"/>
              <a:gd name="connsiteX6" fmla="*/ 3182692 w 3182692"/>
              <a:gd name="connsiteY6" fmla="*/ 27432 h 27432"/>
              <a:gd name="connsiteX7" fmla="*/ 2482500 w 3182692"/>
              <a:gd name="connsiteY7" fmla="*/ 27432 h 27432"/>
              <a:gd name="connsiteX8" fmla="*/ 1782308 w 3182692"/>
              <a:gd name="connsiteY8" fmla="*/ 27432 h 27432"/>
              <a:gd name="connsiteX9" fmla="*/ 1145769 w 3182692"/>
              <a:gd name="connsiteY9" fmla="*/ 27432 h 27432"/>
              <a:gd name="connsiteX10" fmla="*/ 0 w 3182692"/>
              <a:gd name="connsiteY10" fmla="*/ 27432 h 27432"/>
              <a:gd name="connsiteX11" fmla="*/ 0 w 3182692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27432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526" y="7395"/>
                  <a:pt x="3182737" y="21864"/>
                  <a:pt x="3182692" y="27432"/>
                </a:cubicBezTo>
                <a:cubicBezTo>
                  <a:pt x="2998421" y="30886"/>
                  <a:pt x="2675038" y="28158"/>
                  <a:pt x="2482500" y="27432"/>
                </a:cubicBezTo>
                <a:cubicBezTo>
                  <a:pt x="2289962" y="26706"/>
                  <a:pt x="1930644" y="15978"/>
                  <a:pt x="1782308" y="27432"/>
                </a:cubicBezTo>
                <a:cubicBezTo>
                  <a:pt x="1633972" y="38886"/>
                  <a:pt x="1287388" y="7152"/>
                  <a:pt x="1145769" y="27432"/>
                </a:cubicBezTo>
                <a:cubicBezTo>
                  <a:pt x="1004150" y="47712"/>
                  <a:pt x="256377" y="-28294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182692" h="27432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885" y="12649"/>
                  <a:pt x="3181704" y="17989"/>
                  <a:pt x="3182692" y="27432"/>
                </a:cubicBezTo>
                <a:cubicBezTo>
                  <a:pt x="3039109" y="-3557"/>
                  <a:pt x="2823860" y="22992"/>
                  <a:pt x="2546154" y="27432"/>
                </a:cubicBezTo>
                <a:cubicBezTo>
                  <a:pt x="2268448" y="31872"/>
                  <a:pt x="2098674" y="14435"/>
                  <a:pt x="1845961" y="27432"/>
                </a:cubicBezTo>
                <a:cubicBezTo>
                  <a:pt x="1593248" y="40429"/>
                  <a:pt x="1456743" y="36704"/>
                  <a:pt x="1304904" y="27432"/>
                </a:cubicBezTo>
                <a:cubicBezTo>
                  <a:pt x="1153065" y="18160"/>
                  <a:pt x="947204" y="20270"/>
                  <a:pt x="668365" y="27432"/>
                </a:cubicBezTo>
                <a:cubicBezTo>
                  <a:pt x="389526" y="34594"/>
                  <a:pt x="288244" y="4516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05C49-071A-F158-4131-9CCCACAE6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795" y="5523179"/>
            <a:ext cx="1056809" cy="10563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3604B3-EC76-761F-6771-F460FEEB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GB" sz="3500"/>
              <a:t>Impact of Efficient Border Management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96960-19F3-DC82-87F1-598F6797D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7" y="5425890"/>
            <a:ext cx="1056809" cy="1056383"/>
          </a:xfrm>
          <a:prstGeom prst="rect">
            <a:avLst/>
          </a:prstGeom>
        </p:spPr>
      </p:pic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A7B775A2-F744-A1F4-6A63-C49168CB2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201747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2916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3604B3-EC76-761F-6771-F460FEEB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  <a:latin typeface="Bookman Old Style" panose="02050604050505020204" pitchFamily="18" charset="0"/>
              </a:rPr>
              <a:t>Case Studies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96960-19F3-DC82-87F1-598F6797D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93" y="236093"/>
            <a:ext cx="1056809" cy="1056383"/>
          </a:xfrm>
          <a:prstGeom prst="rect">
            <a:avLst/>
          </a:prstGeom>
        </p:spPr>
      </p:pic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DB8C9896-53DE-E213-A671-DC04A06F5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149051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396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3604B3-EC76-761F-6771-F460FEEB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GB" sz="3100">
                <a:latin typeface="Bookman Old Style" panose="02050604050505020204" pitchFamily="18" charset="0"/>
              </a:rPr>
              <a:t>Challenges Hindering Efficiency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037AD-DF85-34DA-BDC3-842EA753D2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865" r="-10" b="1985"/>
          <a:stretch>
            <a:fillRect/>
          </a:stretch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66D978-4AFC-487F-833C-99C327BA5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pPr>
              <a:defRPr sz="1800"/>
            </a:pPr>
            <a:r>
              <a:rPr lang="en-GB" sz="1600">
                <a:latin typeface="Bookman Old Style" panose="02050604050505020204" pitchFamily="18" charset="0"/>
              </a:rPr>
              <a:t>Fragmented institutional coordination across border agencies.</a:t>
            </a:r>
          </a:p>
          <a:p>
            <a:pPr>
              <a:defRPr sz="1800"/>
            </a:pPr>
            <a:r>
              <a:rPr lang="en-GB" sz="1600">
                <a:latin typeface="Bookman Old Style" panose="02050604050505020204" pitchFamily="18" charset="0"/>
              </a:rPr>
              <a:t>Low digital adoption by small freight operators.</a:t>
            </a:r>
          </a:p>
          <a:p>
            <a:pPr>
              <a:defRPr sz="1800"/>
            </a:pPr>
            <a:r>
              <a:rPr lang="en-GB" sz="1600">
                <a:latin typeface="Bookman Old Style" panose="02050604050505020204" pitchFamily="18" charset="0"/>
              </a:rPr>
              <a:t>Inconsistent application of EAC TFA &amp; AfCFTA commitments.</a:t>
            </a:r>
          </a:p>
          <a:p>
            <a:pPr>
              <a:defRPr sz="1800"/>
            </a:pPr>
            <a:r>
              <a:rPr lang="en-GB" sz="1600">
                <a:latin typeface="Bookman Old Style" panose="02050604050505020204" pitchFamily="18" charset="0"/>
              </a:rPr>
              <a:t>Infrastructure gaps at ICDs and border posts.</a:t>
            </a:r>
          </a:p>
          <a:p>
            <a:pPr>
              <a:defRPr sz="1800"/>
            </a:pPr>
            <a:r>
              <a:rPr lang="en-GB" sz="1600">
                <a:latin typeface="Bookman Old Style" panose="02050604050505020204" pitchFamily="18" charset="0"/>
              </a:rPr>
              <a:t>Skills deficit in digital freight management.</a:t>
            </a:r>
          </a:p>
          <a:p>
            <a:endParaRPr lang="en-GB" sz="1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96960-19F3-DC82-87F1-598F6797D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751" y="5680834"/>
            <a:ext cx="1056809" cy="10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44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56" y="502400"/>
            <a:ext cx="2525379" cy="1818064"/>
          </a:xfrm>
        </p:spPr>
        <p:txBody>
          <a:bodyPr>
            <a:normAutofit/>
          </a:bodyPr>
          <a:lstStyle/>
          <a:p>
            <a:endParaRPr lang="en-US" sz="2400" b="1">
              <a:latin typeface="Bookman Old Styl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46415-5CAA-3601-9C29-F26B1FADC2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23"/>
          <a:stretch>
            <a:fillRect/>
          </a:stretch>
        </p:blipFill>
        <p:spPr>
          <a:xfrm>
            <a:off x="3416427" y="6"/>
            <a:ext cx="5727572" cy="276272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09B70-7A31-6713-C3F9-FEA98C13C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5" b="-2"/>
          <a:stretch>
            <a:fillRect/>
          </a:stretch>
        </p:blipFill>
        <p:spPr>
          <a:xfrm>
            <a:off x="20" y="2826737"/>
            <a:ext cx="3424313" cy="40312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224" y="3455208"/>
            <a:ext cx="4306824" cy="23447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  <a:defRPr sz="1800"/>
            </a:pPr>
            <a:r>
              <a:rPr lang="en-GB" sz="1300">
                <a:latin typeface="Bookman Old Style" panose="02050604050505020204" pitchFamily="18" charset="0"/>
              </a:rPr>
              <a:t>Integrate UeSW with EAC systems.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 sz="1800"/>
            </a:pPr>
            <a:r>
              <a:rPr lang="en-GB" sz="1300">
                <a:latin typeface="Bookman Old Style" panose="02050604050505020204" pitchFamily="18" charset="0"/>
              </a:rPr>
              <a:t>Develop multimodal links: rail–lake–road connectivity.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 sz="1800"/>
            </a:pPr>
            <a:r>
              <a:rPr lang="en-GB" sz="1300">
                <a:latin typeface="Bookman Old Style" panose="02050604050505020204" pitchFamily="18" charset="0"/>
              </a:rPr>
              <a:t>Invest in digital logistics skills via UFFA–URA–MTIC partnerships.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 sz="1800"/>
            </a:pPr>
            <a:r>
              <a:rPr lang="en-GB" sz="1300">
                <a:latin typeface="Bookman Old Style" panose="02050604050505020204" pitchFamily="18" charset="0"/>
              </a:rPr>
              <a:t>Strengthen NTFC coordination for efficient agency alignment.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 sz="1800"/>
            </a:pPr>
            <a:r>
              <a:rPr lang="en-GB" sz="1300">
                <a:latin typeface="Bookman Old Style" panose="02050604050505020204" pitchFamily="18" charset="0"/>
              </a:rPr>
              <a:t>Encourage PPP investment in dry ports &amp; logistics hubs.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 sz="1800"/>
            </a:pPr>
            <a:r>
              <a:rPr lang="en-GB" sz="1300">
                <a:latin typeface="Bookman Old Style" panose="02050604050505020204" pitchFamily="18" charset="0"/>
              </a:rPr>
              <a:t>Focus on integration, innovation &amp; collaboration.</a:t>
            </a:r>
          </a:p>
          <a:p>
            <a:pPr marL="0" indent="0">
              <a:lnSpc>
                <a:spcPct val="90000"/>
              </a:lnSpc>
              <a:buNone/>
            </a:pPr>
            <a:endParaRPr lang="en-GB" sz="13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429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75E0B-E713-C865-B73F-EC84BA9E1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06" y="5509395"/>
            <a:ext cx="1056809" cy="10563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3604B3-EC76-761F-6771-F460FEEB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700" b="1">
                <a:solidFill>
                  <a:srgbClr val="FFFFFF"/>
                </a:solidFill>
                <a:latin typeface="Bookman Old Style" panose="02050604050505020204" pitchFamily="18" charset="0"/>
              </a:rPr>
              <a:t>Alignment with Tenfold Growth Strategy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96960-19F3-DC82-87F1-598F6797D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751" y="5680834"/>
            <a:ext cx="1056809" cy="1056383"/>
          </a:xfrm>
          <a:prstGeom prst="rect">
            <a:avLst/>
          </a:prstGeom>
        </p:spPr>
      </p:pic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9CEE6956-0565-67C8-36E7-ADBEC909A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778427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724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61" y="1186853"/>
            <a:ext cx="2563994" cy="2056522"/>
          </a:xfrm>
        </p:spPr>
        <p:txBody>
          <a:bodyPr anchor="ctr">
            <a:normAutofit/>
          </a:bodyPr>
          <a:lstStyle/>
          <a:p>
            <a:r>
              <a:rPr lang="en-GB" sz="4700" b="1">
                <a:latin typeface="Bookman Old Style" panose="02050604050505020204" pitchFamily="18" charset="0"/>
              </a:rPr>
              <a:t>Call to Action</a:t>
            </a:r>
            <a:endParaRPr lang="en-US" sz="4700" b="1" dirty="0">
              <a:latin typeface="Bookman Old Style" panose="02050604050505020204" pitchFamily="18" charset="0"/>
            </a:endParaRP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80A5E-163A-A81E-6696-09FBDE1B0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" y="92076"/>
            <a:ext cx="1056809" cy="1056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D9451-C156-1C79-4466-0ACAC263F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37" y="5597971"/>
            <a:ext cx="1056809" cy="1056383"/>
          </a:xfrm>
          <a:prstGeom prst="rect">
            <a:avLst/>
          </a:prstGeom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637B9A7-C0E0-9D93-93AE-075ECA504A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833726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10B6AA9-54AE-7FFA-9FB8-926F15C48E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839692"/>
            <a:ext cx="3222386" cy="161119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Google Shape;1397;p48">
            <a:extLst>
              <a:ext uri="{FF2B5EF4-FFF2-40B4-BE49-F238E27FC236}">
                <a16:creationId xmlns:a16="http://schemas.microsoft.com/office/drawing/2014/main" id="{F7C6324C-3C9E-D23B-21E7-CD505D6686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l" defTabSz="914400">
              <a:lnSpc>
                <a:spcPct val="90000"/>
              </a:lnSpc>
              <a:spcAft>
                <a:spcPts val="0"/>
              </a:spcAft>
            </a:pPr>
            <a: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  <a:b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6DF983-4609-BFE5-4145-8327AA02A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21" y="719344"/>
            <a:ext cx="5419311" cy="54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20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kumimoji="0" lang="en-GB" sz="1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indent="0">
              <a:buNone/>
            </a:pPr>
            <a:endParaRPr lang="en-GB" sz="1700">
              <a:latin typeface="Calibri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kumimoji="0" lang="en-GB" sz="17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Q&amp;A / Discussion</a:t>
            </a:r>
            <a:endParaRPr lang="en-GB" sz="1700">
              <a:ea typeface="Calibri"/>
              <a:cs typeface="Calibri"/>
            </a:endParaRPr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B179AE4E-A319-2946-8380-BC887821CC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6" r="53059" b="-3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090B7AD9-020D-FEF0-8073-3DE7AE5B1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4" y="451447"/>
            <a:ext cx="1056809" cy="10563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040;p43">
            <a:extLst>
              <a:ext uri="{FF2B5EF4-FFF2-40B4-BE49-F238E27FC236}">
                <a16:creationId xmlns:a16="http://schemas.microsoft.com/office/drawing/2014/main" id="{208407E3-9A60-B01C-3266-BC7CEDE4ABE7}"/>
              </a:ext>
            </a:extLst>
          </p:cNvPr>
          <p:cNvSpPr/>
          <p:nvPr/>
        </p:nvSpPr>
        <p:spPr>
          <a:xfrm>
            <a:off x="1545103" y="1035894"/>
            <a:ext cx="1037400" cy="10374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42875" dist="57150" dir="5400000" algn="bl" rotWithShape="0">
              <a:schemeClr val="dk1">
                <a:alpha val="5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096;p43">
            <a:extLst>
              <a:ext uri="{FF2B5EF4-FFF2-40B4-BE49-F238E27FC236}">
                <a16:creationId xmlns:a16="http://schemas.microsoft.com/office/drawing/2014/main" id="{0BDBF1CF-B883-08A7-0B52-67023D77EBE2}"/>
              </a:ext>
            </a:extLst>
          </p:cNvPr>
          <p:cNvSpPr txBox="1">
            <a:spLocks/>
          </p:cNvSpPr>
          <p:nvPr/>
        </p:nvSpPr>
        <p:spPr>
          <a:xfrm>
            <a:off x="222917" y="2189404"/>
            <a:ext cx="4226768" cy="3941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Cabin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charset="0"/>
                <a:cs typeface="Times New Roman" charset="0"/>
                <a:sym typeface="Cabin"/>
              </a:rPr>
              <a:t>UFFA is an umbrella association of transport and logistics companies in Uganda whose membership includes foreign, multinationals and local companies involved with freight logistics, including but not limited to: customs clearance, transport, shipping, ICD/freight terminals and warehouses/storage operations.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Cabin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Times New Roman" charset="0"/>
              <a:cs typeface="Times New Roman" charset="0"/>
              <a:sym typeface="Cabi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Cabin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charset="0"/>
                <a:cs typeface="Times New Roman" charset="0"/>
                <a:sym typeface="Cabin"/>
              </a:rPr>
              <a:t>The Association has a membership of 185 companies that handle over 90% of Uganda's import and export cargo.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Cabin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bin"/>
              <a:sym typeface="Cabin"/>
            </a:endParaRPr>
          </a:p>
        </p:txBody>
      </p:sp>
      <p:grpSp>
        <p:nvGrpSpPr>
          <p:cNvPr id="35" name="Google Shape;1042;p43">
            <a:extLst>
              <a:ext uri="{FF2B5EF4-FFF2-40B4-BE49-F238E27FC236}">
                <a16:creationId xmlns:a16="http://schemas.microsoft.com/office/drawing/2014/main" id="{28EE48D1-C66C-9721-8EAF-064A6B923289}"/>
              </a:ext>
            </a:extLst>
          </p:cNvPr>
          <p:cNvGrpSpPr/>
          <p:nvPr/>
        </p:nvGrpSpPr>
        <p:grpSpPr>
          <a:xfrm>
            <a:off x="1791307" y="1300458"/>
            <a:ext cx="544994" cy="544994"/>
            <a:chOff x="2383875" y="238125"/>
            <a:chExt cx="2162675" cy="2162675"/>
          </a:xfrm>
        </p:grpSpPr>
        <p:sp>
          <p:nvSpPr>
            <p:cNvPr id="36" name="Google Shape;1043;p43">
              <a:extLst>
                <a:ext uri="{FF2B5EF4-FFF2-40B4-BE49-F238E27FC236}">
                  <a16:creationId xmlns:a16="http://schemas.microsoft.com/office/drawing/2014/main" id="{03067C14-AA34-8189-9743-D37358B0DEFE}"/>
                </a:ext>
              </a:extLst>
            </p:cNvPr>
            <p:cNvSpPr/>
            <p:nvPr/>
          </p:nvSpPr>
          <p:spPr>
            <a:xfrm>
              <a:off x="3969950" y="1907625"/>
              <a:ext cx="500575" cy="461500"/>
            </a:xfrm>
            <a:custGeom>
              <a:avLst/>
              <a:gdLst/>
              <a:ahLst/>
              <a:cxnLst/>
              <a:rect l="l" t="t" r="r" b="b"/>
              <a:pathLst>
                <a:path w="20023" h="18460" extrusionOk="0">
                  <a:moveTo>
                    <a:pt x="5154" y="1"/>
                  </a:moveTo>
                  <a:lnTo>
                    <a:pt x="4605" y="212"/>
                  </a:lnTo>
                  <a:lnTo>
                    <a:pt x="4056" y="465"/>
                  </a:lnTo>
                  <a:lnTo>
                    <a:pt x="3549" y="719"/>
                  </a:lnTo>
                  <a:lnTo>
                    <a:pt x="3084" y="1057"/>
                  </a:lnTo>
                  <a:lnTo>
                    <a:pt x="2620" y="1395"/>
                  </a:lnTo>
                  <a:lnTo>
                    <a:pt x="2197" y="1775"/>
                  </a:lnTo>
                  <a:lnTo>
                    <a:pt x="1817" y="2197"/>
                  </a:lnTo>
                  <a:lnTo>
                    <a:pt x="1479" y="2662"/>
                  </a:lnTo>
                  <a:lnTo>
                    <a:pt x="1141" y="3126"/>
                  </a:lnTo>
                  <a:lnTo>
                    <a:pt x="846" y="3633"/>
                  </a:lnTo>
                  <a:lnTo>
                    <a:pt x="592" y="4140"/>
                  </a:lnTo>
                  <a:lnTo>
                    <a:pt x="381" y="4689"/>
                  </a:lnTo>
                  <a:lnTo>
                    <a:pt x="254" y="5238"/>
                  </a:lnTo>
                  <a:lnTo>
                    <a:pt x="127" y="5830"/>
                  </a:lnTo>
                  <a:lnTo>
                    <a:pt x="43" y="6421"/>
                  </a:lnTo>
                  <a:lnTo>
                    <a:pt x="1" y="7055"/>
                  </a:lnTo>
                  <a:lnTo>
                    <a:pt x="1" y="17150"/>
                  </a:lnTo>
                  <a:lnTo>
                    <a:pt x="43" y="17403"/>
                  </a:lnTo>
                  <a:lnTo>
                    <a:pt x="127" y="17657"/>
                  </a:lnTo>
                  <a:lnTo>
                    <a:pt x="254" y="17868"/>
                  </a:lnTo>
                  <a:lnTo>
                    <a:pt x="423" y="18079"/>
                  </a:lnTo>
                  <a:lnTo>
                    <a:pt x="592" y="18248"/>
                  </a:lnTo>
                  <a:lnTo>
                    <a:pt x="846" y="18375"/>
                  </a:lnTo>
                  <a:lnTo>
                    <a:pt x="1099" y="18459"/>
                  </a:lnTo>
                  <a:lnTo>
                    <a:pt x="18966" y="18459"/>
                  </a:lnTo>
                  <a:lnTo>
                    <a:pt x="19220" y="18375"/>
                  </a:lnTo>
                  <a:lnTo>
                    <a:pt x="19431" y="18248"/>
                  </a:lnTo>
                  <a:lnTo>
                    <a:pt x="19642" y="18079"/>
                  </a:lnTo>
                  <a:lnTo>
                    <a:pt x="19811" y="17868"/>
                  </a:lnTo>
                  <a:lnTo>
                    <a:pt x="19938" y="17657"/>
                  </a:lnTo>
                  <a:lnTo>
                    <a:pt x="20022" y="17403"/>
                  </a:lnTo>
                  <a:lnTo>
                    <a:pt x="20022" y="17150"/>
                  </a:lnTo>
                  <a:lnTo>
                    <a:pt x="20022" y="7055"/>
                  </a:lnTo>
                  <a:lnTo>
                    <a:pt x="20022" y="6421"/>
                  </a:lnTo>
                  <a:lnTo>
                    <a:pt x="19938" y="5830"/>
                  </a:lnTo>
                  <a:lnTo>
                    <a:pt x="19811" y="5238"/>
                  </a:lnTo>
                  <a:lnTo>
                    <a:pt x="19642" y="4689"/>
                  </a:lnTo>
                  <a:lnTo>
                    <a:pt x="19431" y="4140"/>
                  </a:lnTo>
                  <a:lnTo>
                    <a:pt x="19177" y="3633"/>
                  </a:lnTo>
                  <a:lnTo>
                    <a:pt x="18924" y="3126"/>
                  </a:lnTo>
                  <a:lnTo>
                    <a:pt x="18586" y="2662"/>
                  </a:lnTo>
                  <a:lnTo>
                    <a:pt x="18248" y="2197"/>
                  </a:lnTo>
                  <a:lnTo>
                    <a:pt x="17826" y="1775"/>
                  </a:lnTo>
                  <a:lnTo>
                    <a:pt x="17403" y="1395"/>
                  </a:lnTo>
                  <a:lnTo>
                    <a:pt x="16981" y="1057"/>
                  </a:lnTo>
                  <a:lnTo>
                    <a:pt x="16474" y="719"/>
                  </a:lnTo>
                  <a:lnTo>
                    <a:pt x="16009" y="465"/>
                  </a:lnTo>
                  <a:lnTo>
                    <a:pt x="15460" y="212"/>
                  </a:lnTo>
                  <a:lnTo>
                    <a:pt x="14911" y="1"/>
                  </a:lnTo>
                  <a:close/>
                </a:path>
              </a:pathLst>
            </a:custGeom>
            <a:solidFill>
              <a:srgbClr val="3E3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044;p43">
              <a:extLst>
                <a:ext uri="{FF2B5EF4-FFF2-40B4-BE49-F238E27FC236}">
                  <a16:creationId xmlns:a16="http://schemas.microsoft.com/office/drawing/2014/main" id="{307BEFCD-50AC-8E3E-548A-BBDD6DAF5A52}"/>
                </a:ext>
              </a:extLst>
            </p:cNvPr>
            <p:cNvSpPr/>
            <p:nvPr/>
          </p:nvSpPr>
          <p:spPr>
            <a:xfrm>
              <a:off x="2459900" y="1907625"/>
              <a:ext cx="500550" cy="461500"/>
            </a:xfrm>
            <a:custGeom>
              <a:avLst/>
              <a:gdLst/>
              <a:ahLst/>
              <a:cxnLst/>
              <a:rect l="l" t="t" r="r" b="b"/>
              <a:pathLst>
                <a:path w="20022" h="18460" extrusionOk="0">
                  <a:moveTo>
                    <a:pt x="5112" y="1"/>
                  </a:moveTo>
                  <a:lnTo>
                    <a:pt x="4562" y="212"/>
                  </a:lnTo>
                  <a:lnTo>
                    <a:pt x="4056" y="465"/>
                  </a:lnTo>
                  <a:lnTo>
                    <a:pt x="3549" y="719"/>
                  </a:lnTo>
                  <a:lnTo>
                    <a:pt x="3084" y="1057"/>
                  </a:lnTo>
                  <a:lnTo>
                    <a:pt x="2619" y="1395"/>
                  </a:lnTo>
                  <a:lnTo>
                    <a:pt x="2197" y="1775"/>
                  </a:lnTo>
                  <a:lnTo>
                    <a:pt x="1817" y="2197"/>
                  </a:lnTo>
                  <a:lnTo>
                    <a:pt x="1437" y="2662"/>
                  </a:lnTo>
                  <a:lnTo>
                    <a:pt x="1141" y="3126"/>
                  </a:lnTo>
                  <a:lnTo>
                    <a:pt x="845" y="3633"/>
                  </a:lnTo>
                  <a:lnTo>
                    <a:pt x="592" y="4140"/>
                  </a:lnTo>
                  <a:lnTo>
                    <a:pt x="381" y="4689"/>
                  </a:lnTo>
                  <a:lnTo>
                    <a:pt x="212" y="5238"/>
                  </a:lnTo>
                  <a:lnTo>
                    <a:pt x="85" y="5830"/>
                  </a:lnTo>
                  <a:lnTo>
                    <a:pt x="43" y="6421"/>
                  </a:lnTo>
                  <a:lnTo>
                    <a:pt x="1" y="7055"/>
                  </a:lnTo>
                  <a:lnTo>
                    <a:pt x="1" y="17150"/>
                  </a:lnTo>
                  <a:lnTo>
                    <a:pt x="43" y="17403"/>
                  </a:lnTo>
                  <a:lnTo>
                    <a:pt x="85" y="17657"/>
                  </a:lnTo>
                  <a:lnTo>
                    <a:pt x="212" y="17868"/>
                  </a:lnTo>
                  <a:lnTo>
                    <a:pt x="381" y="18079"/>
                  </a:lnTo>
                  <a:lnTo>
                    <a:pt x="592" y="18248"/>
                  </a:lnTo>
                  <a:lnTo>
                    <a:pt x="803" y="18375"/>
                  </a:lnTo>
                  <a:lnTo>
                    <a:pt x="1057" y="18459"/>
                  </a:lnTo>
                  <a:lnTo>
                    <a:pt x="18966" y="18459"/>
                  </a:lnTo>
                  <a:lnTo>
                    <a:pt x="19177" y="18375"/>
                  </a:lnTo>
                  <a:lnTo>
                    <a:pt x="19431" y="18248"/>
                  </a:lnTo>
                  <a:lnTo>
                    <a:pt x="19642" y="18079"/>
                  </a:lnTo>
                  <a:lnTo>
                    <a:pt x="19769" y="17868"/>
                  </a:lnTo>
                  <a:lnTo>
                    <a:pt x="19895" y="17657"/>
                  </a:lnTo>
                  <a:lnTo>
                    <a:pt x="19980" y="17403"/>
                  </a:lnTo>
                  <a:lnTo>
                    <a:pt x="20022" y="17150"/>
                  </a:lnTo>
                  <a:lnTo>
                    <a:pt x="20022" y="7055"/>
                  </a:lnTo>
                  <a:lnTo>
                    <a:pt x="19980" y="6421"/>
                  </a:lnTo>
                  <a:lnTo>
                    <a:pt x="19938" y="5830"/>
                  </a:lnTo>
                  <a:lnTo>
                    <a:pt x="19811" y="5238"/>
                  </a:lnTo>
                  <a:lnTo>
                    <a:pt x="19642" y="4689"/>
                  </a:lnTo>
                  <a:lnTo>
                    <a:pt x="19431" y="4140"/>
                  </a:lnTo>
                  <a:lnTo>
                    <a:pt x="19177" y="3633"/>
                  </a:lnTo>
                  <a:lnTo>
                    <a:pt x="18882" y="3126"/>
                  </a:lnTo>
                  <a:lnTo>
                    <a:pt x="18586" y="2662"/>
                  </a:lnTo>
                  <a:lnTo>
                    <a:pt x="18206" y="2197"/>
                  </a:lnTo>
                  <a:lnTo>
                    <a:pt x="17826" y="1775"/>
                  </a:lnTo>
                  <a:lnTo>
                    <a:pt x="17403" y="1395"/>
                  </a:lnTo>
                  <a:lnTo>
                    <a:pt x="16939" y="1057"/>
                  </a:lnTo>
                  <a:lnTo>
                    <a:pt x="16474" y="719"/>
                  </a:lnTo>
                  <a:lnTo>
                    <a:pt x="15967" y="465"/>
                  </a:lnTo>
                  <a:lnTo>
                    <a:pt x="15460" y="212"/>
                  </a:lnTo>
                  <a:lnTo>
                    <a:pt x="14911" y="1"/>
                  </a:lnTo>
                  <a:close/>
                </a:path>
              </a:pathLst>
            </a:custGeom>
            <a:solidFill>
              <a:srgbClr val="3E3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045;p43">
              <a:extLst>
                <a:ext uri="{FF2B5EF4-FFF2-40B4-BE49-F238E27FC236}">
                  <a16:creationId xmlns:a16="http://schemas.microsoft.com/office/drawing/2014/main" id="{168E2222-1F7F-F9B1-74A5-E1B72CF4E211}"/>
                </a:ext>
              </a:extLst>
            </p:cNvPr>
            <p:cNvSpPr/>
            <p:nvPr/>
          </p:nvSpPr>
          <p:spPr>
            <a:xfrm>
              <a:off x="3214925" y="1383850"/>
              <a:ext cx="500575" cy="492125"/>
            </a:xfrm>
            <a:custGeom>
              <a:avLst/>
              <a:gdLst/>
              <a:ahLst/>
              <a:cxnLst/>
              <a:rect l="l" t="t" r="r" b="b"/>
              <a:pathLst>
                <a:path w="20023" h="19685" extrusionOk="0">
                  <a:moveTo>
                    <a:pt x="10011" y="1"/>
                  </a:moveTo>
                  <a:lnTo>
                    <a:pt x="9505" y="43"/>
                  </a:lnTo>
                  <a:lnTo>
                    <a:pt x="8998" y="85"/>
                  </a:lnTo>
                  <a:lnTo>
                    <a:pt x="8491" y="128"/>
                  </a:lnTo>
                  <a:lnTo>
                    <a:pt x="7984" y="212"/>
                  </a:lnTo>
                  <a:lnTo>
                    <a:pt x="7055" y="465"/>
                  </a:lnTo>
                  <a:lnTo>
                    <a:pt x="6125" y="803"/>
                  </a:lnTo>
                  <a:lnTo>
                    <a:pt x="5238" y="1226"/>
                  </a:lnTo>
                  <a:lnTo>
                    <a:pt x="4436" y="1733"/>
                  </a:lnTo>
                  <a:lnTo>
                    <a:pt x="3633" y="2324"/>
                  </a:lnTo>
                  <a:lnTo>
                    <a:pt x="2957" y="2958"/>
                  </a:lnTo>
                  <a:lnTo>
                    <a:pt x="2282" y="3676"/>
                  </a:lnTo>
                  <a:lnTo>
                    <a:pt x="1732" y="4436"/>
                  </a:lnTo>
                  <a:lnTo>
                    <a:pt x="1226" y="5239"/>
                  </a:lnTo>
                  <a:lnTo>
                    <a:pt x="803" y="6126"/>
                  </a:lnTo>
                  <a:lnTo>
                    <a:pt x="465" y="7055"/>
                  </a:lnTo>
                  <a:lnTo>
                    <a:pt x="212" y="8026"/>
                  </a:lnTo>
                  <a:lnTo>
                    <a:pt x="127" y="8491"/>
                  </a:lnTo>
                  <a:lnTo>
                    <a:pt x="43" y="8998"/>
                  </a:lnTo>
                  <a:lnTo>
                    <a:pt x="43" y="9505"/>
                  </a:lnTo>
                  <a:lnTo>
                    <a:pt x="1" y="10012"/>
                  </a:lnTo>
                  <a:lnTo>
                    <a:pt x="1" y="17023"/>
                  </a:lnTo>
                  <a:lnTo>
                    <a:pt x="43" y="17277"/>
                  </a:lnTo>
                  <a:lnTo>
                    <a:pt x="43" y="17530"/>
                  </a:lnTo>
                  <a:lnTo>
                    <a:pt x="127" y="17826"/>
                  </a:lnTo>
                  <a:lnTo>
                    <a:pt x="212" y="18037"/>
                  </a:lnTo>
                  <a:lnTo>
                    <a:pt x="465" y="18502"/>
                  </a:lnTo>
                  <a:lnTo>
                    <a:pt x="803" y="18882"/>
                  </a:lnTo>
                  <a:lnTo>
                    <a:pt x="1183" y="19220"/>
                  </a:lnTo>
                  <a:lnTo>
                    <a:pt x="1648" y="19473"/>
                  </a:lnTo>
                  <a:lnTo>
                    <a:pt x="1901" y="19558"/>
                  </a:lnTo>
                  <a:lnTo>
                    <a:pt x="2155" y="19642"/>
                  </a:lnTo>
                  <a:lnTo>
                    <a:pt x="2408" y="19684"/>
                  </a:lnTo>
                  <a:lnTo>
                    <a:pt x="17614" y="19684"/>
                  </a:lnTo>
                  <a:lnTo>
                    <a:pt x="17910" y="19642"/>
                  </a:lnTo>
                  <a:lnTo>
                    <a:pt x="18164" y="19558"/>
                  </a:lnTo>
                  <a:lnTo>
                    <a:pt x="18375" y="19473"/>
                  </a:lnTo>
                  <a:lnTo>
                    <a:pt x="18839" y="19220"/>
                  </a:lnTo>
                  <a:lnTo>
                    <a:pt x="19262" y="18882"/>
                  </a:lnTo>
                  <a:lnTo>
                    <a:pt x="19557" y="18502"/>
                  </a:lnTo>
                  <a:lnTo>
                    <a:pt x="19811" y="18037"/>
                  </a:lnTo>
                  <a:lnTo>
                    <a:pt x="19895" y="17826"/>
                  </a:lnTo>
                  <a:lnTo>
                    <a:pt x="19980" y="17530"/>
                  </a:lnTo>
                  <a:lnTo>
                    <a:pt x="20022" y="17277"/>
                  </a:lnTo>
                  <a:lnTo>
                    <a:pt x="20022" y="17023"/>
                  </a:lnTo>
                  <a:lnTo>
                    <a:pt x="20022" y="10012"/>
                  </a:lnTo>
                  <a:lnTo>
                    <a:pt x="20022" y="9505"/>
                  </a:lnTo>
                  <a:lnTo>
                    <a:pt x="19980" y="8998"/>
                  </a:lnTo>
                  <a:lnTo>
                    <a:pt x="19895" y="8491"/>
                  </a:lnTo>
                  <a:lnTo>
                    <a:pt x="19811" y="8026"/>
                  </a:lnTo>
                  <a:lnTo>
                    <a:pt x="19557" y="7055"/>
                  </a:lnTo>
                  <a:lnTo>
                    <a:pt x="19220" y="6126"/>
                  </a:lnTo>
                  <a:lnTo>
                    <a:pt x="18797" y="5239"/>
                  </a:lnTo>
                  <a:lnTo>
                    <a:pt x="18333" y="4436"/>
                  </a:lnTo>
                  <a:lnTo>
                    <a:pt x="17741" y="3676"/>
                  </a:lnTo>
                  <a:lnTo>
                    <a:pt x="17108" y="2958"/>
                  </a:lnTo>
                  <a:lnTo>
                    <a:pt x="16390" y="2324"/>
                  </a:lnTo>
                  <a:lnTo>
                    <a:pt x="15629" y="1733"/>
                  </a:lnTo>
                  <a:lnTo>
                    <a:pt x="14784" y="1226"/>
                  </a:lnTo>
                  <a:lnTo>
                    <a:pt x="13897" y="803"/>
                  </a:lnTo>
                  <a:lnTo>
                    <a:pt x="13010" y="465"/>
                  </a:lnTo>
                  <a:lnTo>
                    <a:pt x="12039" y="212"/>
                  </a:lnTo>
                  <a:lnTo>
                    <a:pt x="11532" y="128"/>
                  </a:lnTo>
                  <a:lnTo>
                    <a:pt x="11025" y="85"/>
                  </a:lnTo>
                  <a:lnTo>
                    <a:pt x="10518" y="43"/>
                  </a:lnTo>
                  <a:lnTo>
                    <a:pt x="10011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046;p43">
              <a:extLst>
                <a:ext uri="{FF2B5EF4-FFF2-40B4-BE49-F238E27FC236}">
                  <a16:creationId xmlns:a16="http://schemas.microsoft.com/office/drawing/2014/main" id="{ABCDCA65-6037-911C-2227-2CF9BA01C558}"/>
                </a:ext>
              </a:extLst>
            </p:cNvPr>
            <p:cNvSpPr/>
            <p:nvPr/>
          </p:nvSpPr>
          <p:spPr>
            <a:xfrm>
              <a:off x="2415550" y="1383850"/>
              <a:ext cx="589275" cy="523800"/>
            </a:xfrm>
            <a:custGeom>
              <a:avLst/>
              <a:gdLst/>
              <a:ahLst/>
              <a:cxnLst/>
              <a:rect l="l" t="t" r="r" b="b"/>
              <a:pathLst>
                <a:path w="23571" h="20952" extrusionOk="0">
                  <a:moveTo>
                    <a:pt x="9082" y="1"/>
                  </a:moveTo>
                  <a:lnTo>
                    <a:pt x="8364" y="43"/>
                  </a:lnTo>
                  <a:lnTo>
                    <a:pt x="7646" y="170"/>
                  </a:lnTo>
                  <a:lnTo>
                    <a:pt x="6970" y="381"/>
                  </a:lnTo>
                  <a:lnTo>
                    <a:pt x="6336" y="677"/>
                  </a:lnTo>
                  <a:lnTo>
                    <a:pt x="5703" y="1015"/>
                  </a:lnTo>
                  <a:lnTo>
                    <a:pt x="5154" y="1437"/>
                  </a:lnTo>
                  <a:lnTo>
                    <a:pt x="4605" y="1902"/>
                  </a:lnTo>
                  <a:lnTo>
                    <a:pt x="4098" y="2451"/>
                  </a:lnTo>
                  <a:lnTo>
                    <a:pt x="3633" y="3042"/>
                  </a:lnTo>
                  <a:lnTo>
                    <a:pt x="3253" y="3676"/>
                  </a:lnTo>
                  <a:lnTo>
                    <a:pt x="2873" y="4351"/>
                  </a:lnTo>
                  <a:lnTo>
                    <a:pt x="2577" y="5070"/>
                  </a:lnTo>
                  <a:lnTo>
                    <a:pt x="2324" y="5830"/>
                  </a:lnTo>
                  <a:lnTo>
                    <a:pt x="2155" y="6632"/>
                  </a:lnTo>
                  <a:lnTo>
                    <a:pt x="2070" y="7435"/>
                  </a:lnTo>
                  <a:lnTo>
                    <a:pt x="2028" y="8280"/>
                  </a:lnTo>
                  <a:lnTo>
                    <a:pt x="1986" y="9843"/>
                  </a:lnTo>
                  <a:lnTo>
                    <a:pt x="1901" y="11363"/>
                  </a:lnTo>
                  <a:lnTo>
                    <a:pt x="1775" y="12842"/>
                  </a:lnTo>
                  <a:lnTo>
                    <a:pt x="1563" y="14278"/>
                  </a:lnTo>
                  <a:lnTo>
                    <a:pt x="1310" y="15629"/>
                  </a:lnTo>
                  <a:lnTo>
                    <a:pt x="1141" y="16263"/>
                  </a:lnTo>
                  <a:lnTo>
                    <a:pt x="972" y="16897"/>
                  </a:lnTo>
                  <a:lnTo>
                    <a:pt x="761" y="17488"/>
                  </a:lnTo>
                  <a:lnTo>
                    <a:pt x="507" y="18037"/>
                  </a:lnTo>
                  <a:lnTo>
                    <a:pt x="296" y="18544"/>
                  </a:lnTo>
                  <a:lnTo>
                    <a:pt x="1" y="19051"/>
                  </a:lnTo>
                  <a:lnTo>
                    <a:pt x="1352" y="19515"/>
                  </a:lnTo>
                  <a:lnTo>
                    <a:pt x="2704" y="19896"/>
                  </a:lnTo>
                  <a:lnTo>
                    <a:pt x="4140" y="20191"/>
                  </a:lnTo>
                  <a:lnTo>
                    <a:pt x="5618" y="20487"/>
                  </a:lnTo>
                  <a:lnTo>
                    <a:pt x="7139" y="20698"/>
                  </a:lnTo>
                  <a:lnTo>
                    <a:pt x="8660" y="20825"/>
                  </a:lnTo>
                  <a:lnTo>
                    <a:pt x="10222" y="20909"/>
                  </a:lnTo>
                  <a:lnTo>
                    <a:pt x="11785" y="20952"/>
                  </a:lnTo>
                  <a:lnTo>
                    <a:pt x="13348" y="20909"/>
                  </a:lnTo>
                  <a:lnTo>
                    <a:pt x="14911" y="20825"/>
                  </a:lnTo>
                  <a:lnTo>
                    <a:pt x="16432" y="20698"/>
                  </a:lnTo>
                  <a:lnTo>
                    <a:pt x="17952" y="20487"/>
                  </a:lnTo>
                  <a:lnTo>
                    <a:pt x="19431" y="20191"/>
                  </a:lnTo>
                  <a:lnTo>
                    <a:pt x="20824" y="19896"/>
                  </a:lnTo>
                  <a:lnTo>
                    <a:pt x="22218" y="19515"/>
                  </a:lnTo>
                  <a:lnTo>
                    <a:pt x="23570" y="19051"/>
                  </a:lnTo>
                  <a:lnTo>
                    <a:pt x="23274" y="18544"/>
                  </a:lnTo>
                  <a:lnTo>
                    <a:pt x="23021" y="18037"/>
                  </a:lnTo>
                  <a:lnTo>
                    <a:pt x="22810" y="17488"/>
                  </a:lnTo>
                  <a:lnTo>
                    <a:pt x="22599" y="16897"/>
                  </a:lnTo>
                  <a:lnTo>
                    <a:pt x="22430" y="16263"/>
                  </a:lnTo>
                  <a:lnTo>
                    <a:pt x="22261" y="15629"/>
                  </a:lnTo>
                  <a:lnTo>
                    <a:pt x="22007" y="14278"/>
                  </a:lnTo>
                  <a:lnTo>
                    <a:pt x="21796" y="12842"/>
                  </a:lnTo>
                  <a:lnTo>
                    <a:pt x="21669" y="11363"/>
                  </a:lnTo>
                  <a:lnTo>
                    <a:pt x="21585" y="9843"/>
                  </a:lnTo>
                  <a:lnTo>
                    <a:pt x="21543" y="8280"/>
                  </a:lnTo>
                  <a:lnTo>
                    <a:pt x="21500" y="7435"/>
                  </a:lnTo>
                  <a:lnTo>
                    <a:pt x="21416" y="6632"/>
                  </a:lnTo>
                  <a:lnTo>
                    <a:pt x="21205" y="5830"/>
                  </a:lnTo>
                  <a:lnTo>
                    <a:pt x="20993" y="5070"/>
                  </a:lnTo>
                  <a:lnTo>
                    <a:pt x="20698" y="4351"/>
                  </a:lnTo>
                  <a:lnTo>
                    <a:pt x="20318" y="3676"/>
                  </a:lnTo>
                  <a:lnTo>
                    <a:pt x="19937" y="3042"/>
                  </a:lnTo>
                  <a:lnTo>
                    <a:pt x="19473" y="2451"/>
                  </a:lnTo>
                  <a:lnTo>
                    <a:pt x="18966" y="1902"/>
                  </a:lnTo>
                  <a:lnTo>
                    <a:pt x="18417" y="1437"/>
                  </a:lnTo>
                  <a:lnTo>
                    <a:pt x="17825" y="1015"/>
                  </a:lnTo>
                  <a:lnTo>
                    <a:pt x="17234" y="677"/>
                  </a:lnTo>
                  <a:lnTo>
                    <a:pt x="16601" y="381"/>
                  </a:lnTo>
                  <a:lnTo>
                    <a:pt x="15925" y="170"/>
                  </a:lnTo>
                  <a:lnTo>
                    <a:pt x="15207" y="43"/>
                  </a:lnTo>
                  <a:lnTo>
                    <a:pt x="144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047;p43">
              <a:extLst>
                <a:ext uri="{FF2B5EF4-FFF2-40B4-BE49-F238E27FC236}">
                  <a16:creationId xmlns:a16="http://schemas.microsoft.com/office/drawing/2014/main" id="{7C9E281F-B1F8-A8BF-4283-B606BA749DC7}"/>
                </a:ext>
              </a:extLst>
            </p:cNvPr>
            <p:cNvSpPr/>
            <p:nvPr/>
          </p:nvSpPr>
          <p:spPr>
            <a:xfrm>
              <a:off x="2656325" y="1910800"/>
              <a:ext cx="107725" cy="156300"/>
            </a:xfrm>
            <a:custGeom>
              <a:avLst/>
              <a:gdLst/>
              <a:ahLst/>
              <a:cxnLst/>
              <a:rect l="l" t="t" r="r" b="b"/>
              <a:pathLst>
                <a:path w="4309" h="6252" extrusionOk="0">
                  <a:moveTo>
                    <a:pt x="0" y="0"/>
                  </a:moveTo>
                  <a:lnTo>
                    <a:pt x="0" y="4140"/>
                  </a:lnTo>
                  <a:lnTo>
                    <a:pt x="42" y="4562"/>
                  </a:lnTo>
                  <a:lnTo>
                    <a:pt x="169" y="4942"/>
                  </a:lnTo>
                  <a:lnTo>
                    <a:pt x="380" y="5322"/>
                  </a:lnTo>
                  <a:lnTo>
                    <a:pt x="634" y="5618"/>
                  </a:lnTo>
                  <a:lnTo>
                    <a:pt x="972" y="5914"/>
                  </a:lnTo>
                  <a:lnTo>
                    <a:pt x="1309" y="6083"/>
                  </a:lnTo>
                  <a:lnTo>
                    <a:pt x="1732" y="6210"/>
                  </a:lnTo>
                  <a:lnTo>
                    <a:pt x="2154" y="6252"/>
                  </a:lnTo>
                  <a:lnTo>
                    <a:pt x="2577" y="6210"/>
                  </a:lnTo>
                  <a:lnTo>
                    <a:pt x="2999" y="6083"/>
                  </a:lnTo>
                  <a:lnTo>
                    <a:pt x="3337" y="5914"/>
                  </a:lnTo>
                  <a:lnTo>
                    <a:pt x="3675" y="5618"/>
                  </a:lnTo>
                  <a:lnTo>
                    <a:pt x="3928" y="5322"/>
                  </a:lnTo>
                  <a:lnTo>
                    <a:pt x="4140" y="4942"/>
                  </a:lnTo>
                  <a:lnTo>
                    <a:pt x="4224" y="4562"/>
                  </a:lnTo>
                  <a:lnTo>
                    <a:pt x="4308" y="4140"/>
                  </a:lnTo>
                  <a:lnTo>
                    <a:pt x="4308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048;p43">
              <a:extLst>
                <a:ext uri="{FF2B5EF4-FFF2-40B4-BE49-F238E27FC236}">
                  <a16:creationId xmlns:a16="http://schemas.microsoft.com/office/drawing/2014/main" id="{0D35FDA5-AB48-2DD5-3B11-7F4794EAA780}"/>
                </a:ext>
              </a:extLst>
            </p:cNvPr>
            <p:cNvSpPr/>
            <p:nvPr/>
          </p:nvSpPr>
          <p:spPr>
            <a:xfrm>
              <a:off x="2537000" y="1598225"/>
              <a:ext cx="345325" cy="360125"/>
            </a:xfrm>
            <a:custGeom>
              <a:avLst/>
              <a:gdLst/>
              <a:ahLst/>
              <a:cxnLst/>
              <a:rect l="l" t="t" r="r" b="b"/>
              <a:pathLst>
                <a:path w="13813" h="14405" extrusionOk="0">
                  <a:moveTo>
                    <a:pt x="8913" y="0"/>
                  </a:moveTo>
                  <a:lnTo>
                    <a:pt x="8828" y="43"/>
                  </a:lnTo>
                  <a:lnTo>
                    <a:pt x="8490" y="254"/>
                  </a:lnTo>
                  <a:lnTo>
                    <a:pt x="8068" y="465"/>
                  </a:lnTo>
                  <a:lnTo>
                    <a:pt x="7645" y="634"/>
                  </a:lnTo>
                  <a:lnTo>
                    <a:pt x="7181" y="803"/>
                  </a:lnTo>
                  <a:lnTo>
                    <a:pt x="6209" y="1099"/>
                  </a:lnTo>
                  <a:lnTo>
                    <a:pt x="5111" y="1310"/>
                  </a:lnTo>
                  <a:lnTo>
                    <a:pt x="3971" y="1437"/>
                  </a:lnTo>
                  <a:lnTo>
                    <a:pt x="2788" y="1521"/>
                  </a:lnTo>
                  <a:lnTo>
                    <a:pt x="1563" y="1521"/>
                  </a:lnTo>
                  <a:lnTo>
                    <a:pt x="380" y="1437"/>
                  </a:lnTo>
                  <a:lnTo>
                    <a:pt x="211" y="1479"/>
                  </a:lnTo>
                  <a:lnTo>
                    <a:pt x="127" y="1521"/>
                  </a:lnTo>
                  <a:lnTo>
                    <a:pt x="42" y="1648"/>
                  </a:lnTo>
                  <a:lnTo>
                    <a:pt x="0" y="1774"/>
                  </a:lnTo>
                  <a:lnTo>
                    <a:pt x="0" y="7519"/>
                  </a:lnTo>
                  <a:lnTo>
                    <a:pt x="42" y="8195"/>
                  </a:lnTo>
                  <a:lnTo>
                    <a:pt x="169" y="8913"/>
                  </a:lnTo>
                  <a:lnTo>
                    <a:pt x="338" y="9547"/>
                  </a:lnTo>
                  <a:lnTo>
                    <a:pt x="549" y="10180"/>
                  </a:lnTo>
                  <a:lnTo>
                    <a:pt x="845" y="10814"/>
                  </a:lnTo>
                  <a:lnTo>
                    <a:pt x="1183" y="11363"/>
                  </a:lnTo>
                  <a:lnTo>
                    <a:pt x="1605" y="11912"/>
                  </a:lnTo>
                  <a:lnTo>
                    <a:pt x="2028" y="12377"/>
                  </a:lnTo>
                  <a:lnTo>
                    <a:pt x="2534" y="12841"/>
                  </a:lnTo>
                  <a:lnTo>
                    <a:pt x="3041" y="13221"/>
                  </a:lnTo>
                  <a:lnTo>
                    <a:pt x="3633" y="13559"/>
                  </a:lnTo>
                  <a:lnTo>
                    <a:pt x="4224" y="13855"/>
                  </a:lnTo>
                  <a:lnTo>
                    <a:pt x="4858" y="14108"/>
                  </a:lnTo>
                  <a:lnTo>
                    <a:pt x="5533" y="14277"/>
                  </a:lnTo>
                  <a:lnTo>
                    <a:pt x="6209" y="14362"/>
                  </a:lnTo>
                  <a:lnTo>
                    <a:pt x="6927" y="14404"/>
                  </a:lnTo>
                  <a:lnTo>
                    <a:pt x="7645" y="14362"/>
                  </a:lnTo>
                  <a:lnTo>
                    <a:pt x="8321" y="14277"/>
                  </a:lnTo>
                  <a:lnTo>
                    <a:pt x="8997" y="14108"/>
                  </a:lnTo>
                  <a:lnTo>
                    <a:pt x="9631" y="13855"/>
                  </a:lnTo>
                  <a:lnTo>
                    <a:pt x="10222" y="13559"/>
                  </a:lnTo>
                  <a:lnTo>
                    <a:pt x="10771" y="13221"/>
                  </a:lnTo>
                  <a:lnTo>
                    <a:pt x="11320" y="12841"/>
                  </a:lnTo>
                  <a:lnTo>
                    <a:pt x="11827" y="12377"/>
                  </a:lnTo>
                  <a:lnTo>
                    <a:pt x="12249" y="11912"/>
                  </a:lnTo>
                  <a:lnTo>
                    <a:pt x="12672" y="11363"/>
                  </a:lnTo>
                  <a:lnTo>
                    <a:pt x="13010" y="10814"/>
                  </a:lnTo>
                  <a:lnTo>
                    <a:pt x="13305" y="10180"/>
                  </a:lnTo>
                  <a:lnTo>
                    <a:pt x="13517" y="9547"/>
                  </a:lnTo>
                  <a:lnTo>
                    <a:pt x="13686" y="8913"/>
                  </a:lnTo>
                  <a:lnTo>
                    <a:pt x="13812" y="8195"/>
                  </a:lnTo>
                  <a:lnTo>
                    <a:pt x="13812" y="7519"/>
                  </a:lnTo>
                  <a:lnTo>
                    <a:pt x="13812" y="1774"/>
                  </a:lnTo>
                  <a:lnTo>
                    <a:pt x="13812" y="1648"/>
                  </a:lnTo>
                  <a:lnTo>
                    <a:pt x="13728" y="1563"/>
                  </a:lnTo>
                  <a:lnTo>
                    <a:pt x="13601" y="1479"/>
                  </a:lnTo>
                  <a:lnTo>
                    <a:pt x="12799" y="1479"/>
                  </a:lnTo>
                  <a:lnTo>
                    <a:pt x="12165" y="1437"/>
                  </a:lnTo>
                  <a:lnTo>
                    <a:pt x="11574" y="1352"/>
                  </a:lnTo>
                  <a:lnTo>
                    <a:pt x="11067" y="1183"/>
                  </a:lnTo>
                  <a:lnTo>
                    <a:pt x="10560" y="972"/>
                  </a:lnTo>
                  <a:lnTo>
                    <a:pt x="10095" y="676"/>
                  </a:lnTo>
                  <a:lnTo>
                    <a:pt x="9631" y="381"/>
                  </a:lnTo>
                  <a:lnTo>
                    <a:pt x="9208" y="43"/>
                  </a:lnTo>
                  <a:lnTo>
                    <a:pt x="9124" y="0"/>
                  </a:lnTo>
                  <a:close/>
                </a:path>
              </a:pathLst>
            </a:custGeom>
            <a:solidFill>
              <a:srgbClr val="FFD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049;p43">
              <a:extLst>
                <a:ext uri="{FF2B5EF4-FFF2-40B4-BE49-F238E27FC236}">
                  <a16:creationId xmlns:a16="http://schemas.microsoft.com/office/drawing/2014/main" id="{889072DC-C15A-7B7D-EBA6-AD2FAB0FDC1B}"/>
                </a:ext>
              </a:extLst>
            </p:cNvPr>
            <p:cNvSpPr/>
            <p:nvPr/>
          </p:nvSpPr>
          <p:spPr>
            <a:xfrm>
              <a:off x="3214925" y="1907625"/>
              <a:ext cx="500575" cy="461500"/>
            </a:xfrm>
            <a:custGeom>
              <a:avLst/>
              <a:gdLst/>
              <a:ahLst/>
              <a:cxnLst/>
              <a:rect l="l" t="t" r="r" b="b"/>
              <a:pathLst>
                <a:path w="20023" h="18460" extrusionOk="0">
                  <a:moveTo>
                    <a:pt x="5112" y="1"/>
                  </a:moveTo>
                  <a:lnTo>
                    <a:pt x="4563" y="212"/>
                  </a:lnTo>
                  <a:lnTo>
                    <a:pt x="4056" y="465"/>
                  </a:lnTo>
                  <a:lnTo>
                    <a:pt x="3549" y="719"/>
                  </a:lnTo>
                  <a:lnTo>
                    <a:pt x="3084" y="1057"/>
                  </a:lnTo>
                  <a:lnTo>
                    <a:pt x="2619" y="1395"/>
                  </a:lnTo>
                  <a:lnTo>
                    <a:pt x="2197" y="1775"/>
                  </a:lnTo>
                  <a:lnTo>
                    <a:pt x="1817" y="2197"/>
                  </a:lnTo>
                  <a:lnTo>
                    <a:pt x="1437" y="2662"/>
                  </a:lnTo>
                  <a:lnTo>
                    <a:pt x="1141" y="3126"/>
                  </a:lnTo>
                  <a:lnTo>
                    <a:pt x="845" y="3633"/>
                  </a:lnTo>
                  <a:lnTo>
                    <a:pt x="592" y="4140"/>
                  </a:lnTo>
                  <a:lnTo>
                    <a:pt x="381" y="4689"/>
                  </a:lnTo>
                  <a:lnTo>
                    <a:pt x="212" y="5238"/>
                  </a:lnTo>
                  <a:lnTo>
                    <a:pt x="127" y="5830"/>
                  </a:lnTo>
                  <a:lnTo>
                    <a:pt x="43" y="6421"/>
                  </a:lnTo>
                  <a:lnTo>
                    <a:pt x="1" y="7055"/>
                  </a:lnTo>
                  <a:lnTo>
                    <a:pt x="1" y="17150"/>
                  </a:lnTo>
                  <a:lnTo>
                    <a:pt x="43" y="17403"/>
                  </a:lnTo>
                  <a:lnTo>
                    <a:pt x="127" y="17657"/>
                  </a:lnTo>
                  <a:lnTo>
                    <a:pt x="254" y="17868"/>
                  </a:lnTo>
                  <a:lnTo>
                    <a:pt x="381" y="18079"/>
                  </a:lnTo>
                  <a:lnTo>
                    <a:pt x="592" y="18248"/>
                  </a:lnTo>
                  <a:lnTo>
                    <a:pt x="845" y="18375"/>
                  </a:lnTo>
                  <a:lnTo>
                    <a:pt x="1099" y="18459"/>
                  </a:lnTo>
                  <a:lnTo>
                    <a:pt x="18966" y="18459"/>
                  </a:lnTo>
                  <a:lnTo>
                    <a:pt x="19220" y="18375"/>
                  </a:lnTo>
                  <a:lnTo>
                    <a:pt x="19431" y="18248"/>
                  </a:lnTo>
                  <a:lnTo>
                    <a:pt x="19642" y="18079"/>
                  </a:lnTo>
                  <a:lnTo>
                    <a:pt x="19811" y="17868"/>
                  </a:lnTo>
                  <a:lnTo>
                    <a:pt x="19938" y="17657"/>
                  </a:lnTo>
                  <a:lnTo>
                    <a:pt x="19980" y="17403"/>
                  </a:lnTo>
                  <a:lnTo>
                    <a:pt x="20022" y="17150"/>
                  </a:lnTo>
                  <a:lnTo>
                    <a:pt x="20022" y="7055"/>
                  </a:lnTo>
                  <a:lnTo>
                    <a:pt x="19980" y="6421"/>
                  </a:lnTo>
                  <a:lnTo>
                    <a:pt x="19938" y="5830"/>
                  </a:lnTo>
                  <a:lnTo>
                    <a:pt x="19811" y="5238"/>
                  </a:lnTo>
                  <a:lnTo>
                    <a:pt x="19642" y="4689"/>
                  </a:lnTo>
                  <a:lnTo>
                    <a:pt x="19431" y="4140"/>
                  </a:lnTo>
                  <a:lnTo>
                    <a:pt x="19177" y="3633"/>
                  </a:lnTo>
                  <a:lnTo>
                    <a:pt x="18882" y="3126"/>
                  </a:lnTo>
                  <a:lnTo>
                    <a:pt x="18586" y="2662"/>
                  </a:lnTo>
                  <a:lnTo>
                    <a:pt x="18206" y="2197"/>
                  </a:lnTo>
                  <a:lnTo>
                    <a:pt x="17826" y="1775"/>
                  </a:lnTo>
                  <a:lnTo>
                    <a:pt x="17403" y="1395"/>
                  </a:lnTo>
                  <a:lnTo>
                    <a:pt x="16939" y="1057"/>
                  </a:lnTo>
                  <a:lnTo>
                    <a:pt x="16474" y="719"/>
                  </a:lnTo>
                  <a:lnTo>
                    <a:pt x="15967" y="465"/>
                  </a:lnTo>
                  <a:lnTo>
                    <a:pt x="15460" y="212"/>
                  </a:lnTo>
                  <a:lnTo>
                    <a:pt x="14911" y="1"/>
                  </a:lnTo>
                  <a:close/>
                </a:path>
              </a:pathLst>
            </a:custGeom>
            <a:solidFill>
              <a:srgbClr val="3E3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050;p43">
              <a:extLst>
                <a:ext uri="{FF2B5EF4-FFF2-40B4-BE49-F238E27FC236}">
                  <a16:creationId xmlns:a16="http://schemas.microsoft.com/office/drawing/2014/main" id="{874FCCB0-F733-F59D-4412-3DF09B3F370F}"/>
                </a:ext>
              </a:extLst>
            </p:cNvPr>
            <p:cNvSpPr/>
            <p:nvPr/>
          </p:nvSpPr>
          <p:spPr>
            <a:xfrm>
              <a:off x="3412400" y="1910800"/>
              <a:ext cx="106675" cy="156300"/>
            </a:xfrm>
            <a:custGeom>
              <a:avLst/>
              <a:gdLst/>
              <a:ahLst/>
              <a:cxnLst/>
              <a:rect l="l" t="t" r="r" b="b"/>
              <a:pathLst>
                <a:path w="4267" h="6252" extrusionOk="0">
                  <a:moveTo>
                    <a:pt x="0" y="0"/>
                  </a:moveTo>
                  <a:lnTo>
                    <a:pt x="0" y="4140"/>
                  </a:lnTo>
                  <a:lnTo>
                    <a:pt x="43" y="4562"/>
                  </a:lnTo>
                  <a:lnTo>
                    <a:pt x="169" y="4942"/>
                  </a:lnTo>
                  <a:lnTo>
                    <a:pt x="338" y="5322"/>
                  </a:lnTo>
                  <a:lnTo>
                    <a:pt x="592" y="5618"/>
                  </a:lnTo>
                  <a:lnTo>
                    <a:pt x="930" y="5914"/>
                  </a:lnTo>
                  <a:lnTo>
                    <a:pt x="1268" y="6083"/>
                  </a:lnTo>
                  <a:lnTo>
                    <a:pt x="1690" y="6210"/>
                  </a:lnTo>
                  <a:lnTo>
                    <a:pt x="2112" y="6252"/>
                  </a:lnTo>
                  <a:lnTo>
                    <a:pt x="2535" y="6210"/>
                  </a:lnTo>
                  <a:lnTo>
                    <a:pt x="2957" y="6083"/>
                  </a:lnTo>
                  <a:lnTo>
                    <a:pt x="3295" y="5914"/>
                  </a:lnTo>
                  <a:lnTo>
                    <a:pt x="3633" y="5618"/>
                  </a:lnTo>
                  <a:lnTo>
                    <a:pt x="3886" y="5322"/>
                  </a:lnTo>
                  <a:lnTo>
                    <a:pt x="4098" y="4942"/>
                  </a:lnTo>
                  <a:lnTo>
                    <a:pt x="4224" y="4562"/>
                  </a:lnTo>
                  <a:lnTo>
                    <a:pt x="4267" y="4140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051;p43">
              <a:extLst>
                <a:ext uri="{FF2B5EF4-FFF2-40B4-BE49-F238E27FC236}">
                  <a16:creationId xmlns:a16="http://schemas.microsoft.com/office/drawing/2014/main" id="{F97B8327-5B52-5A0D-8FAA-945FC1D4F047}"/>
                </a:ext>
              </a:extLst>
            </p:cNvPr>
            <p:cNvSpPr/>
            <p:nvPr/>
          </p:nvSpPr>
          <p:spPr>
            <a:xfrm>
              <a:off x="3293075" y="1598225"/>
              <a:ext cx="345325" cy="360125"/>
            </a:xfrm>
            <a:custGeom>
              <a:avLst/>
              <a:gdLst/>
              <a:ahLst/>
              <a:cxnLst/>
              <a:rect l="l" t="t" r="r" b="b"/>
              <a:pathLst>
                <a:path w="13813" h="14405" extrusionOk="0">
                  <a:moveTo>
                    <a:pt x="8913" y="0"/>
                  </a:moveTo>
                  <a:lnTo>
                    <a:pt x="8786" y="43"/>
                  </a:lnTo>
                  <a:lnTo>
                    <a:pt x="8448" y="254"/>
                  </a:lnTo>
                  <a:lnTo>
                    <a:pt x="8068" y="465"/>
                  </a:lnTo>
                  <a:lnTo>
                    <a:pt x="7646" y="634"/>
                  </a:lnTo>
                  <a:lnTo>
                    <a:pt x="7181" y="803"/>
                  </a:lnTo>
                  <a:lnTo>
                    <a:pt x="6167" y="1099"/>
                  </a:lnTo>
                  <a:lnTo>
                    <a:pt x="5069" y="1310"/>
                  </a:lnTo>
                  <a:lnTo>
                    <a:pt x="3929" y="1437"/>
                  </a:lnTo>
                  <a:lnTo>
                    <a:pt x="2746" y="1521"/>
                  </a:lnTo>
                  <a:lnTo>
                    <a:pt x="1521" y="1521"/>
                  </a:lnTo>
                  <a:lnTo>
                    <a:pt x="338" y="1437"/>
                  </a:lnTo>
                  <a:lnTo>
                    <a:pt x="212" y="1479"/>
                  </a:lnTo>
                  <a:lnTo>
                    <a:pt x="85" y="1521"/>
                  </a:lnTo>
                  <a:lnTo>
                    <a:pt x="0" y="1648"/>
                  </a:lnTo>
                  <a:lnTo>
                    <a:pt x="0" y="1774"/>
                  </a:lnTo>
                  <a:lnTo>
                    <a:pt x="0" y="7519"/>
                  </a:lnTo>
                  <a:lnTo>
                    <a:pt x="0" y="8195"/>
                  </a:lnTo>
                  <a:lnTo>
                    <a:pt x="127" y="8913"/>
                  </a:lnTo>
                  <a:lnTo>
                    <a:pt x="296" y="9547"/>
                  </a:lnTo>
                  <a:lnTo>
                    <a:pt x="507" y="10180"/>
                  </a:lnTo>
                  <a:lnTo>
                    <a:pt x="803" y="10814"/>
                  </a:lnTo>
                  <a:lnTo>
                    <a:pt x="1183" y="11363"/>
                  </a:lnTo>
                  <a:lnTo>
                    <a:pt x="1563" y="11912"/>
                  </a:lnTo>
                  <a:lnTo>
                    <a:pt x="1986" y="12377"/>
                  </a:lnTo>
                  <a:lnTo>
                    <a:pt x="2492" y="12841"/>
                  </a:lnTo>
                  <a:lnTo>
                    <a:pt x="3042" y="13221"/>
                  </a:lnTo>
                  <a:lnTo>
                    <a:pt x="3591" y="13559"/>
                  </a:lnTo>
                  <a:lnTo>
                    <a:pt x="4182" y="13855"/>
                  </a:lnTo>
                  <a:lnTo>
                    <a:pt x="4816" y="14108"/>
                  </a:lnTo>
                  <a:lnTo>
                    <a:pt x="5491" y="14277"/>
                  </a:lnTo>
                  <a:lnTo>
                    <a:pt x="6167" y="14362"/>
                  </a:lnTo>
                  <a:lnTo>
                    <a:pt x="6885" y="14404"/>
                  </a:lnTo>
                  <a:lnTo>
                    <a:pt x="7603" y="14362"/>
                  </a:lnTo>
                  <a:lnTo>
                    <a:pt x="8279" y="14277"/>
                  </a:lnTo>
                  <a:lnTo>
                    <a:pt x="8955" y="14108"/>
                  </a:lnTo>
                  <a:lnTo>
                    <a:pt x="9589" y="13855"/>
                  </a:lnTo>
                  <a:lnTo>
                    <a:pt x="10180" y="13559"/>
                  </a:lnTo>
                  <a:lnTo>
                    <a:pt x="10771" y="13221"/>
                  </a:lnTo>
                  <a:lnTo>
                    <a:pt x="11278" y="12841"/>
                  </a:lnTo>
                  <a:lnTo>
                    <a:pt x="11785" y="12377"/>
                  </a:lnTo>
                  <a:lnTo>
                    <a:pt x="12208" y="11912"/>
                  </a:lnTo>
                  <a:lnTo>
                    <a:pt x="12630" y="11363"/>
                  </a:lnTo>
                  <a:lnTo>
                    <a:pt x="12968" y="10814"/>
                  </a:lnTo>
                  <a:lnTo>
                    <a:pt x="13264" y="10180"/>
                  </a:lnTo>
                  <a:lnTo>
                    <a:pt x="13475" y="9547"/>
                  </a:lnTo>
                  <a:lnTo>
                    <a:pt x="13644" y="8913"/>
                  </a:lnTo>
                  <a:lnTo>
                    <a:pt x="13770" y="8195"/>
                  </a:lnTo>
                  <a:lnTo>
                    <a:pt x="13813" y="7519"/>
                  </a:lnTo>
                  <a:lnTo>
                    <a:pt x="13813" y="1774"/>
                  </a:lnTo>
                  <a:lnTo>
                    <a:pt x="13770" y="1648"/>
                  </a:lnTo>
                  <a:lnTo>
                    <a:pt x="13686" y="1563"/>
                  </a:lnTo>
                  <a:lnTo>
                    <a:pt x="13601" y="1479"/>
                  </a:lnTo>
                  <a:lnTo>
                    <a:pt x="12757" y="1479"/>
                  </a:lnTo>
                  <a:lnTo>
                    <a:pt x="12123" y="1437"/>
                  </a:lnTo>
                  <a:lnTo>
                    <a:pt x="11532" y="1352"/>
                  </a:lnTo>
                  <a:lnTo>
                    <a:pt x="11025" y="1183"/>
                  </a:lnTo>
                  <a:lnTo>
                    <a:pt x="10518" y="972"/>
                  </a:lnTo>
                  <a:lnTo>
                    <a:pt x="10053" y="676"/>
                  </a:lnTo>
                  <a:lnTo>
                    <a:pt x="9631" y="381"/>
                  </a:lnTo>
                  <a:lnTo>
                    <a:pt x="9209" y="43"/>
                  </a:lnTo>
                  <a:lnTo>
                    <a:pt x="9124" y="0"/>
                  </a:lnTo>
                  <a:close/>
                </a:path>
              </a:pathLst>
            </a:custGeom>
            <a:solidFill>
              <a:srgbClr val="FFD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052;p43">
              <a:extLst>
                <a:ext uri="{FF2B5EF4-FFF2-40B4-BE49-F238E27FC236}">
                  <a16:creationId xmlns:a16="http://schemas.microsoft.com/office/drawing/2014/main" id="{64A44623-EACB-34E0-9683-2818BC7E347F}"/>
                </a:ext>
              </a:extLst>
            </p:cNvPr>
            <p:cNvSpPr/>
            <p:nvPr/>
          </p:nvSpPr>
          <p:spPr>
            <a:xfrm>
              <a:off x="3926650" y="1383850"/>
              <a:ext cx="588225" cy="523800"/>
            </a:xfrm>
            <a:custGeom>
              <a:avLst/>
              <a:gdLst/>
              <a:ahLst/>
              <a:cxnLst/>
              <a:rect l="l" t="t" r="r" b="b"/>
              <a:pathLst>
                <a:path w="23529" h="20952" extrusionOk="0">
                  <a:moveTo>
                    <a:pt x="9040" y="1"/>
                  </a:moveTo>
                  <a:lnTo>
                    <a:pt x="8322" y="43"/>
                  </a:lnTo>
                  <a:lnTo>
                    <a:pt x="7646" y="170"/>
                  </a:lnTo>
                  <a:lnTo>
                    <a:pt x="6970" y="381"/>
                  </a:lnTo>
                  <a:lnTo>
                    <a:pt x="6295" y="677"/>
                  </a:lnTo>
                  <a:lnTo>
                    <a:pt x="5703" y="1015"/>
                  </a:lnTo>
                  <a:lnTo>
                    <a:pt x="5112" y="1437"/>
                  </a:lnTo>
                  <a:lnTo>
                    <a:pt x="4563" y="1902"/>
                  </a:lnTo>
                  <a:lnTo>
                    <a:pt x="4056" y="2451"/>
                  </a:lnTo>
                  <a:lnTo>
                    <a:pt x="3634" y="3042"/>
                  </a:lnTo>
                  <a:lnTo>
                    <a:pt x="3211" y="3676"/>
                  </a:lnTo>
                  <a:lnTo>
                    <a:pt x="2873" y="4351"/>
                  </a:lnTo>
                  <a:lnTo>
                    <a:pt x="2535" y="5070"/>
                  </a:lnTo>
                  <a:lnTo>
                    <a:pt x="2324" y="5830"/>
                  </a:lnTo>
                  <a:lnTo>
                    <a:pt x="2155" y="6632"/>
                  </a:lnTo>
                  <a:lnTo>
                    <a:pt x="2028" y="7435"/>
                  </a:lnTo>
                  <a:lnTo>
                    <a:pt x="1986" y="8280"/>
                  </a:lnTo>
                  <a:lnTo>
                    <a:pt x="1944" y="9843"/>
                  </a:lnTo>
                  <a:lnTo>
                    <a:pt x="1859" y="11363"/>
                  </a:lnTo>
                  <a:lnTo>
                    <a:pt x="1733" y="12842"/>
                  </a:lnTo>
                  <a:lnTo>
                    <a:pt x="1564" y="14278"/>
                  </a:lnTo>
                  <a:lnTo>
                    <a:pt x="1268" y="15629"/>
                  </a:lnTo>
                  <a:lnTo>
                    <a:pt x="1099" y="16263"/>
                  </a:lnTo>
                  <a:lnTo>
                    <a:pt x="930" y="16897"/>
                  </a:lnTo>
                  <a:lnTo>
                    <a:pt x="719" y="17488"/>
                  </a:lnTo>
                  <a:lnTo>
                    <a:pt x="508" y="18037"/>
                  </a:lnTo>
                  <a:lnTo>
                    <a:pt x="254" y="18544"/>
                  </a:lnTo>
                  <a:lnTo>
                    <a:pt x="1" y="19051"/>
                  </a:lnTo>
                  <a:lnTo>
                    <a:pt x="1310" y="19515"/>
                  </a:lnTo>
                  <a:lnTo>
                    <a:pt x="2704" y="19896"/>
                  </a:lnTo>
                  <a:lnTo>
                    <a:pt x="4140" y="20191"/>
                  </a:lnTo>
                  <a:lnTo>
                    <a:pt x="5619" y="20487"/>
                  </a:lnTo>
                  <a:lnTo>
                    <a:pt x="7097" y="20698"/>
                  </a:lnTo>
                  <a:lnTo>
                    <a:pt x="8660" y="20825"/>
                  </a:lnTo>
                  <a:lnTo>
                    <a:pt x="10181" y="20909"/>
                  </a:lnTo>
                  <a:lnTo>
                    <a:pt x="11743" y="20952"/>
                  </a:lnTo>
                  <a:lnTo>
                    <a:pt x="13306" y="20909"/>
                  </a:lnTo>
                  <a:lnTo>
                    <a:pt x="14869" y="20825"/>
                  </a:lnTo>
                  <a:lnTo>
                    <a:pt x="16390" y="20698"/>
                  </a:lnTo>
                  <a:lnTo>
                    <a:pt x="17910" y="20487"/>
                  </a:lnTo>
                  <a:lnTo>
                    <a:pt x="19389" y="20191"/>
                  </a:lnTo>
                  <a:lnTo>
                    <a:pt x="20825" y="19896"/>
                  </a:lnTo>
                  <a:lnTo>
                    <a:pt x="22219" y="19515"/>
                  </a:lnTo>
                  <a:lnTo>
                    <a:pt x="23528" y="19051"/>
                  </a:lnTo>
                  <a:lnTo>
                    <a:pt x="23275" y="18544"/>
                  </a:lnTo>
                  <a:lnTo>
                    <a:pt x="23021" y="18037"/>
                  </a:lnTo>
                  <a:lnTo>
                    <a:pt x="22768" y="17488"/>
                  </a:lnTo>
                  <a:lnTo>
                    <a:pt x="22599" y="16897"/>
                  </a:lnTo>
                  <a:lnTo>
                    <a:pt x="22388" y="16263"/>
                  </a:lnTo>
                  <a:lnTo>
                    <a:pt x="22219" y="15629"/>
                  </a:lnTo>
                  <a:lnTo>
                    <a:pt x="21965" y="14278"/>
                  </a:lnTo>
                  <a:lnTo>
                    <a:pt x="21796" y="12842"/>
                  </a:lnTo>
                  <a:lnTo>
                    <a:pt x="21627" y="11363"/>
                  </a:lnTo>
                  <a:lnTo>
                    <a:pt x="21543" y="9843"/>
                  </a:lnTo>
                  <a:lnTo>
                    <a:pt x="21543" y="8280"/>
                  </a:lnTo>
                  <a:lnTo>
                    <a:pt x="21501" y="7435"/>
                  </a:lnTo>
                  <a:lnTo>
                    <a:pt x="21374" y="6632"/>
                  </a:lnTo>
                  <a:lnTo>
                    <a:pt x="21205" y="5830"/>
                  </a:lnTo>
                  <a:lnTo>
                    <a:pt x="20952" y="5070"/>
                  </a:lnTo>
                  <a:lnTo>
                    <a:pt x="20656" y="4351"/>
                  </a:lnTo>
                  <a:lnTo>
                    <a:pt x="20318" y="3676"/>
                  </a:lnTo>
                  <a:lnTo>
                    <a:pt x="19896" y="3042"/>
                  </a:lnTo>
                  <a:lnTo>
                    <a:pt x="19431" y="2451"/>
                  </a:lnTo>
                  <a:lnTo>
                    <a:pt x="18924" y="1902"/>
                  </a:lnTo>
                  <a:lnTo>
                    <a:pt x="18417" y="1437"/>
                  </a:lnTo>
                  <a:lnTo>
                    <a:pt x="17826" y="1015"/>
                  </a:lnTo>
                  <a:lnTo>
                    <a:pt x="17192" y="677"/>
                  </a:lnTo>
                  <a:lnTo>
                    <a:pt x="16559" y="381"/>
                  </a:lnTo>
                  <a:lnTo>
                    <a:pt x="15883" y="170"/>
                  </a:lnTo>
                  <a:lnTo>
                    <a:pt x="15207" y="43"/>
                  </a:lnTo>
                  <a:lnTo>
                    <a:pt x="144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053;p43">
              <a:extLst>
                <a:ext uri="{FF2B5EF4-FFF2-40B4-BE49-F238E27FC236}">
                  <a16:creationId xmlns:a16="http://schemas.microsoft.com/office/drawing/2014/main" id="{E9E6C3B2-0F1F-F0AF-398C-A17329AA28FB}"/>
                </a:ext>
              </a:extLst>
            </p:cNvPr>
            <p:cNvSpPr/>
            <p:nvPr/>
          </p:nvSpPr>
          <p:spPr>
            <a:xfrm>
              <a:off x="4167425" y="1910800"/>
              <a:ext cx="106675" cy="156300"/>
            </a:xfrm>
            <a:custGeom>
              <a:avLst/>
              <a:gdLst/>
              <a:ahLst/>
              <a:cxnLst/>
              <a:rect l="l" t="t" r="r" b="b"/>
              <a:pathLst>
                <a:path w="4267" h="6252" extrusionOk="0">
                  <a:moveTo>
                    <a:pt x="1" y="0"/>
                  </a:moveTo>
                  <a:lnTo>
                    <a:pt x="1" y="4140"/>
                  </a:lnTo>
                  <a:lnTo>
                    <a:pt x="43" y="4562"/>
                  </a:lnTo>
                  <a:lnTo>
                    <a:pt x="169" y="4942"/>
                  </a:lnTo>
                  <a:lnTo>
                    <a:pt x="338" y="5322"/>
                  </a:lnTo>
                  <a:lnTo>
                    <a:pt x="634" y="5618"/>
                  </a:lnTo>
                  <a:lnTo>
                    <a:pt x="930" y="5914"/>
                  </a:lnTo>
                  <a:lnTo>
                    <a:pt x="1310" y="6083"/>
                  </a:lnTo>
                  <a:lnTo>
                    <a:pt x="1690" y="6210"/>
                  </a:lnTo>
                  <a:lnTo>
                    <a:pt x="2112" y="6252"/>
                  </a:lnTo>
                  <a:lnTo>
                    <a:pt x="2577" y="6210"/>
                  </a:lnTo>
                  <a:lnTo>
                    <a:pt x="2957" y="6083"/>
                  </a:lnTo>
                  <a:lnTo>
                    <a:pt x="3337" y="5914"/>
                  </a:lnTo>
                  <a:lnTo>
                    <a:pt x="3633" y="5618"/>
                  </a:lnTo>
                  <a:lnTo>
                    <a:pt x="3887" y="5322"/>
                  </a:lnTo>
                  <a:lnTo>
                    <a:pt x="4098" y="4942"/>
                  </a:lnTo>
                  <a:lnTo>
                    <a:pt x="4224" y="4562"/>
                  </a:lnTo>
                  <a:lnTo>
                    <a:pt x="4267" y="4140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054;p43">
              <a:extLst>
                <a:ext uri="{FF2B5EF4-FFF2-40B4-BE49-F238E27FC236}">
                  <a16:creationId xmlns:a16="http://schemas.microsoft.com/office/drawing/2014/main" id="{B4089B1D-CEDA-2E58-74AE-ED69745F2871}"/>
                </a:ext>
              </a:extLst>
            </p:cNvPr>
            <p:cNvSpPr/>
            <p:nvPr/>
          </p:nvSpPr>
          <p:spPr>
            <a:xfrm>
              <a:off x="4048100" y="1598225"/>
              <a:ext cx="345325" cy="360125"/>
            </a:xfrm>
            <a:custGeom>
              <a:avLst/>
              <a:gdLst/>
              <a:ahLst/>
              <a:cxnLst/>
              <a:rect l="l" t="t" r="r" b="b"/>
              <a:pathLst>
                <a:path w="13813" h="14405" extrusionOk="0">
                  <a:moveTo>
                    <a:pt x="8913" y="0"/>
                  </a:moveTo>
                  <a:lnTo>
                    <a:pt x="8828" y="43"/>
                  </a:lnTo>
                  <a:lnTo>
                    <a:pt x="8448" y="254"/>
                  </a:lnTo>
                  <a:lnTo>
                    <a:pt x="8068" y="465"/>
                  </a:lnTo>
                  <a:lnTo>
                    <a:pt x="7646" y="634"/>
                  </a:lnTo>
                  <a:lnTo>
                    <a:pt x="7181" y="803"/>
                  </a:lnTo>
                  <a:lnTo>
                    <a:pt x="6167" y="1099"/>
                  </a:lnTo>
                  <a:lnTo>
                    <a:pt x="5111" y="1310"/>
                  </a:lnTo>
                  <a:lnTo>
                    <a:pt x="3929" y="1437"/>
                  </a:lnTo>
                  <a:lnTo>
                    <a:pt x="2746" y="1521"/>
                  </a:lnTo>
                  <a:lnTo>
                    <a:pt x="1563" y="1521"/>
                  </a:lnTo>
                  <a:lnTo>
                    <a:pt x="338" y="1437"/>
                  </a:lnTo>
                  <a:lnTo>
                    <a:pt x="212" y="1479"/>
                  </a:lnTo>
                  <a:lnTo>
                    <a:pt x="85" y="1521"/>
                  </a:lnTo>
                  <a:lnTo>
                    <a:pt x="0" y="1648"/>
                  </a:lnTo>
                  <a:lnTo>
                    <a:pt x="0" y="1774"/>
                  </a:lnTo>
                  <a:lnTo>
                    <a:pt x="0" y="7519"/>
                  </a:lnTo>
                  <a:lnTo>
                    <a:pt x="43" y="8195"/>
                  </a:lnTo>
                  <a:lnTo>
                    <a:pt x="127" y="8913"/>
                  </a:lnTo>
                  <a:lnTo>
                    <a:pt x="296" y="9547"/>
                  </a:lnTo>
                  <a:lnTo>
                    <a:pt x="550" y="10180"/>
                  </a:lnTo>
                  <a:lnTo>
                    <a:pt x="845" y="10814"/>
                  </a:lnTo>
                  <a:lnTo>
                    <a:pt x="1183" y="11363"/>
                  </a:lnTo>
                  <a:lnTo>
                    <a:pt x="1563" y="11912"/>
                  </a:lnTo>
                  <a:lnTo>
                    <a:pt x="2028" y="12377"/>
                  </a:lnTo>
                  <a:lnTo>
                    <a:pt x="2493" y="12841"/>
                  </a:lnTo>
                  <a:lnTo>
                    <a:pt x="3042" y="13221"/>
                  </a:lnTo>
                  <a:lnTo>
                    <a:pt x="3591" y="13559"/>
                  </a:lnTo>
                  <a:lnTo>
                    <a:pt x="4224" y="13855"/>
                  </a:lnTo>
                  <a:lnTo>
                    <a:pt x="4858" y="14108"/>
                  </a:lnTo>
                  <a:lnTo>
                    <a:pt x="5492" y="14277"/>
                  </a:lnTo>
                  <a:lnTo>
                    <a:pt x="6210" y="14362"/>
                  </a:lnTo>
                  <a:lnTo>
                    <a:pt x="6885" y="14404"/>
                  </a:lnTo>
                  <a:lnTo>
                    <a:pt x="7604" y="14362"/>
                  </a:lnTo>
                  <a:lnTo>
                    <a:pt x="8279" y="14277"/>
                  </a:lnTo>
                  <a:lnTo>
                    <a:pt x="8955" y="14108"/>
                  </a:lnTo>
                  <a:lnTo>
                    <a:pt x="9589" y="13855"/>
                  </a:lnTo>
                  <a:lnTo>
                    <a:pt x="10180" y="13559"/>
                  </a:lnTo>
                  <a:lnTo>
                    <a:pt x="10771" y="13221"/>
                  </a:lnTo>
                  <a:lnTo>
                    <a:pt x="11278" y="12841"/>
                  </a:lnTo>
                  <a:lnTo>
                    <a:pt x="11785" y="12377"/>
                  </a:lnTo>
                  <a:lnTo>
                    <a:pt x="12250" y="11912"/>
                  </a:lnTo>
                  <a:lnTo>
                    <a:pt x="12630" y="11363"/>
                  </a:lnTo>
                  <a:lnTo>
                    <a:pt x="12968" y="10814"/>
                  </a:lnTo>
                  <a:lnTo>
                    <a:pt x="13264" y="10180"/>
                  </a:lnTo>
                  <a:lnTo>
                    <a:pt x="13517" y="9547"/>
                  </a:lnTo>
                  <a:lnTo>
                    <a:pt x="13686" y="8913"/>
                  </a:lnTo>
                  <a:lnTo>
                    <a:pt x="13770" y="8195"/>
                  </a:lnTo>
                  <a:lnTo>
                    <a:pt x="13813" y="7519"/>
                  </a:lnTo>
                  <a:lnTo>
                    <a:pt x="13813" y="1774"/>
                  </a:lnTo>
                  <a:lnTo>
                    <a:pt x="13770" y="1648"/>
                  </a:lnTo>
                  <a:lnTo>
                    <a:pt x="13686" y="1563"/>
                  </a:lnTo>
                  <a:lnTo>
                    <a:pt x="13602" y="1479"/>
                  </a:lnTo>
                  <a:lnTo>
                    <a:pt x="12757" y="1479"/>
                  </a:lnTo>
                  <a:lnTo>
                    <a:pt x="12123" y="1437"/>
                  </a:lnTo>
                  <a:lnTo>
                    <a:pt x="11574" y="1352"/>
                  </a:lnTo>
                  <a:lnTo>
                    <a:pt x="11025" y="1183"/>
                  </a:lnTo>
                  <a:lnTo>
                    <a:pt x="10518" y="972"/>
                  </a:lnTo>
                  <a:lnTo>
                    <a:pt x="10053" y="676"/>
                  </a:lnTo>
                  <a:lnTo>
                    <a:pt x="9631" y="381"/>
                  </a:lnTo>
                  <a:lnTo>
                    <a:pt x="9209" y="43"/>
                  </a:lnTo>
                  <a:lnTo>
                    <a:pt x="9124" y="0"/>
                  </a:lnTo>
                  <a:close/>
                </a:path>
              </a:pathLst>
            </a:custGeom>
            <a:solidFill>
              <a:srgbClr val="FFD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055;p43">
              <a:extLst>
                <a:ext uri="{FF2B5EF4-FFF2-40B4-BE49-F238E27FC236}">
                  <a16:creationId xmlns:a16="http://schemas.microsoft.com/office/drawing/2014/main" id="{7306734B-CBA0-20AF-9CC2-869297F58867}"/>
                </a:ext>
              </a:extLst>
            </p:cNvPr>
            <p:cNvSpPr/>
            <p:nvPr/>
          </p:nvSpPr>
          <p:spPr>
            <a:xfrm>
              <a:off x="2415550" y="269800"/>
              <a:ext cx="2099325" cy="976800"/>
            </a:xfrm>
            <a:custGeom>
              <a:avLst/>
              <a:gdLst/>
              <a:ahLst/>
              <a:cxnLst/>
              <a:rect l="l" t="t" r="r" b="b"/>
              <a:pathLst>
                <a:path w="83973" h="39072" extrusionOk="0">
                  <a:moveTo>
                    <a:pt x="3337" y="0"/>
                  </a:moveTo>
                  <a:lnTo>
                    <a:pt x="2999" y="42"/>
                  </a:lnTo>
                  <a:lnTo>
                    <a:pt x="2662" y="85"/>
                  </a:lnTo>
                  <a:lnTo>
                    <a:pt x="2324" y="169"/>
                  </a:lnTo>
                  <a:lnTo>
                    <a:pt x="2028" y="296"/>
                  </a:lnTo>
                  <a:lnTo>
                    <a:pt x="1732" y="423"/>
                  </a:lnTo>
                  <a:lnTo>
                    <a:pt x="1479" y="592"/>
                  </a:lnTo>
                  <a:lnTo>
                    <a:pt x="1225" y="760"/>
                  </a:lnTo>
                  <a:lnTo>
                    <a:pt x="972" y="1014"/>
                  </a:lnTo>
                  <a:lnTo>
                    <a:pt x="761" y="1225"/>
                  </a:lnTo>
                  <a:lnTo>
                    <a:pt x="592" y="1479"/>
                  </a:lnTo>
                  <a:lnTo>
                    <a:pt x="423" y="1774"/>
                  </a:lnTo>
                  <a:lnTo>
                    <a:pt x="254" y="2070"/>
                  </a:lnTo>
                  <a:lnTo>
                    <a:pt x="169" y="2366"/>
                  </a:lnTo>
                  <a:lnTo>
                    <a:pt x="85" y="2661"/>
                  </a:lnTo>
                  <a:lnTo>
                    <a:pt x="43" y="2999"/>
                  </a:lnTo>
                  <a:lnTo>
                    <a:pt x="1" y="3337"/>
                  </a:lnTo>
                  <a:lnTo>
                    <a:pt x="1" y="30075"/>
                  </a:lnTo>
                  <a:lnTo>
                    <a:pt x="43" y="30413"/>
                  </a:lnTo>
                  <a:lnTo>
                    <a:pt x="85" y="30708"/>
                  </a:lnTo>
                  <a:lnTo>
                    <a:pt x="169" y="31046"/>
                  </a:lnTo>
                  <a:lnTo>
                    <a:pt x="254" y="31342"/>
                  </a:lnTo>
                  <a:lnTo>
                    <a:pt x="423" y="31638"/>
                  </a:lnTo>
                  <a:lnTo>
                    <a:pt x="592" y="31933"/>
                  </a:lnTo>
                  <a:lnTo>
                    <a:pt x="761" y="32187"/>
                  </a:lnTo>
                  <a:lnTo>
                    <a:pt x="972" y="32398"/>
                  </a:lnTo>
                  <a:lnTo>
                    <a:pt x="1225" y="32609"/>
                  </a:lnTo>
                  <a:lnTo>
                    <a:pt x="1479" y="32820"/>
                  </a:lnTo>
                  <a:lnTo>
                    <a:pt x="1732" y="32989"/>
                  </a:lnTo>
                  <a:lnTo>
                    <a:pt x="2028" y="33116"/>
                  </a:lnTo>
                  <a:lnTo>
                    <a:pt x="2324" y="33243"/>
                  </a:lnTo>
                  <a:lnTo>
                    <a:pt x="2662" y="33327"/>
                  </a:lnTo>
                  <a:lnTo>
                    <a:pt x="2999" y="33369"/>
                  </a:lnTo>
                  <a:lnTo>
                    <a:pt x="6463" y="33369"/>
                  </a:lnTo>
                  <a:lnTo>
                    <a:pt x="6759" y="33412"/>
                  </a:lnTo>
                  <a:lnTo>
                    <a:pt x="7054" y="33538"/>
                  </a:lnTo>
                  <a:lnTo>
                    <a:pt x="7266" y="33707"/>
                  </a:lnTo>
                  <a:lnTo>
                    <a:pt x="7477" y="33918"/>
                  </a:lnTo>
                  <a:lnTo>
                    <a:pt x="10772" y="38523"/>
                  </a:lnTo>
                  <a:lnTo>
                    <a:pt x="10983" y="38734"/>
                  </a:lnTo>
                  <a:lnTo>
                    <a:pt x="11236" y="38903"/>
                  </a:lnTo>
                  <a:lnTo>
                    <a:pt x="11490" y="39029"/>
                  </a:lnTo>
                  <a:lnTo>
                    <a:pt x="11785" y="39072"/>
                  </a:lnTo>
                  <a:lnTo>
                    <a:pt x="12081" y="39029"/>
                  </a:lnTo>
                  <a:lnTo>
                    <a:pt x="12334" y="38903"/>
                  </a:lnTo>
                  <a:lnTo>
                    <a:pt x="12588" y="38734"/>
                  </a:lnTo>
                  <a:lnTo>
                    <a:pt x="12799" y="38523"/>
                  </a:lnTo>
                  <a:lnTo>
                    <a:pt x="16094" y="33918"/>
                  </a:lnTo>
                  <a:lnTo>
                    <a:pt x="16263" y="33707"/>
                  </a:lnTo>
                  <a:lnTo>
                    <a:pt x="16516" y="33538"/>
                  </a:lnTo>
                  <a:lnTo>
                    <a:pt x="16812" y="33412"/>
                  </a:lnTo>
                  <a:lnTo>
                    <a:pt x="17107" y="33369"/>
                  </a:lnTo>
                  <a:lnTo>
                    <a:pt x="36664" y="33369"/>
                  </a:lnTo>
                  <a:lnTo>
                    <a:pt x="36960" y="33412"/>
                  </a:lnTo>
                  <a:lnTo>
                    <a:pt x="37256" y="33538"/>
                  </a:lnTo>
                  <a:lnTo>
                    <a:pt x="37509" y="33707"/>
                  </a:lnTo>
                  <a:lnTo>
                    <a:pt x="37720" y="33918"/>
                  </a:lnTo>
                  <a:lnTo>
                    <a:pt x="40973" y="38523"/>
                  </a:lnTo>
                  <a:lnTo>
                    <a:pt x="41184" y="38734"/>
                  </a:lnTo>
                  <a:lnTo>
                    <a:pt x="41437" y="38903"/>
                  </a:lnTo>
                  <a:lnTo>
                    <a:pt x="41691" y="39029"/>
                  </a:lnTo>
                  <a:lnTo>
                    <a:pt x="41986" y="39072"/>
                  </a:lnTo>
                  <a:lnTo>
                    <a:pt x="42282" y="39029"/>
                  </a:lnTo>
                  <a:lnTo>
                    <a:pt x="42578" y="38903"/>
                  </a:lnTo>
                  <a:lnTo>
                    <a:pt x="42789" y="38734"/>
                  </a:lnTo>
                  <a:lnTo>
                    <a:pt x="43000" y="38523"/>
                  </a:lnTo>
                  <a:lnTo>
                    <a:pt x="46295" y="33918"/>
                  </a:lnTo>
                  <a:lnTo>
                    <a:pt x="46506" y="33707"/>
                  </a:lnTo>
                  <a:lnTo>
                    <a:pt x="46717" y="33538"/>
                  </a:lnTo>
                  <a:lnTo>
                    <a:pt x="47013" y="33412"/>
                  </a:lnTo>
                  <a:lnTo>
                    <a:pt x="47309" y="33369"/>
                  </a:lnTo>
                  <a:lnTo>
                    <a:pt x="66865" y="33369"/>
                  </a:lnTo>
                  <a:lnTo>
                    <a:pt x="67161" y="33412"/>
                  </a:lnTo>
                  <a:lnTo>
                    <a:pt x="67457" y="33538"/>
                  </a:lnTo>
                  <a:lnTo>
                    <a:pt x="67710" y="33707"/>
                  </a:lnTo>
                  <a:lnTo>
                    <a:pt x="67921" y="33918"/>
                  </a:lnTo>
                  <a:lnTo>
                    <a:pt x="71174" y="38523"/>
                  </a:lnTo>
                  <a:lnTo>
                    <a:pt x="71385" y="38734"/>
                  </a:lnTo>
                  <a:lnTo>
                    <a:pt x="71638" y="38903"/>
                  </a:lnTo>
                  <a:lnTo>
                    <a:pt x="71934" y="39029"/>
                  </a:lnTo>
                  <a:lnTo>
                    <a:pt x="72187" y="39072"/>
                  </a:lnTo>
                  <a:lnTo>
                    <a:pt x="72483" y="39029"/>
                  </a:lnTo>
                  <a:lnTo>
                    <a:pt x="72779" y="38903"/>
                  </a:lnTo>
                  <a:lnTo>
                    <a:pt x="73032" y="38734"/>
                  </a:lnTo>
                  <a:lnTo>
                    <a:pt x="73243" y="38523"/>
                  </a:lnTo>
                  <a:lnTo>
                    <a:pt x="76496" y="33918"/>
                  </a:lnTo>
                  <a:lnTo>
                    <a:pt x="76707" y="33707"/>
                  </a:lnTo>
                  <a:lnTo>
                    <a:pt x="76961" y="33538"/>
                  </a:lnTo>
                  <a:lnTo>
                    <a:pt x="77214" y="33412"/>
                  </a:lnTo>
                  <a:lnTo>
                    <a:pt x="77510" y="33369"/>
                  </a:lnTo>
                  <a:lnTo>
                    <a:pt x="80973" y="33369"/>
                  </a:lnTo>
                  <a:lnTo>
                    <a:pt x="81311" y="33327"/>
                  </a:lnTo>
                  <a:lnTo>
                    <a:pt x="81649" y="33243"/>
                  </a:lnTo>
                  <a:lnTo>
                    <a:pt x="81945" y="33116"/>
                  </a:lnTo>
                  <a:lnTo>
                    <a:pt x="82240" y="32989"/>
                  </a:lnTo>
                  <a:lnTo>
                    <a:pt x="82494" y="32820"/>
                  </a:lnTo>
                  <a:lnTo>
                    <a:pt x="82747" y="32609"/>
                  </a:lnTo>
                  <a:lnTo>
                    <a:pt x="83001" y="32398"/>
                  </a:lnTo>
                  <a:lnTo>
                    <a:pt x="83212" y="32187"/>
                  </a:lnTo>
                  <a:lnTo>
                    <a:pt x="83423" y="31933"/>
                  </a:lnTo>
                  <a:lnTo>
                    <a:pt x="83592" y="31638"/>
                  </a:lnTo>
                  <a:lnTo>
                    <a:pt x="83719" y="31342"/>
                  </a:lnTo>
                  <a:lnTo>
                    <a:pt x="83846" y="31046"/>
                  </a:lnTo>
                  <a:lnTo>
                    <a:pt x="83930" y="30708"/>
                  </a:lnTo>
                  <a:lnTo>
                    <a:pt x="83972" y="30413"/>
                  </a:lnTo>
                  <a:lnTo>
                    <a:pt x="83972" y="30075"/>
                  </a:lnTo>
                  <a:lnTo>
                    <a:pt x="83972" y="3337"/>
                  </a:lnTo>
                  <a:lnTo>
                    <a:pt x="83972" y="2999"/>
                  </a:lnTo>
                  <a:lnTo>
                    <a:pt x="83930" y="2661"/>
                  </a:lnTo>
                  <a:lnTo>
                    <a:pt x="83846" y="2366"/>
                  </a:lnTo>
                  <a:lnTo>
                    <a:pt x="83719" y="2070"/>
                  </a:lnTo>
                  <a:lnTo>
                    <a:pt x="83592" y="1774"/>
                  </a:lnTo>
                  <a:lnTo>
                    <a:pt x="83423" y="1479"/>
                  </a:lnTo>
                  <a:lnTo>
                    <a:pt x="83212" y="1225"/>
                  </a:lnTo>
                  <a:lnTo>
                    <a:pt x="83001" y="1014"/>
                  </a:lnTo>
                  <a:lnTo>
                    <a:pt x="82747" y="760"/>
                  </a:lnTo>
                  <a:lnTo>
                    <a:pt x="82494" y="592"/>
                  </a:lnTo>
                  <a:lnTo>
                    <a:pt x="82240" y="423"/>
                  </a:lnTo>
                  <a:lnTo>
                    <a:pt x="81945" y="296"/>
                  </a:lnTo>
                  <a:lnTo>
                    <a:pt x="81649" y="169"/>
                  </a:lnTo>
                  <a:lnTo>
                    <a:pt x="81311" y="85"/>
                  </a:lnTo>
                  <a:lnTo>
                    <a:pt x="80973" y="42"/>
                  </a:lnTo>
                  <a:lnTo>
                    <a:pt x="806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056;p43">
              <a:extLst>
                <a:ext uri="{FF2B5EF4-FFF2-40B4-BE49-F238E27FC236}">
                  <a16:creationId xmlns:a16="http://schemas.microsoft.com/office/drawing/2014/main" id="{033C2906-9826-D5E7-271D-6D851AEB31EC}"/>
                </a:ext>
              </a:extLst>
            </p:cNvPr>
            <p:cNvSpPr/>
            <p:nvPr/>
          </p:nvSpPr>
          <p:spPr>
            <a:xfrm>
              <a:off x="4085050" y="429250"/>
              <a:ext cx="270375" cy="412900"/>
            </a:xfrm>
            <a:custGeom>
              <a:avLst/>
              <a:gdLst/>
              <a:ahLst/>
              <a:cxnLst/>
              <a:rect l="l" t="t" r="r" b="b"/>
              <a:pathLst>
                <a:path w="10815" h="16516" extrusionOk="0">
                  <a:moveTo>
                    <a:pt x="1" y="0"/>
                  </a:moveTo>
                  <a:lnTo>
                    <a:pt x="550" y="6759"/>
                  </a:lnTo>
                  <a:lnTo>
                    <a:pt x="888" y="6759"/>
                  </a:lnTo>
                  <a:lnTo>
                    <a:pt x="1226" y="6801"/>
                  </a:lnTo>
                  <a:lnTo>
                    <a:pt x="1606" y="6885"/>
                  </a:lnTo>
                  <a:lnTo>
                    <a:pt x="1902" y="7012"/>
                  </a:lnTo>
                  <a:lnTo>
                    <a:pt x="2240" y="7181"/>
                  </a:lnTo>
                  <a:lnTo>
                    <a:pt x="2493" y="7350"/>
                  </a:lnTo>
                  <a:lnTo>
                    <a:pt x="2789" y="7561"/>
                  </a:lnTo>
                  <a:lnTo>
                    <a:pt x="3042" y="7772"/>
                  </a:lnTo>
                  <a:lnTo>
                    <a:pt x="3253" y="8026"/>
                  </a:lnTo>
                  <a:lnTo>
                    <a:pt x="3464" y="8279"/>
                  </a:lnTo>
                  <a:lnTo>
                    <a:pt x="3633" y="8575"/>
                  </a:lnTo>
                  <a:lnTo>
                    <a:pt x="3802" y="8913"/>
                  </a:lnTo>
                  <a:lnTo>
                    <a:pt x="3929" y="9209"/>
                  </a:lnTo>
                  <a:lnTo>
                    <a:pt x="4014" y="9546"/>
                  </a:lnTo>
                  <a:lnTo>
                    <a:pt x="4056" y="9927"/>
                  </a:lnTo>
                  <a:lnTo>
                    <a:pt x="4056" y="10265"/>
                  </a:lnTo>
                  <a:lnTo>
                    <a:pt x="4056" y="10687"/>
                  </a:lnTo>
                  <a:lnTo>
                    <a:pt x="3971" y="11067"/>
                  </a:lnTo>
                  <a:lnTo>
                    <a:pt x="3887" y="11405"/>
                  </a:lnTo>
                  <a:lnTo>
                    <a:pt x="3718" y="11785"/>
                  </a:lnTo>
                  <a:lnTo>
                    <a:pt x="8702" y="16516"/>
                  </a:lnTo>
                  <a:lnTo>
                    <a:pt x="9167" y="15840"/>
                  </a:lnTo>
                  <a:lnTo>
                    <a:pt x="9589" y="15122"/>
                  </a:lnTo>
                  <a:lnTo>
                    <a:pt x="9969" y="14404"/>
                  </a:lnTo>
                  <a:lnTo>
                    <a:pt x="10265" y="13601"/>
                  </a:lnTo>
                  <a:lnTo>
                    <a:pt x="10518" y="12799"/>
                  </a:lnTo>
                  <a:lnTo>
                    <a:pt x="10687" y="11996"/>
                  </a:lnTo>
                  <a:lnTo>
                    <a:pt x="10772" y="11152"/>
                  </a:lnTo>
                  <a:lnTo>
                    <a:pt x="10814" y="10265"/>
                  </a:lnTo>
                  <a:lnTo>
                    <a:pt x="10814" y="9758"/>
                  </a:lnTo>
                  <a:lnTo>
                    <a:pt x="10772" y="9209"/>
                  </a:lnTo>
                  <a:lnTo>
                    <a:pt x="10687" y="8702"/>
                  </a:lnTo>
                  <a:lnTo>
                    <a:pt x="10603" y="8195"/>
                  </a:lnTo>
                  <a:lnTo>
                    <a:pt x="10476" y="7688"/>
                  </a:lnTo>
                  <a:lnTo>
                    <a:pt x="10349" y="7223"/>
                  </a:lnTo>
                  <a:lnTo>
                    <a:pt x="10012" y="6252"/>
                  </a:lnTo>
                  <a:lnTo>
                    <a:pt x="9589" y="5365"/>
                  </a:lnTo>
                  <a:lnTo>
                    <a:pt x="9082" y="4520"/>
                  </a:lnTo>
                  <a:lnTo>
                    <a:pt x="8449" y="3717"/>
                  </a:lnTo>
                  <a:lnTo>
                    <a:pt x="7815" y="2999"/>
                  </a:lnTo>
                  <a:lnTo>
                    <a:pt x="7055" y="2324"/>
                  </a:lnTo>
                  <a:lnTo>
                    <a:pt x="6295" y="1732"/>
                  </a:lnTo>
                  <a:lnTo>
                    <a:pt x="5450" y="1225"/>
                  </a:lnTo>
                  <a:lnTo>
                    <a:pt x="4520" y="803"/>
                  </a:lnTo>
                  <a:lnTo>
                    <a:pt x="3591" y="465"/>
                  </a:lnTo>
                  <a:lnTo>
                    <a:pt x="3084" y="296"/>
                  </a:lnTo>
                  <a:lnTo>
                    <a:pt x="2620" y="212"/>
                  </a:lnTo>
                  <a:lnTo>
                    <a:pt x="2113" y="127"/>
                  </a:lnTo>
                  <a:lnTo>
                    <a:pt x="1606" y="43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3E3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057;p43">
              <a:extLst>
                <a:ext uri="{FF2B5EF4-FFF2-40B4-BE49-F238E27FC236}">
                  <a16:creationId xmlns:a16="http://schemas.microsoft.com/office/drawing/2014/main" id="{7D7927A3-82E2-267E-986F-30DF3727C4F8}"/>
                </a:ext>
              </a:extLst>
            </p:cNvPr>
            <p:cNvSpPr/>
            <p:nvPr/>
          </p:nvSpPr>
          <p:spPr>
            <a:xfrm>
              <a:off x="3841125" y="429250"/>
              <a:ext cx="257675" cy="462550"/>
            </a:xfrm>
            <a:custGeom>
              <a:avLst/>
              <a:gdLst/>
              <a:ahLst/>
              <a:cxnLst/>
              <a:rect l="l" t="t" r="r" b="b"/>
              <a:pathLst>
                <a:path w="10307" h="18502" extrusionOk="0">
                  <a:moveTo>
                    <a:pt x="9758" y="0"/>
                  </a:moveTo>
                  <a:lnTo>
                    <a:pt x="8744" y="85"/>
                  </a:lnTo>
                  <a:lnTo>
                    <a:pt x="7773" y="296"/>
                  </a:lnTo>
                  <a:lnTo>
                    <a:pt x="6843" y="592"/>
                  </a:lnTo>
                  <a:lnTo>
                    <a:pt x="5956" y="972"/>
                  </a:lnTo>
                  <a:lnTo>
                    <a:pt x="5069" y="1394"/>
                  </a:lnTo>
                  <a:lnTo>
                    <a:pt x="4267" y="1943"/>
                  </a:lnTo>
                  <a:lnTo>
                    <a:pt x="3549" y="2535"/>
                  </a:lnTo>
                  <a:lnTo>
                    <a:pt x="2831" y="3168"/>
                  </a:lnTo>
                  <a:lnTo>
                    <a:pt x="2239" y="3886"/>
                  </a:lnTo>
                  <a:lnTo>
                    <a:pt x="1648" y="4689"/>
                  </a:lnTo>
                  <a:lnTo>
                    <a:pt x="1183" y="5491"/>
                  </a:lnTo>
                  <a:lnTo>
                    <a:pt x="761" y="6379"/>
                  </a:lnTo>
                  <a:lnTo>
                    <a:pt x="423" y="7308"/>
                  </a:lnTo>
                  <a:lnTo>
                    <a:pt x="212" y="8279"/>
                  </a:lnTo>
                  <a:lnTo>
                    <a:pt x="43" y="9251"/>
                  </a:lnTo>
                  <a:lnTo>
                    <a:pt x="1" y="10265"/>
                  </a:lnTo>
                  <a:lnTo>
                    <a:pt x="43" y="10898"/>
                  </a:lnTo>
                  <a:lnTo>
                    <a:pt x="85" y="11532"/>
                  </a:lnTo>
                  <a:lnTo>
                    <a:pt x="170" y="12123"/>
                  </a:lnTo>
                  <a:lnTo>
                    <a:pt x="296" y="12714"/>
                  </a:lnTo>
                  <a:lnTo>
                    <a:pt x="465" y="13306"/>
                  </a:lnTo>
                  <a:lnTo>
                    <a:pt x="634" y="13855"/>
                  </a:lnTo>
                  <a:lnTo>
                    <a:pt x="888" y="14404"/>
                  </a:lnTo>
                  <a:lnTo>
                    <a:pt x="1141" y="14953"/>
                  </a:lnTo>
                  <a:lnTo>
                    <a:pt x="1437" y="15460"/>
                  </a:lnTo>
                  <a:lnTo>
                    <a:pt x="1732" y="15967"/>
                  </a:lnTo>
                  <a:lnTo>
                    <a:pt x="2070" y="16431"/>
                  </a:lnTo>
                  <a:lnTo>
                    <a:pt x="2450" y="16896"/>
                  </a:lnTo>
                  <a:lnTo>
                    <a:pt x="2831" y="17361"/>
                  </a:lnTo>
                  <a:lnTo>
                    <a:pt x="3253" y="17741"/>
                  </a:lnTo>
                  <a:lnTo>
                    <a:pt x="3675" y="18163"/>
                  </a:lnTo>
                  <a:lnTo>
                    <a:pt x="4140" y="18501"/>
                  </a:lnTo>
                  <a:lnTo>
                    <a:pt x="7857" y="12841"/>
                  </a:lnTo>
                  <a:lnTo>
                    <a:pt x="7646" y="12588"/>
                  </a:lnTo>
                  <a:lnTo>
                    <a:pt x="7392" y="12292"/>
                  </a:lnTo>
                  <a:lnTo>
                    <a:pt x="7223" y="11996"/>
                  </a:lnTo>
                  <a:lnTo>
                    <a:pt x="7055" y="11701"/>
                  </a:lnTo>
                  <a:lnTo>
                    <a:pt x="6928" y="11363"/>
                  </a:lnTo>
                  <a:lnTo>
                    <a:pt x="6843" y="11025"/>
                  </a:lnTo>
                  <a:lnTo>
                    <a:pt x="6759" y="10645"/>
                  </a:lnTo>
                  <a:lnTo>
                    <a:pt x="6759" y="10265"/>
                  </a:lnTo>
                  <a:lnTo>
                    <a:pt x="6759" y="9927"/>
                  </a:lnTo>
                  <a:lnTo>
                    <a:pt x="6843" y="9546"/>
                  </a:lnTo>
                  <a:lnTo>
                    <a:pt x="6928" y="9209"/>
                  </a:lnTo>
                  <a:lnTo>
                    <a:pt x="7055" y="8913"/>
                  </a:lnTo>
                  <a:lnTo>
                    <a:pt x="7181" y="8575"/>
                  </a:lnTo>
                  <a:lnTo>
                    <a:pt x="7350" y="8279"/>
                  </a:lnTo>
                  <a:lnTo>
                    <a:pt x="7561" y="8026"/>
                  </a:lnTo>
                  <a:lnTo>
                    <a:pt x="7773" y="7772"/>
                  </a:lnTo>
                  <a:lnTo>
                    <a:pt x="8026" y="7561"/>
                  </a:lnTo>
                  <a:lnTo>
                    <a:pt x="8322" y="7350"/>
                  </a:lnTo>
                  <a:lnTo>
                    <a:pt x="8617" y="7181"/>
                  </a:lnTo>
                  <a:lnTo>
                    <a:pt x="8913" y="7012"/>
                  </a:lnTo>
                  <a:lnTo>
                    <a:pt x="9251" y="6885"/>
                  </a:lnTo>
                  <a:lnTo>
                    <a:pt x="9589" y="6801"/>
                  </a:lnTo>
                  <a:lnTo>
                    <a:pt x="9927" y="6759"/>
                  </a:lnTo>
                  <a:lnTo>
                    <a:pt x="10307" y="6759"/>
                  </a:lnTo>
                  <a:lnTo>
                    <a:pt x="9758" y="0"/>
                  </a:lnTo>
                  <a:close/>
                </a:path>
              </a:pathLst>
            </a:custGeom>
            <a:solidFill>
              <a:srgbClr val="3E3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058;p43">
              <a:extLst>
                <a:ext uri="{FF2B5EF4-FFF2-40B4-BE49-F238E27FC236}">
                  <a16:creationId xmlns:a16="http://schemas.microsoft.com/office/drawing/2014/main" id="{1569490A-A4E2-EA01-9C01-00931D898E70}"/>
                </a:ext>
              </a:extLst>
            </p:cNvPr>
            <p:cNvSpPr/>
            <p:nvPr/>
          </p:nvSpPr>
          <p:spPr>
            <a:xfrm>
              <a:off x="3944625" y="723875"/>
              <a:ext cx="358000" cy="219650"/>
            </a:xfrm>
            <a:custGeom>
              <a:avLst/>
              <a:gdLst/>
              <a:ahLst/>
              <a:cxnLst/>
              <a:rect l="l" t="t" r="r" b="b"/>
              <a:pathLst>
                <a:path w="14320" h="8786" extrusionOk="0">
                  <a:moveTo>
                    <a:pt x="9335" y="0"/>
                  </a:moveTo>
                  <a:lnTo>
                    <a:pt x="9124" y="423"/>
                  </a:lnTo>
                  <a:lnTo>
                    <a:pt x="8828" y="803"/>
                  </a:lnTo>
                  <a:lnTo>
                    <a:pt x="8448" y="1141"/>
                  </a:lnTo>
                  <a:lnTo>
                    <a:pt x="8068" y="1436"/>
                  </a:lnTo>
                  <a:lnTo>
                    <a:pt x="7645" y="1690"/>
                  </a:lnTo>
                  <a:lnTo>
                    <a:pt x="7181" y="1859"/>
                  </a:lnTo>
                  <a:lnTo>
                    <a:pt x="6674" y="1985"/>
                  </a:lnTo>
                  <a:lnTo>
                    <a:pt x="6167" y="2028"/>
                  </a:lnTo>
                  <a:lnTo>
                    <a:pt x="5787" y="1985"/>
                  </a:lnTo>
                  <a:lnTo>
                    <a:pt x="5449" y="1943"/>
                  </a:lnTo>
                  <a:lnTo>
                    <a:pt x="5153" y="1859"/>
                  </a:lnTo>
                  <a:lnTo>
                    <a:pt x="4815" y="1774"/>
                  </a:lnTo>
                  <a:lnTo>
                    <a:pt x="4520" y="1605"/>
                  </a:lnTo>
                  <a:lnTo>
                    <a:pt x="4224" y="1479"/>
                  </a:lnTo>
                  <a:lnTo>
                    <a:pt x="3971" y="1267"/>
                  </a:lnTo>
                  <a:lnTo>
                    <a:pt x="3717" y="1056"/>
                  </a:lnTo>
                  <a:lnTo>
                    <a:pt x="0" y="6716"/>
                  </a:lnTo>
                  <a:lnTo>
                    <a:pt x="676" y="7181"/>
                  </a:lnTo>
                  <a:lnTo>
                    <a:pt x="1352" y="7603"/>
                  </a:lnTo>
                  <a:lnTo>
                    <a:pt x="2112" y="7941"/>
                  </a:lnTo>
                  <a:lnTo>
                    <a:pt x="2872" y="8237"/>
                  </a:lnTo>
                  <a:lnTo>
                    <a:pt x="3633" y="8448"/>
                  </a:lnTo>
                  <a:lnTo>
                    <a:pt x="4477" y="8617"/>
                  </a:lnTo>
                  <a:lnTo>
                    <a:pt x="5280" y="8744"/>
                  </a:lnTo>
                  <a:lnTo>
                    <a:pt x="6167" y="8786"/>
                  </a:lnTo>
                  <a:lnTo>
                    <a:pt x="6758" y="8744"/>
                  </a:lnTo>
                  <a:lnTo>
                    <a:pt x="7392" y="8701"/>
                  </a:lnTo>
                  <a:lnTo>
                    <a:pt x="7983" y="8617"/>
                  </a:lnTo>
                  <a:lnTo>
                    <a:pt x="8575" y="8490"/>
                  </a:lnTo>
                  <a:lnTo>
                    <a:pt x="9166" y="8321"/>
                  </a:lnTo>
                  <a:lnTo>
                    <a:pt x="9715" y="8152"/>
                  </a:lnTo>
                  <a:lnTo>
                    <a:pt x="10264" y="7899"/>
                  </a:lnTo>
                  <a:lnTo>
                    <a:pt x="10771" y="7646"/>
                  </a:lnTo>
                  <a:lnTo>
                    <a:pt x="11320" y="7392"/>
                  </a:lnTo>
                  <a:lnTo>
                    <a:pt x="11785" y="7096"/>
                  </a:lnTo>
                  <a:lnTo>
                    <a:pt x="12292" y="6758"/>
                  </a:lnTo>
                  <a:lnTo>
                    <a:pt x="12714" y="6378"/>
                  </a:lnTo>
                  <a:lnTo>
                    <a:pt x="13179" y="5998"/>
                  </a:lnTo>
                  <a:lnTo>
                    <a:pt x="13601" y="5576"/>
                  </a:lnTo>
                  <a:lnTo>
                    <a:pt x="13981" y="5153"/>
                  </a:lnTo>
                  <a:lnTo>
                    <a:pt x="14319" y="4731"/>
                  </a:lnTo>
                  <a:lnTo>
                    <a:pt x="9335" y="0"/>
                  </a:lnTo>
                  <a:close/>
                </a:path>
              </a:pathLst>
            </a:custGeom>
            <a:solidFill>
              <a:srgbClr val="3E3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059;p43">
              <a:extLst>
                <a:ext uri="{FF2B5EF4-FFF2-40B4-BE49-F238E27FC236}">
                  <a16:creationId xmlns:a16="http://schemas.microsoft.com/office/drawing/2014/main" id="{B91FF460-B8C1-F59A-C32A-74ACF8BEDC23}"/>
                </a:ext>
              </a:extLst>
            </p:cNvPr>
            <p:cNvSpPr/>
            <p:nvPr/>
          </p:nvSpPr>
          <p:spPr>
            <a:xfrm>
              <a:off x="2591900" y="619325"/>
              <a:ext cx="160525" cy="209100"/>
            </a:xfrm>
            <a:custGeom>
              <a:avLst/>
              <a:gdLst/>
              <a:ahLst/>
              <a:cxnLst/>
              <a:rect l="l" t="t" r="r" b="b"/>
              <a:pathLst>
                <a:path w="6421" h="8364" extrusionOk="0">
                  <a:moveTo>
                    <a:pt x="634" y="0"/>
                  </a:moveTo>
                  <a:lnTo>
                    <a:pt x="507" y="43"/>
                  </a:lnTo>
                  <a:lnTo>
                    <a:pt x="381" y="85"/>
                  </a:lnTo>
                  <a:lnTo>
                    <a:pt x="212" y="212"/>
                  </a:lnTo>
                  <a:lnTo>
                    <a:pt x="85" y="423"/>
                  </a:lnTo>
                  <a:lnTo>
                    <a:pt x="43" y="507"/>
                  </a:lnTo>
                  <a:lnTo>
                    <a:pt x="0" y="634"/>
                  </a:lnTo>
                  <a:lnTo>
                    <a:pt x="0" y="7730"/>
                  </a:lnTo>
                  <a:lnTo>
                    <a:pt x="43" y="7857"/>
                  </a:lnTo>
                  <a:lnTo>
                    <a:pt x="85" y="7984"/>
                  </a:lnTo>
                  <a:lnTo>
                    <a:pt x="212" y="8153"/>
                  </a:lnTo>
                  <a:lnTo>
                    <a:pt x="381" y="8322"/>
                  </a:lnTo>
                  <a:lnTo>
                    <a:pt x="507" y="8364"/>
                  </a:lnTo>
                  <a:lnTo>
                    <a:pt x="5914" y="8364"/>
                  </a:lnTo>
                  <a:lnTo>
                    <a:pt x="6041" y="8322"/>
                  </a:lnTo>
                  <a:lnTo>
                    <a:pt x="6210" y="8153"/>
                  </a:lnTo>
                  <a:lnTo>
                    <a:pt x="6379" y="7984"/>
                  </a:lnTo>
                  <a:lnTo>
                    <a:pt x="6379" y="7857"/>
                  </a:lnTo>
                  <a:lnTo>
                    <a:pt x="6421" y="7730"/>
                  </a:lnTo>
                  <a:lnTo>
                    <a:pt x="6421" y="634"/>
                  </a:lnTo>
                  <a:lnTo>
                    <a:pt x="6379" y="507"/>
                  </a:lnTo>
                  <a:lnTo>
                    <a:pt x="6379" y="423"/>
                  </a:lnTo>
                  <a:lnTo>
                    <a:pt x="6210" y="212"/>
                  </a:lnTo>
                  <a:lnTo>
                    <a:pt x="6041" y="85"/>
                  </a:lnTo>
                  <a:lnTo>
                    <a:pt x="5914" y="43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3E3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060;p43">
              <a:extLst>
                <a:ext uri="{FF2B5EF4-FFF2-40B4-BE49-F238E27FC236}">
                  <a16:creationId xmlns:a16="http://schemas.microsoft.com/office/drawing/2014/main" id="{7F37CED1-B5B5-7C02-5FA2-391858E8A132}"/>
                </a:ext>
              </a:extLst>
            </p:cNvPr>
            <p:cNvSpPr/>
            <p:nvPr/>
          </p:nvSpPr>
          <p:spPr>
            <a:xfrm>
              <a:off x="2872800" y="577075"/>
              <a:ext cx="160525" cy="251350"/>
            </a:xfrm>
            <a:custGeom>
              <a:avLst/>
              <a:gdLst/>
              <a:ahLst/>
              <a:cxnLst/>
              <a:rect l="l" t="t" r="r" b="b"/>
              <a:pathLst>
                <a:path w="6421" h="10054" extrusionOk="0">
                  <a:moveTo>
                    <a:pt x="634" y="1"/>
                  </a:moveTo>
                  <a:lnTo>
                    <a:pt x="507" y="43"/>
                  </a:lnTo>
                  <a:lnTo>
                    <a:pt x="380" y="85"/>
                  </a:lnTo>
                  <a:lnTo>
                    <a:pt x="211" y="212"/>
                  </a:lnTo>
                  <a:lnTo>
                    <a:pt x="85" y="423"/>
                  </a:lnTo>
                  <a:lnTo>
                    <a:pt x="42" y="508"/>
                  </a:lnTo>
                  <a:lnTo>
                    <a:pt x="0" y="634"/>
                  </a:lnTo>
                  <a:lnTo>
                    <a:pt x="0" y="9420"/>
                  </a:lnTo>
                  <a:lnTo>
                    <a:pt x="42" y="9547"/>
                  </a:lnTo>
                  <a:lnTo>
                    <a:pt x="85" y="9674"/>
                  </a:lnTo>
                  <a:lnTo>
                    <a:pt x="211" y="9843"/>
                  </a:lnTo>
                  <a:lnTo>
                    <a:pt x="380" y="10012"/>
                  </a:lnTo>
                  <a:lnTo>
                    <a:pt x="507" y="10054"/>
                  </a:lnTo>
                  <a:lnTo>
                    <a:pt x="5914" y="10054"/>
                  </a:lnTo>
                  <a:lnTo>
                    <a:pt x="6040" y="10012"/>
                  </a:lnTo>
                  <a:lnTo>
                    <a:pt x="6209" y="9843"/>
                  </a:lnTo>
                  <a:lnTo>
                    <a:pt x="6378" y="9674"/>
                  </a:lnTo>
                  <a:lnTo>
                    <a:pt x="6378" y="9547"/>
                  </a:lnTo>
                  <a:lnTo>
                    <a:pt x="6420" y="9420"/>
                  </a:lnTo>
                  <a:lnTo>
                    <a:pt x="6420" y="634"/>
                  </a:lnTo>
                  <a:lnTo>
                    <a:pt x="6378" y="508"/>
                  </a:lnTo>
                  <a:lnTo>
                    <a:pt x="6378" y="423"/>
                  </a:lnTo>
                  <a:lnTo>
                    <a:pt x="6209" y="212"/>
                  </a:lnTo>
                  <a:lnTo>
                    <a:pt x="6040" y="85"/>
                  </a:lnTo>
                  <a:lnTo>
                    <a:pt x="5914" y="43"/>
                  </a:lnTo>
                  <a:lnTo>
                    <a:pt x="5787" y="1"/>
                  </a:lnTo>
                  <a:close/>
                </a:path>
              </a:pathLst>
            </a:custGeom>
            <a:solidFill>
              <a:srgbClr val="3E3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061;p43">
              <a:extLst>
                <a:ext uri="{FF2B5EF4-FFF2-40B4-BE49-F238E27FC236}">
                  <a16:creationId xmlns:a16="http://schemas.microsoft.com/office/drawing/2014/main" id="{9873F0EC-7987-F8ED-6EAC-0FD46579845A}"/>
                </a:ext>
              </a:extLst>
            </p:cNvPr>
            <p:cNvSpPr/>
            <p:nvPr/>
          </p:nvSpPr>
          <p:spPr>
            <a:xfrm>
              <a:off x="3153675" y="492600"/>
              <a:ext cx="160550" cy="335825"/>
            </a:xfrm>
            <a:custGeom>
              <a:avLst/>
              <a:gdLst/>
              <a:ahLst/>
              <a:cxnLst/>
              <a:rect l="l" t="t" r="r" b="b"/>
              <a:pathLst>
                <a:path w="6422" h="13433" extrusionOk="0">
                  <a:moveTo>
                    <a:pt x="634" y="1"/>
                  </a:moveTo>
                  <a:lnTo>
                    <a:pt x="508" y="43"/>
                  </a:lnTo>
                  <a:lnTo>
                    <a:pt x="381" y="85"/>
                  </a:lnTo>
                  <a:lnTo>
                    <a:pt x="212" y="212"/>
                  </a:lnTo>
                  <a:lnTo>
                    <a:pt x="85" y="423"/>
                  </a:lnTo>
                  <a:lnTo>
                    <a:pt x="43" y="508"/>
                  </a:lnTo>
                  <a:lnTo>
                    <a:pt x="1" y="634"/>
                  </a:lnTo>
                  <a:lnTo>
                    <a:pt x="1" y="12799"/>
                  </a:lnTo>
                  <a:lnTo>
                    <a:pt x="43" y="12926"/>
                  </a:lnTo>
                  <a:lnTo>
                    <a:pt x="85" y="13053"/>
                  </a:lnTo>
                  <a:lnTo>
                    <a:pt x="212" y="13222"/>
                  </a:lnTo>
                  <a:lnTo>
                    <a:pt x="381" y="13391"/>
                  </a:lnTo>
                  <a:lnTo>
                    <a:pt x="508" y="13433"/>
                  </a:lnTo>
                  <a:lnTo>
                    <a:pt x="5914" y="13433"/>
                  </a:lnTo>
                  <a:lnTo>
                    <a:pt x="6041" y="13391"/>
                  </a:lnTo>
                  <a:lnTo>
                    <a:pt x="6210" y="13222"/>
                  </a:lnTo>
                  <a:lnTo>
                    <a:pt x="6379" y="13053"/>
                  </a:lnTo>
                  <a:lnTo>
                    <a:pt x="6379" y="12926"/>
                  </a:lnTo>
                  <a:lnTo>
                    <a:pt x="6421" y="12799"/>
                  </a:lnTo>
                  <a:lnTo>
                    <a:pt x="6421" y="634"/>
                  </a:lnTo>
                  <a:lnTo>
                    <a:pt x="6379" y="508"/>
                  </a:lnTo>
                  <a:lnTo>
                    <a:pt x="6379" y="423"/>
                  </a:lnTo>
                  <a:lnTo>
                    <a:pt x="6210" y="212"/>
                  </a:lnTo>
                  <a:lnTo>
                    <a:pt x="6041" y="85"/>
                  </a:lnTo>
                  <a:lnTo>
                    <a:pt x="5914" y="43"/>
                  </a:lnTo>
                  <a:lnTo>
                    <a:pt x="5788" y="1"/>
                  </a:lnTo>
                  <a:close/>
                </a:path>
              </a:pathLst>
            </a:custGeom>
            <a:solidFill>
              <a:srgbClr val="3E3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062;p43">
              <a:extLst>
                <a:ext uri="{FF2B5EF4-FFF2-40B4-BE49-F238E27FC236}">
                  <a16:creationId xmlns:a16="http://schemas.microsoft.com/office/drawing/2014/main" id="{31CFCB5E-A881-0B3B-BBB4-23E4DD5D1678}"/>
                </a:ext>
              </a:extLst>
            </p:cNvPr>
            <p:cNvSpPr/>
            <p:nvPr/>
          </p:nvSpPr>
          <p:spPr>
            <a:xfrm>
              <a:off x="2383875" y="1352175"/>
              <a:ext cx="652625" cy="1048625"/>
            </a:xfrm>
            <a:custGeom>
              <a:avLst/>
              <a:gdLst/>
              <a:ahLst/>
              <a:cxnLst/>
              <a:rect l="l" t="t" r="r" b="b"/>
              <a:pathLst>
                <a:path w="26105" h="41945" extrusionOk="0">
                  <a:moveTo>
                    <a:pt x="15756" y="2535"/>
                  </a:moveTo>
                  <a:lnTo>
                    <a:pt x="16347" y="2577"/>
                  </a:lnTo>
                  <a:lnTo>
                    <a:pt x="16938" y="2704"/>
                  </a:lnTo>
                  <a:lnTo>
                    <a:pt x="17487" y="2873"/>
                  </a:lnTo>
                  <a:lnTo>
                    <a:pt x="17994" y="3126"/>
                  </a:lnTo>
                  <a:lnTo>
                    <a:pt x="18501" y="3422"/>
                  </a:lnTo>
                  <a:lnTo>
                    <a:pt x="18966" y="3760"/>
                  </a:lnTo>
                  <a:lnTo>
                    <a:pt x="19430" y="4140"/>
                  </a:lnTo>
                  <a:lnTo>
                    <a:pt x="19853" y="4605"/>
                  </a:lnTo>
                  <a:lnTo>
                    <a:pt x="20191" y="5112"/>
                  </a:lnTo>
                  <a:lnTo>
                    <a:pt x="20529" y="5661"/>
                  </a:lnTo>
                  <a:lnTo>
                    <a:pt x="20824" y="6210"/>
                  </a:lnTo>
                  <a:lnTo>
                    <a:pt x="21078" y="6843"/>
                  </a:lnTo>
                  <a:lnTo>
                    <a:pt x="21289" y="7477"/>
                  </a:lnTo>
                  <a:lnTo>
                    <a:pt x="21416" y="8153"/>
                  </a:lnTo>
                  <a:lnTo>
                    <a:pt x="21500" y="8871"/>
                  </a:lnTo>
                  <a:lnTo>
                    <a:pt x="21542" y="9589"/>
                  </a:lnTo>
                  <a:lnTo>
                    <a:pt x="21585" y="11152"/>
                  </a:lnTo>
                  <a:lnTo>
                    <a:pt x="21669" y="12630"/>
                  </a:lnTo>
                  <a:lnTo>
                    <a:pt x="21796" y="14024"/>
                  </a:lnTo>
                  <a:lnTo>
                    <a:pt x="21965" y="15334"/>
                  </a:lnTo>
                  <a:lnTo>
                    <a:pt x="22134" y="16516"/>
                  </a:lnTo>
                  <a:lnTo>
                    <a:pt x="22387" y="17657"/>
                  </a:lnTo>
                  <a:lnTo>
                    <a:pt x="22683" y="18670"/>
                  </a:lnTo>
                  <a:lnTo>
                    <a:pt x="23021" y="19558"/>
                  </a:lnTo>
                  <a:lnTo>
                    <a:pt x="21923" y="19895"/>
                  </a:lnTo>
                  <a:lnTo>
                    <a:pt x="20698" y="20191"/>
                  </a:lnTo>
                  <a:lnTo>
                    <a:pt x="20951" y="19515"/>
                  </a:lnTo>
                  <a:lnTo>
                    <a:pt x="21078" y="18797"/>
                  </a:lnTo>
                  <a:lnTo>
                    <a:pt x="21204" y="18079"/>
                  </a:lnTo>
                  <a:lnTo>
                    <a:pt x="21204" y="17361"/>
                  </a:lnTo>
                  <a:lnTo>
                    <a:pt x="21204" y="11616"/>
                  </a:lnTo>
                  <a:lnTo>
                    <a:pt x="21204" y="11279"/>
                  </a:lnTo>
                  <a:lnTo>
                    <a:pt x="21078" y="10983"/>
                  </a:lnTo>
                  <a:lnTo>
                    <a:pt x="20909" y="10687"/>
                  </a:lnTo>
                  <a:lnTo>
                    <a:pt x="20698" y="10476"/>
                  </a:lnTo>
                  <a:lnTo>
                    <a:pt x="20444" y="10265"/>
                  </a:lnTo>
                  <a:lnTo>
                    <a:pt x="20148" y="10138"/>
                  </a:lnTo>
                  <a:lnTo>
                    <a:pt x="19811" y="10054"/>
                  </a:lnTo>
                  <a:lnTo>
                    <a:pt x="18586" y="10054"/>
                  </a:lnTo>
                  <a:lnTo>
                    <a:pt x="18163" y="9969"/>
                  </a:lnTo>
                  <a:lnTo>
                    <a:pt x="17741" y="9885"/>
                  </a:lnTo>
                  <a:lnTo>
                    <a:pt x="17361" y="9716"/>
                  </a:lnTo>
                  <a:lnTo>
                    <a:pt x="16938" y="9505"/>
                  </a:lnTo>
                  <a:lnTo>
                    <a:pt x="16558" y="9251"/>
                  </a:lnTo>
                  <a:lnTo>
                    <a:pt x="16178" y="8955"/>
                  </a:lnTo>
                  <a:lnTo>
                    <a:pt x="15967" y="8786"/>
                  </a:lnTo>
                  <a:lnTo>
                    <a:pt x="15713" y="8660"/>
                  </a:lnTo>
                  <a:lnTo>
                    <a:pt x="15460" y="8575"/>
                  </a:lnTo>
                  <a:lnTo>
                    <a:pt x="14953" y="8575"/>
                  </a:lnTo>
                  <a:lnTo>
                    <a:pt x="14700" y="8617"/>
                  </a:lnTo>
                  <a:lnTo>
                    <a:pt x="14488" y="8702"/>
                  </a:lnTo>
                  <a:lnTo>
                    <a:pt x="14235" y="8829"/>
                  </a:lnTo>
                  <a:lnTo>
                    <a:pt x="13982" y="8998"/>
                  </a:lnTo>
                  <a:lnTo>
                    <a:pt x="13644" y="9167"/>
                  </a:lnTo>
                  <a:lnTo>
                    <a:pt x="12926" y="9462"/>
                  </a:lnTo>
                  <a:lnTo>
                    <a:pt x="12081" y="9673"/>
                  </a:lnTo>
                  <a:lnTo>
                    <a:pt x="11109" y="9885"/>
                  </a:lnTo>
                  <a:lnTo>
                    <a:pt x="10096" y="10011"/>
                  </a:lnTo>
                  <a:lnTo>
                    <a:pt x="8955" y="10054"/>
                  </a:lnTo>
                  <a:lnTo>
                    <a:pt x="7772" y="10096"/>
                  </a:lnTo>
                  <a:lnTo>
                    <a:pt x="6590" y="10011"/>
                  </a:lnTo>
                  <a:lnTo>
                    <a:pt x="6252" y="10054"/>
                  </a:lnTo>
                  <a:lnTo>
                    <a:pt x="5914" y="10096"/>
                  </a:lnTo>
                  <a:lnTo>
                    <a:pt x="5618" y="10265"/>
                  </a:lnTo>
                  <a:lnTo>
                    <a:pt x="5365" y="10434"/>
                  </a:lnTo>
                  <a:lnTo>
                    <a:pt x="5154" y="10687"/>
                  </a:lnTo>
                  <a:lnTo>
                    <a:pt x="4985" y="10983"/>
                  </a:lnTo>
                  <a:lnTo>
                    <a:pt x="4900" y="11279"/>
                  </a:lnTo>
                  <a:lnTo>
                    <a:pt x="4858" y="11616"/>
                  </a:lnTo>
                  <a:lnTo>
                    <a:pt x="4858" y="17361"/>
                  </a:lnTo>
                  <a:lnTo>
                    <a:pt x="4900" y="18079"/>
                  </a:lnTo>
                  <a:lnTo>
                    <a:pt x="4985" y="18797"/>
                  </a:lnTo>
                  <a:lnTo>
                    <a:pt x="5154" y="19515"/>
                  </a:lnTo>
                  <a:lnTo>
                    <a:pt x="5365" y="20191"/>
                  </a:lnTo>
                  <a:lnTo>
                    <a:pt x="4182" y="19895"/>
                  </a:lnTo>
                  <a:lnTo>
                    <a:pt x="3042" y="19558"/>
                  </a:lnTo>
                  <a:lnTo>
                    <a:pt x="3379" y="18670"/>
                  </a:lnTo>
                  <a:lnTo>
                    <a:pt x="3675" y="17657"/>
                  </a:lnTo>
                  <a:lnTo>
                    <a:pt x="3929" y="16516"/>
                  </a:lnTo>
                  <a:lnTo>
                    <a:pt x="4140" y="15334"/>
                  </a:lnTo>
                  <a:lnTo>
                    <a:pt x="4309" y="14024"/>
                  </a:lnTo>
                  <a:lnTo>
                    <a:pt x="4435" y="12630"/>
                  </a:lnTo>
                  <a:lnTo>
                    <a:pt x="4520" y="11152"/>
                  </a:lnTo>
                  <a:lnTo>
                    <a:pt x="4562" y="9589"/>
                  </a:lnTo>
                  <a:lnTo>
                    <a:pt x="4562" y="8871"/>
                  </a:lnTo>
                  <a:lnTo>
                    <a:pt x="4689" y="8153"/>
                  </a:lnTo>
                  <a:lnTo>
                    <a:pt x="4816" y="7477"/>
                  </a:lnTo>
                  <a:lnTo>
                    <a:pt x="5027" y="6843"/>
                  </a:lnTo>
                  <a:lnTo>
                    <a:pt x="5280" y="6210"/>
                  </a:lnTo>
                  <a:lnTo>
                    <a:pt x="5534" y="5661"/>
                  </a:lnTo>
                  <a:lnTo>
                    <a:pt x="5872" y="5112"/>
                  </a:lnTo>
                  <a:lnTo>
                    <a:pt x="6252" y="4605"/>
                  </a:lnTo>
                  <a:lnTo>
                    <a:pt x="6674" y="4140"/>
                  </a:lnTo>
                  <a:lnTo>
                    <a:pt x="7097" y="3760"/>
                  </a:lnTo>
                  <a:lnTo>
                    <a:pt x="7603" y="3422"/>
                  </a:lnTo>
                  <a:lnTo>
                    <a:pt x="8110" y="3126"/>
                  </a:lnTo>
                  <a:lnTo>
                    <a:pt x="8617" y="2873"/>
                  </a:lnTo>
                  <a:lnTo>
                    <a:pt x="9166" y="2704"/>
                  </a:lnTo>
                  <a:lnTo>
                    <a:pt x="9758" y="2577"/>
                  </a:lnTo>
                  <a:lnTo>
                    <a:pt x="10349" y="2535"/>
                  </a:lnTo>
                  <a:close/>
                  <a:moveTo>
                    <a:pt x="15080" y="11279"/>
                  </a:moveTo>
                  <a:lnTo>
                    <a:pt x="15756" y="11743"/>
                  </a:lnTo>
                  <a:lnTo>
                    <a:pt x="16136" y="11954"/>
                  </a:lnTo>
                  <a:lnTo>
                    <a:pt x="16600" y="12123"/>
                  </a:lnTo>
                  <a:lnTo>
                    <a:pt x="17065" y="12292"/>
                  </a:lnTo>
                  <a:lnTo>
                    <a:pt x="17572" y="12419"/>
                  </a:lnTo>
                  <a:lnTo>
                    <a:pt x="18121" y="12546"/>
                  </a:lnTo>
                  <a:lnTo>
                    <a:pt x="18670" y="12588"/>
                  </a:lnTo>
                  <a:lnTo>
                    <a:pt x="18670" y="17361"/>
                  </a:lnTo>
                  <a:lnTo>
                    <a:pt x="18670" y="17910"/>
                  </a:lnTo>
                  <a:lnTo>
                    <a:pt x="18586" y="18459"/>
                  </a:lnTo>
                  <a:lnTo>
                    <a:pt x="18417" y="19008"/>
                  </a:lnTo>
                  <a:lnTo>
                    <a:pt x="18248" y="19558"/>
                  </a:lnTo>
                  <a:lnTo>
                    <a:pt x="17994" y="20022"/>
                  </a:lnTo>
                  <a:lnTo>
                    <a:pt x="17741" y="20487"/>
                  </a:lnTo>
                  <a:lnTo>
                    <a:pt x="17403" y="20909"/>
                  </a:lnTo>
                  <a:lnTo>
                    <a:pt x="17023" y="21332"/>
                  </a:lnTo>
                  <a:lnTo>
                    <a:pt x="16643" y="21712"/>
                  </a:lnTo>
                  <a:lnTo>
                    <a:pt x="16220" y="22007"/>
                  </a:lnTo>
                  <a:lnTo>
                    <a:pt x="15756" y="22303"/>
                  </a:lnTo>
                  <a:lnTo>
                    <a:pt x="15249" y="22557"/>
                  </a:lnTo>
                  <a:lnTo>
                    <a:pt x="14742" y="22725"/>
                  </a:lnTo>
                  <a:lnTo>
                    <a:pt x="14193" y="22852"/>
                  </a:lnTo>
                  <a:lnTo>
                    <a:pt x="13644" y="22937"/>
                  </a:lnTo>
                  <a:lnTo>
                    <a:pt x="13052" y="22979"/>
                  </a:lnTo>
                  <a:lnTo>
                    <a:pt x="12461" y="22937"/>
                  </a:lnTo>
                  <a:lnTo>
                    <a:pt x="11912" y="22852"/>
                  </a:lnTo>
                  <a:lnTo>
                    <a:pt x="11363" y="22725"/>
                  </a:lnTo>
                  <a:lnTo>
                    <a:pt x="10856" y="22557"/>
                  </a:lnTo>
                  <a:lnTo>
                    <a:pt x="10349" y="22303"/>
                  </a:lnTo>
                  <a:lnTo>
                    <a:pt x="9884" y="22007"/>
                  </a:lnTo>
                  <a:lnTo>
                    <a:pt x="9462" y="21712"/>
                  </a:lnTo>
                  <a:lnTo>
                    <a:pt x="9082" y="21332"/>
                  </a:lnTo>
                  <a:lnTo>
                    <a:pt x="8702" y="20909"/>
                  </a:lnTo>
                  <a:lnTo>
                    <a:pt x="8364" y="20487"/>
                  </a:lnTo>
                  <a:lnTo>
                    <a:pt x="8110" y="20022"/>
                  </a:lnTo>
                  <a:lnTo>
                    <a:pt x="7857" y="19558"/>
                  </a:lnTo>
                  <a:lnTo>
                    <a:pt x="7646" y="19008"/>
                  </a:lnTo>
                  <a:lnTo>
                    <a:pt x="7519" y="18459"/>
                  </a:lnTo>
                  <a:lnTo>
                    <a:pt x="7434" y="17910"/>
                  </a:lnTo>
                  <a:lnTo>
                    <a:pt x="7392" y="17361"/>
                  </a:lnTo>
                  <a:lnTo>
                    <a:pt x="7392" y="12588"/>
                  </a:lnTo>
                  <a:lnTo>
                    <a:pt x="8195" y="12630"/>
                  </a:lnTo>
                  <a:lnTo>
                    <a:pt x="9082" y="12588"/>
                  </a:lnTo>
                  <a:lnTo>
                    <a:pt x="10053" y="12546"/>
                  </a:lnTo>
                  <a:lnTo>
                    <a:pt x="11067" y="12419"/>
                  </a:lnTo>
                  <a:lnTo>
                    <a:pt x="12123" y="12292"/>
                  </a:lnTo>
                  <a:lnTo>
                    <a:pt x="13179" y="12039"/>
                  </a:lnTo>
                  <a:lnTo>
                    <a:pt x="13644" y="11870"/>
                  </a:lnTo>
                  <a:lnTo>
                    <a:pt x="14150" y="11701"/>
                  </a:lnTo>
                  <a:lnTo>
                    <a:pt x="14615" y="11532"/>
                  </a:lnTo>
                  <a:lnTo>
                    <a:pt x="15080" y="11279"/>
                  </a:lnTo>
                  <a:close/>
                  <a:moveTo>
                    <a:pt x="13939" y="25471"/>
                  </a:moveTo>
                  <a:lnTo>
                    <a:pt x="13939" y="26485"/>
                  </a:lnTo>
                  <a:lnTo>
                    <a:pt x="13897" y="26654"/>
                  </a:lnTo>
                  <a:lnTo>
                    <a:pt x="13855" y="26823"/>
                  </a:lnTo>
                  <a:lnTo>
                    <a:pt x="13770" y="26949"/>
                  </a:lnTo>
                  <a:lnTo>
                    <a:pt x="13644" y="27076"/>
                  </a:lnTo>
                  <a:lnTo>
                    <a:pt x="13517" y="27203"/>
                  </a:lnTo>
                  <a:lnTo>
                    <a:pt x="13390" y="27287"/>
                  </a:lnTo>
                  <a:lnTo>
                    <a:pt x="13221" y="27330"/>
                  </a:lnTo>
                  <a:lnTo>
                    <a:pt x="12883" y="27330"/>
                  </a:lnTo>
                  <a:lnTo>
                    <a:pt x="12714" y="27287"/>
                  </a:lnTo>
                  <a:lnTo>
                    <a:pt x="12545" y="27203"/>
                  </a:lnTo>
                  <a:lnTo>
                    <a:pt x="12419" y="27076"/>
                  </a:lnTo>
                  <a:lnTo>
                    <a:pt x="12334" y="26949"/>
                  </a:lnTo>
                  <a:lnTo>
                    <a:pt x="12250" y="26823"/>
                  </a:lnTo>
                  <a:lnTo>
                    <a:pt x="12207" y="26654"/>
                  </a:lnTo>
                  <a:lnTo>
                    <a:pt x="12165" y="26485"/>
                  </a:lnTo>
                  <a:lnTo>
                    <a:pt x="12165" y="25471"/>
                  </a:lnTo>
                  <a:lnTo>
                    <a:pt x="13052" y="25513"/>
                  </a:lnTo>
                  <a:lnTo>
                    <a:pt x="13939" y="25471"/>
                  </a:lnTo>
                  <a:close/>
                  <a:moveTo>
                    <a:pt x="10349" y="1"/>
                  </a:moveTo>
                  <a:lnTo>
                    <a:pt x="9504" y="85"/>
                  </a:lnTo>
                  <a:lnTo>
                    <a:pt x="8659" y="212"/>
                  </a:lnTo>
                  <a:lnTo>
                    <a:pt x="7857" y="465"/>
                  </a:lnTo>
                  <a:lnTo>
                    <a:pt x="7097" y="761"/>
                  </a:lnTo>
                  <a:lnTo>
                    <a:pt x="6378" y="1183"/>
                  </a:lnTo>
                  <a:lnTo>
                    <a:pt x="5703" y="1648"/>
                  </a:lnTo>
                  <a:lnTo>
                    <a:pt x="5069" y="2197"/>
                  </a:lnTo>
                  <a:lnTo>
                    <a:pt x="4478" y="2831"/>
                  </a:lnTo>
                  <a:lnTo>
                    <a:pt x="3929" y="3507"/>
                  </a:lnTo>
                  <a:lnTo>
                    <a:pt x="3464" y="4225"/>
                  </a:lnTo>
                  <a:lnTo>
                    <a:pt x="3042" y="5027"/>
                  </a:lnTo>
                  <a:lnTo>
                    <a:pt x="2704" y="5830"/>
                  </a:lnTo>
                  <a:lnTo>
                    <a:pt x="2408" y="6717"/>
                  </a:lnTo>
                  <a:lnTo>
                    <a:pt x="2197" y="7646"/>
                  </a:lnTo>
                  <a:lnTo>
                    <a:pt x="2070" y="8575"/>
                  </a:lnTo>
                  <a:lnTo>
                    <a:pt x="2028" y="9547"/>
                  </a:lnTo>
                  <a:lnTo>
                    <a:pt x="1986" y="11279"/>
                  </a:lnTo>
                  <a:lnTo>
                    <a:pt x="1859" y="12884"/>
                  </a:lnTo>
                  <a:lnTo>
                    <a:pt x="1732" y="14320"/>
                  </a:lnTo>
                  <a:lnTo>
                    <a:pt x="1521" y="15671"/>
                  </a:lnTo>
                  <a:lnTo>
                    <a:pt x="1268" y="16854"/>
                  </a:lnTo>
                  <a:lnTo>
                    <a:pt x="972" y="17952"/>
                  </a:lnTo>
                  <a:lnTo>
                    <a:pt x="592" y="18882"/>
                  </a:lnTo>
                  <a:lnTo>
                    <a:pt x="423" y="19262"/>
                  </a:lnTo>
                  <a:lnTo>
                    <a:pt x="169" y="19642"/>
                  </a:lnTo>
                  <a:lnTo>
                    <a:pt x="85" y="19895"/>
                  </a:lnTo>
                  <a:lnTo>
                    <a:pt x="0" y="20191"/>
                  </a:lnTo>
                  <a:lnTo>
                    <a:pt x="0" y="20445"/>
                  </a:lnTo>
                  <a:lnTo>
                    <a:pt x="85" y="20740"/>
                  </a:lnTo>
                  <a:lnTo>
                    <a:pt x="212" y="20994"/>
                  </a:lnTo>
                  <a:lnTo>
                    <a:pt x="380" y="21205"/>
                  </a:lnTo>
                  <a:lnTo>
                    <a:pt x="592" y="21374"/>
                  </a:lnTo>
                  <a:lnTo>
                    <a:pt x="845" y="21501"/>
                  </a:lnTo>
                  <a:lnTo>
                    <a:pt x="1774" y="21838"/>
                  </a:lnTo>
                  <a:lnTo>
                    <a:pt x="2788" y="22134"/>
                  </a:lnTo>
                  <a:lnTo>
                    <a:pt x="3802" y="22388"/>
                  </a:lnTo>
                  <a:lnTo>
                    <a:pt x="4816" y="22641"/>
                  </a:lnTo>
                  <a:lnTo>
                    <a:pt x="4140" y="23275"/>
                  </a:lnTo>
                  <a:lnTo>
                    <a:pt x="3548" y="23993"/>
                  </a:lnTo>
                  <a:lnTo>
                    <a:pt x="3042" y="24753"/>
                  </a:lnTo>
                  <a:lnTo>
                    <a:pt x="2577" y="25598"/>
                  </a:lnTo>
                  <a:lnTo>
                    <a:pt x="2408" y="26020"/>
                  </a:lnTo>
                  <a:lnTo>
                    <a:pt x="2239" y="26443"/>
                  </a:lnTo>
                  <a:lnTo>
                    <a:pt x="2112" y="26907"/>
                  </a:lnTo>
                  <a:lnTo>
                    <a:pt x="1986" y="27330"/>
                  </a:lnTo>
                  <a:lnTo>
                    <a:pt x="1901" y="27836"/>
                  </a:lnTo>
                  <a:lnTo>
                    <a:pt x="1817" y="28301"/>
                  </a:lnTo>
                  <a:lnTo>
                    <a:pt x="1774" y="28766"/>
                  </a:lnTo>
                  <a:lnTo>
                    <a:pt x="1774" y="29273"/>
                  </a:lnTo>
                  <a:lnTo>
                    <a:pt x="1774" y="39368"/>
                  </a:lnTo>
                  <a:lnTo>
                    <a:pt x="1774" y="39621"/>
                  </a:lnTo>
                  <a:lnTo>
                    <a:pt x="1817" y="39875"/>
                  </a:lnTo>
                  <a:lnTo>
                    <a:pt x="1901" y="40128"/>
                  </a:lnTo>
                  <a:lnTo>
                    <a:pt x="1986" y="40382"/>
                  </a:lnTo>
                  <a:lnTo>
                    <a:pt x="2239" y="40804"/>
                  </a:lnTo>
                  <a:lnTo>
                    <a:pt x="2535" y="41184"/>
                  </a:lnTo>
                  <a:lnTo>
                    <a:pt x="2915" y="41522"/>
                  </a:lnTo>
                  <a:lnTo>
                    <a:pt x="3379" y="41775"/>
                  </a:lnTo>
                  <a:lnTo>
                    <a:pt x="3591" y="41860"/>
                  </a:lnTo>
                  <a:lnTo>
                    <a:pt x="3844" y="41902"/>
                  </a:lnTo>
                  <a:lnTo>
                    <a:pt x="4098" y="41944"/>
                  </a:lnTo>
                  <a:lnTo>
                    <a:pt x="8617" y="41944"/>
                  </a:lnTo>
                  <a:lnTo>
                    <a:pt x="8871" y="41860"/>
                  </a:lnTo>
                  <a:lnTo>
                    <a:pt x="9082" y="41733"/>
                  </a:lnTo>
                  <a:lnTo>
                    <a:pt x="9293" y="41607"/>
                  </a:lnTo>
                  <a:lnTo>
                    <a:pt x="9420" y="41395"/>
                  </a:lnTo>
                  <a:lnTo>
                    <a:pt x="9546" y="41184"/>
                  </a:lnTo>
                  <a:lnTo>
                    <a:pt x="9631" y="40931"/>
                  </a:lnTo>
                  <a:lnTo>
                    <a:pt x="9631" y="40677"/>
                  </a:lnTo>
                  <a:lnTo>
                    <a:pt x="9631" y="40424"/>
                  </a:lnTo>
                  <a:lnTo>
                    <a:pt x="9546" y="40213"/>
                  </a:lnTo>
                  <a:lnTo>
                    <a:pt x="9420" y="40001"/>
                  </a:lnTo>
                  <a:lnTo>
                    <a:pt x="9293" y="39790"/>
                  </a:lnTo>
                  <a:lnTo>
                    <a:pt x="9082" y="39664"/>
                  </a:lnTo>
                  <a:lnTo>
                    <a:pt x="8871" y="39537"/>
                  </a:lnTo>
                  <a:lnTo>
                    <a:pt x="8617" y="39452"/>
                  </a:lnTo>
                  <a:lnTo>
                    <a:pt x="8364" y="39410"/>
                  </a:lnTo>
                  <a:lnTo>
                    <a:pt x="4309" y="39410"/>
                  </a:lnTo>
                  <a:lnTo>
                    <a:pt x="4309" y="39368"/>
                  </a:lnTo>
                  <a:lnTo>
                    <a:pt x="4309" y="29273"/>
                  </a:lnTo>
                  <a:lnTo>
                    <a:pt x="4309" y="28808"/>
                  </a:lnTo>
                  <a:lnTo>
                    <a:pt x="4393" y="28343"/>
                  </a:lnTo>
                  <a:lnTo>
                    <a:pt x="4435" y="27921"/>
                  </a:lnTo>
                  <a:lnTo>
                    <a:pt x="4562" y="27499"/>
                  </a:lnTo>
                  <a:lnTo>
                    <a:pt x="4689" y="27076"/>
                  </a:lnTo>
                  <a:lnTo>
                    <a:pt x="4858" y="26696"/>
                  </a:lnTo>
                  <a:lnTo>
                    <a:pt x="5069" y="26316"/>
                  </a:lnTo>
                  <a:lnTo>
                    <a:pt x="5280" y="25936"/>
                  </a:lnTo>
                  <a:lnTo>
                    <a:pt x="5534" y="25556"/>
                  </a:lnTo>
                  <a:lnTo>
                    <a:pt x="5787" y="25260"/>
                  </a:lnTo>
                  <a:lnTo>
                    <a:pt x="6083" y="24922"/>
                  </a:lnTo>
                  <a:lnTo>
                    <a:pt x="6421" y="24626"/>
                  </a:lnTo>
                  <a:lnTo>
                    <a:pt x="6759" y="24373"/>
                  </a:lnTo>
                  <a:lnTo>
                    <a:pt x="7097" y="24119"/>
                  </a:lnTo>
                  <a:lnTo>
                    <a:pt x="7477" y="23866"/>
                  </a:lnTo>
                  <a:lnTo>
                    <a:pt x="7899" y="23697"/>
                  </a:lnTo>
                  <a:lnTo>
                    <a:pt x="8321" y="23993"/>
                  </a:lnTo>
                  <a:lnTo>
                    <a:pt x="8744" y="24288"/>
                  </a:lnTo>
                  <a:lnTo>
                    <a:pt x="9166" y="24542"/>
                  </a:lnTo>
                  <a:lnTo>
                    <a:pt x="9631" y="24753"/>
                  </a:lnTo>
                  <a:lnTo>
                    <a:pt x="9631" y="26485"/>
                  </a:lnTo>
                  <a:lnTo>
                    <a:pt x="9673" y="26823"/>
                  </a:lnTo>
                  <a:lnTo>
                    <a:pt x="9715" y="27161"/>
                  </a:lnTo>
                  <a:lnTo>
                    <a:pt x="9800" y="27499"/>
                  </a:lnTo>
                  <a:lnTo>
                    <a:pt x="9927" y="27794"/>
                  </a:lnTo>
                  <a:lnTo>
                    <a:pt x="10053" y="28090"/>
                  </a:lnTo>
                  <a:lnTo>
                    <a:pt x="10222" y="28386"/>
                  </a:lnTo>
                  <a:lnTo>
                    <a:pt x="10433" y="28639"/>
                  </a:lnTo>
                  <a:lnTo>
                    <a:pt x="10645" y="28892"/>
                  </a:lnTo>
                  <a:lnTo>
                    <a:pt x="10898" y="29104"/>
                  </a:lnTo>
                  <a:lnTo>
                    <a:pt x="11152" y="29315"/>
                  </a:lnTo>
                  <a:lnTo>
                    <a:pt x="11447" y="29484"/>
                  </a:lnTo>
                  <a:lnTo>
                    <a:pt x="11743" y="29611"/>
                  </a:lnTo>
                  <a:lnTo>
                    <a:pt x="12039" y="29737"/>
                  </a:lnTo>
                  <a:lnTo>
                    <a:pt x="12376" y="29822"/>
                  </a:lnTo>
                  <a:lnTo>
                    <a:pt x="12714" y="29864"/>
                  </a:lnTo>
                  <a:lnTo>
                    <a:pt x="13390" y="29864"/>
                  </a:lnTo>
                  <a:lnTo>
                    <a:pt x="13728" y="29822"/>
                  </a:lnTo>
                  <a:lnTo>
                    <a:pt x="14066" y="29737"/>
                  </a:lnTo>
                  <a:lnTo>
                    <a:pt x="14362" y="29611"/>
                  </a:lnTo>
                  <a:lnTo>
                    <a:pt x="14657" y="29484"/>
                  </a:lnTo>
                  <a:lnTo>
                    <a:pt x="14953" y="29315"/>
                  </a:lnTo>
                  <a:lnTo>
                    <a:pt x="15206" y="29104"/>
                  </a:lnTo>
                  <a:lnTo>
                    <a:pt x="15460" y="28892"/>
                  </a:lnTo>
                  <a:lnTo>
                    <a:pt x="15671" y="28639"/>
                  </a:lnTo>
                  <a:lnTo>
                    <a:pt x="15882" y="28386"/>
                  </a:lnTo>
                  <a:lnTo>
                    <a:pt x="16051" y="28090"/>
                  </a:lnTo>
                  <a:lnTo>
                    <a:pt x="16178" y="27794"/>
                  </a:lnTo>
                  <a:lnTo>
                    <a:pt x="16305" y="27499"/>
                  </a:lnTo>
                  <a:lnTo>
                    <a:pt x="16389" y="27161"/>
                  </a:lnTo>
                  <a:lnTo>
                    <a:pt x="16431" y="26823"/>
                  </a:lnTo>
                  <a:lnTo>
                    <a:pt x="16474" y="26485"/>
                  </a:lnTo>
                  <a:lnTo>
                    <a:pt x="16474" y="24753"/>
                  </a:lnTo>
                  <a:lnTo>
                    <a:pt x="16938" y="24542"/>
                  </a:lnTo>
                  <a:lnTo>
                    <a:pt x="17361" y="24288"/>
                  </a:lnTo>
                  <a:lnTo>
                    <a:pt x="17783" y="23993"/>
                  </a:lnTo>
                  <a:lnTo>
                    <a:pt x="18205" y="23697"/>
                  </a:lnTo>
                  <a:lnTo>
                    <a:pt x="18586" y="23866"/>
                  </a:lnTo>
                  <a:lnTo>
                    <a:pt x="18966" y="24119"/>
                  </a:lnTo>
                  <a:lnTo>
                    <a:pt x="19346" y="24373"/>
                  </a:lnTo>
                  <a:lnTo>
                    <a:pt x="19684" y="24626"/>
                  </a:lnTo>
                  <a:lnTo>
                    <a:pt x="19980" y="24922"/>
                  </a:lnTo>
                  <a:lnTo>
                    <a:pt x="20275" y="25260"/>
                  </a:lnTo>
                  <a:lnTo>
                    <a:pt x="20571" y="25556"/>
                  </a:lnTo>
                  <a:lnTo>
                    <a:pt x="20824" y="25936"/>
                  </a:lnTo>
                  <a:lnTo>
                    <a:pt x="21035" y="26316"/>
                  </a:lnTo>
                  <a:lnTo>
                    <a:pt x="21247" y="26696"/>
                  </a:lnTo>
                  <a:lnTo>
                    <a:pt x="21373" y="27076"/>
                  </a:lnTo>
                  <a:lnTo>
                    <a:pt x="21542" y="27499"/>
                  </a:lnTo>
                  <a:lnTo>
                    <a:pt x="21627" y="27921"/>
                  </a:lnTo>
                  <a:lnTo>
                    <a:pt x="21711" y="28343"/>
                  </a:lnTo>
                  <a:lnTo>
                    <a:pt x="21754" y="28808"/>
                  </a:lnTo>
                  <a:lnTo>
                    <a:pt x="21796" y="29273"/>
                  </a:lnTo>
                  <a:lnTo>
                    <a:pt x="21796" y="39368"/>
                  </a:lnTo>
                  <a:lnTo>
                    <a:pt x="21754" y="39410"/>
                  </a:lnTo>
                  <a:lnTo>
                    <a:pt x="13432" y="39410"/>
                  </a:lnTo>
                  <a:lnTo>
                    <a:pt x="13179" y="39452"/>
                  </a:lnTo>
                  <a:lnTo>
                    <a:pt x="12968" y="39537"/>
                  </a:lnTo>
                  <a:lnTo>
                    <a:pt x="12757" y="39664"/>
                  </a:lnTo>
                  <a:lnTo>
                    <a:pt x="12545" y="39790"/>
                  </a:lnTo>
                  <a:lnTo>
                    <a:pt x="12376" y="40001"/>
                  </a:lnTo>
                  <a:lnTo>
                    <a:pt x="12292" y="40213"/>
                  </a:lnTo>
                  <a:lnTo>
                    <a:pt x="12207" y="40424"/>
                  </a:lnTo>
                  <a:lnTo>
                    <a:pt x="12165" y="40677"/>
                  </a:lnTo>
                  <a:lnTo>
                    <a:pt x="12207" y="40931"/>
                  </a:lnTo>
                  <a:lnTo>
                    <a:pt x="12292" y="41184"/>
                  </a:lnTo>
                  <a:lnTo>
                    <a:pt x="12376" y="41395"/>
                  </a:lnTo>
                  <a:lnTo>
                    <a:pt x="12545" y="41607"/>
                  </a:lnTo>
                  <a:lnTo>
                    <a:pt x="12757" y="41733"/>
                  </a:lnTo>
                  <a:lnTo>
                    <a:pt x="12968" y="41860"/>
                  </a:lnTo>
                  <a:lnTo>
                    <a:pt x="13179" y="41944"/>
                  </a:lnTo>
                  <a:lnTo>
                    <a:pt x="21965" y="41944"/>
                  </a:lnTo>
                  <a:lnTo>
                    <a:pt x="22260" y="41902"/>
                  </a:lnTo>
                  <a:lnTo>
                    <a:pt x="22472" y="41860"/>
                  </a:lnTo>
                  <a:lnTo>
                    <a:pt x="22725" y="41775"/>
                  </a:lnTo>
                  <a:lnTo>
                    <a:pt x="23190" y="41522"/>
                  </a:lnTo>
                  <a:lnTo>
                    <a:pt x="23570" y="41184"/>
                  </a:lnTo>
                  <a:lnTo>
                    <a:pt x="23866" y="40804"/>
                  </a:lnTo>
                  <a:lnTo>
                    <a:pt x="24119" y="40382"/>
                  </a:lnTo>
                  <a:lnTo>
                    <a:pt x="24203" y="40128"/>
                  </a:lnTo>
                  <a:lnTo>
                    <a:pt x="24288" y="39875"/>
                  </a:lnTo>
                  <a:lnTo>
                    <a:pt x="24330" y="39621"/>
                  </a:lnTo>
                  <a:lnTo>
                    <a:pt x="24330" y="39368"/>
                  </a:lnTo>
                  <a:lnTo>
                    <a:pt x="24330" y="29273"/>
                  </a:lnTo>
                  <a:lnTo>
                    <a:pt x="24330" y="28766"/>
                  </a:lnTo>
                  <a:lnTo>
                    <a:pt x="24288" y="28301"/>
                  </a:lnTo>
                  <a:lnTo>
                    <a:pt x="24203" y="27836"/>
                  </a:lnTo>
                  <a:lnTo>
                    <a:pt x="24119" y="27330"/>
                  </a:lnTo>
                  <a:lnTo>
                    <a:pt x="23992" y="26907"/>
                  </a:lnTo>
                  <a:lnTo>
                    <a:pt x="23866" y="26443"/>
                  </a:lnTo>
                  <a:lnTo>
                    <a:pt x="23697" y="26020"/>
                  </a:lnTo>
                  <a:lnTo>
                    <a:pt x="23528" y="25598"/>
                  </a:lnTo>
                  <a:lnTo>
                    <a:pt x="23063" y="24753"/>
                  </a:lnTo>
                  <a:lnTo>
                    <a:pt x="22556" y="23993"/>
                  </a:lnTo>
                  <a:lnTo>
                    <a:pt x="21923" y="23275"/>
                  </a:lnTo>
                  <a:lnTo>
                    <a:pt x="21247" y="22641"/>
                  </a:lnTo>
                  <a:lnTo>
                    <a:pt x="22303" y="22388"/>
                  </a:lnTo>
                  <a:lnTo>
                    <a:pt x="23316" y="22134"/>
                  </a:lnTo>
                  <a:lnTo>
                    <a:pt x="24330" y="21838"/>
                  </a:lnTo>
                  <a:lnTo>
                    <a:pt x="25259" y="21501"/>
                  </a:lnTo>
                  <a:lnTo>
                    <a:pt x="25513" y="21374"/>
                  </a:lnTo>
                  <a:lnTo>
                    <a:pt x="25724" y="21205"/>
                  </a:lnTo>
                  <a:lnTo>
                    <a:pt x="25893" y="20994"/>
                  </a:lnTo>
                  <a:lnTo>
                    <a:pt x="26020" y="20740"/>
                  </a:lnTo>
                  <a:lnTo>
                    <a:pt x="26062" y="20445"/>
                  </a:lnTo>
                  <a:lnTo>
                    <a:pt x="26104" y="20191"/>
                  </a:lnTo>
                  <a:lnTo>
                    <a:pt x="26020" y="19895"/>
                  </a:lnTo>
                  <a:lnTo>
                    <a:pt x="25893" y="19642"/>
                  </a:lnTo>
                  <a:lnTo>
                    <a:pt x="25682" y="19262"/>
                  </a:lnTo>
                  <a:lnTo>
                    <a:pt x="25513" y="18882"/>
                  </a:lnTo>
                  <a:lnTo>
                    <a:pt x="25133" y="17952"/>
                  </a:lnTo>
                  <a:lnTo>
                    <a:pt x="24837" y="16854"/>
                  </a:lnTo>
                  <a:lnTo>
                    <a:pt x="24584" y="15671"/>
                  </a:lnTo>
                  <a:lnTo>
                    <a:pt x="24372" y="14320"/>
                  </a:lnTo>
                  <a:lnTo>
                    <a:pt x="24203" y="12884"/>
                  </a:lnTo>
                  <a:lnTo>
                    <a:pt x="24119" y="11279"/>
                  </a:lnTo>
                  <a:lnTo>
                    <a:pt x="24077" y="9547"/>
                  </a:lnTo>
                  <a:lnTo>
                    <a:pt x="24034" y="8575"/>
                  </a:lnTo>
                  <a:lnTo>
                    <a:pt x="23908" y="7646"/>
                  </a:lnTo>
                  <a:lnTo>
                    <a:pt x="23697" y="6717"/>
                  </a:lnTo>
                  <a:lnTo>
                    <a:pt x="23401" y="5830"/>
                  </a:lnTo>
                  <a:lnTo>
                    <a:pt x="23063" y="5027"/>
                  </a:lnTo>
                  <a:lnTo>
                    <a:pt x="22641" y="4225"/>
                  </a:lnTo>
                  <a:lnTo>
                    <a:pt x="22176" y="3507"/>
                  </a:lnTo>
                  <a:lnTo>
                    <a:pt x="21627" y="2831"/>
                  </a:lnTo>
                  <a:lnTo>
                    <a:pt x="21035" y="2197"/>
                  </a:lnTo>
                  <a:lnTo>
                    <a:pt x="20402" y="1648"/>
                  </a:lnTo>
                  <a:lnTo>
                    <a:pt x="19726" y="1183"/>
                  </a:lnTo>
                  <a:lnTo>
                    <a:pt x="18966" y="761"/>
                  </a:lnTo>
                  <a:lnTo>
                    <a:pt x="18205" y="465"/>
                  </a:lnTo>
                  <a:lnTo>
                    <a:pt x="17445" y="212"/>
                  </a:lnTo>
                  <a:lnTo>
                    <a:pt x="16600" y="85"/>
                  </a:lnTo>
                  <a:lnTo>
                    <a:pt x="15756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063;p43">
              <a:extLst>
                <a:ext uri="{FF2B5EF4-FFF2-40B4-BE49-F238E27FC236}">
                  <a16:creationId xmlns:a16="http://schemas.microsoft.com/office/drawing/2014/main" id="{8877A2D2-AB47-DD27-A5A6-B1794DAD55EC}"/>
                </a:ext>
              </a:extLst>
            </p:cNvPr>
            <p:cNvSpPr/>
            <p:nvPr/>
          </p:nvSpPr>
          <p:spPr>
            <a:xfrm>
              <a:off x="3183250" y="1352175"/>
              <a:ext cx="563925" cy="1048625"/>
            </a:xfrm>
            <a:custGeom>
              <a:avLst/>
              <a:gdLst/>
              <a:ahLst/>
              <a:cxnLst/>
              <a:rect l="l" t="t" r="r" b="b"/>
              <a:pathLst>
                <a:path w="22557" h="41945" extrusionOk="0">
                  <a:moveTo>
                    <a:pt x="11278" y="2535"/>
                  </a:moveTo>
                  <a:lnTo>
                    <a:pt x="12165" y="2619"/>
                  </a:lnTo>
                  <a:lnTo>
                    <a:pt x="13052" y="2746"/>
                  </a:lnTo>
                  <a:lnTo>
                    <a:pt x="13897" y="2957"/>
                  </a:lnTo>
                  <a:lnTo>
                    <a:pt x="14700" y="3253"/>
                  </a:lnTo>
                  <a:lnTo>
                    <a:pt x="15460" y="3591"/>
                  </a:lnTo>
                  <a:lnTo>
                    <a:pt x="16178" y="4056"/>
                  </a:lnTo>
                  <a:lnTo>
                    <a:pt x="16854" y="4563"/>
                  </a:lnTo>
                  <a:lnTo>
                    <a:pt x="17445" y="5112"/>
                  </a:lnTo>
                  <a:lnTo>
                    <a:pt x="18037" y="5745"/>
                  </a:lnTo>
                  <a:lnTo>
                    <a:pt x="18544" y="6421"/>
                  </a:lnTo>
                  <a:lnTo>
                    <a:pt x="18966" y="7139"/>
                  </a:lnTo>
                  <a:lnTo>
                    <a:pt x="19346" y="7899"/>
                  </a:lnTo>
                  <a:lnTo>
                    <a:pt x="19642" y="8702"/>
                  </a:lnTo>
                  <a:lnTo>
                    <a:pt x="19853" y="9547"/>
                  </a:lnTo>
                  <a:lnTo>
                    <a:pt x="19980" y="10392"/>
                  </a:lnTo>
                  <a:lnTo>
                    <a:pt x="20022" y="11279"/>
                  </a:lnTo>
                  <a:lnTo>
                    <a:pt x="20022" y="18290"/>
                  </a:lnTo>
                  <a:lnTo>
                    <a:pt x="20022" y="18502"/>
                  </a:lnTo>
                  <a:lnTo>
                    <a:pt x="19980" y="18713"/>
                  </a:lnTo>
                  <a:lnTo>
                    <a:pt x="19895" y="18882"/>
                  </a:lnTo>
                  <a:lnTo>
                    <a:pt x="19768" y="19051"/>
                  </a:lnTo>
                  <a:lnTo>
                    <a:pt x="19642" y="19220"/>
                  </a:lnTo>
                  <a:lnTo>
                    <a:pt x="19515" y="19389"/>
                  </a:lnTo>
                  <a:lnTo>
                    <a:pt x="19346" y="19473"/>
                  </a:lnTo>
                  <a:lnTo>
                    <a:pt x="19135" y="19600"/>
                  </a:lnTo>
                  <a:lnTo>
                    <a:pt x="19262" y="19051"/>
                  </a:lnTo>
                  <a:lnTo>
                    <a:pt x="19388" y="18502"/>
                  </a:lnTo>
                  <a:lnTo>
                    <a:pt x="19431" y="17910"/>
                  </a:lnTo>
                  <a:lnTo>
                    <a:pt x="19473" y="17361"/>
                  </a:lnTo>
                  <a:lnTo>
                    <a:pt x="19473" y="11616"/>
                  </a:lnTo>
                  <a:lnTo>
                    <a:pt x="19431" y="11279"/>
                  </a:lnTo>
                  <a:lnTo>
                    <a:pt x="19304" y="10983"/>
                  </a:lnTo>
                  <a:lnTo>
                    <a:pt x="19177" y="10687"/>
                  </a:lnTo>
                  <a:lnTo>
                    <a:pt x="18966" y="10476"/>
                  </a:lnTo>
                  <a:lnTo>
                    <a:pt x="18670" y="10265"/>
                  </a:lnTo>
                  <a:lnTo>
                    <a:pt x="18375" y="10138"/>
                  </a:lnTo>
                  <a:lnTo>
                    <a:pt x="18079" y="10054"/>
                  </a:lnTo>
                  <a:lnTo>
                    <a:pt x="16812" y="10054"/>
                  </a:lnTo>
                  <a:lnTo>
                    <a:pt x="16389" y="9969"/>
                  </a:lnTo>
                  <a:lnTo>
                    <a:pt x="15967" y="9885"/>
                  </a:lnTo>
                  <a:lnTo>
                    <a:pt x="15587" y="9716"/>
                  </a:lnTo>
                  <a:lnTo>
                    <a:pt x="15207" y="9505"/>
                  </a:lnTo>
                  <a:lnTo>
                    <a:pt x="14784" y="9251"/>
                  </a:lnTo>
                  <a:lnTo>
                    <a:pt x="14404" y="8955"/>
                  </a:lnTo>
                  <a:lnTo>
                    <a:pt x="14193" y="8786"/>
                  </a:lnTo>
                  <a:lnTo>
                    <a:pt x="13939" y="8660"/>
                  </a:lnTo>
                  <a:lnTo>
                    <a:pt x="13728" y="8575"/>
                  </a:lnTo>
                  <a:lnTo>
                    <a:pt x="13221" y="8575"/>
                  </a:lnTo>
                  <a:lnTo>
                    <a:pt x="12968" y="8617"/>
                  </a:lnTo>
                  <a:lnTo>
                    <a:pt x="12715" y="8702"/>
                  </a:lnTo>
                  <a:lnTo>
                    <a:pt x="12461" y="8829"/>
                  </a:lnTo>
                  <a:lnTo>
                    <a:pt x="12208" y="8998"/>
                  </a:lnTo>
                  <a:lnTo>
                    <a:pt x="11870" y="9167"/>
                  </a:lnTo>
                  <a:lnTo>
                    <a:pt x="11152" y="9462"/>
                  </a:lnTo>
                  <a:lnTo>
                    <a:pt x="10307" y="9673"/>
                  </a:lnTo>
                  <a:lnTo>
                    <a:pt x="9378" y="9885"/>
                  </a:lnTo>
                  <a:lnTo>
                    <a:pt x="8322" y="10011"/>
                  </a:lnTo>
                  <a:lnTo>
                    <a:pt x="7223" y="10054"/>
                  </a:lnTo>
                  <a:lnTo>
                    <a:pt x="6041" y="10096"/>
                  </a:lnTo>
                  <a:lnTo>
                    <a:pt x="4816" y="10011"/>
                  </a:lnTo>
                  <a:lnTo>
                    <a:pt x="4478" y="10054"/>
                  </a:lnTo>
                  <a:lnTo>
                    <a:pt x="4182" y="10096"/>
                  </a:lnTo>
                  <a:lnTo>
                    <a:pt x="3886" y="10265"/>
                  </a:lnTo>
                  <a:lnTo>
                    <a:pt x="3633" y="10434"/>
                  </a:lnTo>
                  <a:lnTo>
                    <a:pt x="3380" y="10687"/>
                  </a:lnTo>
                  <a:lnTo>
                    <a:pt x="3253" y="10983"/>
                  </a:lnTo>
                  <a:lnTo>
                    <a:pt x="3126" y="11279"/>
                  </a:lnTo>
                  <a:lnTo>
                    <a:pt x="3126" y="11616"/>
                  </a:lnTo>
                  <a:lnTo>
                    <a:pt x="3126" y="17361"/>
                  </a:lnTo>
                  <a:lnTo>
                    <a:pt x="3126" y="17910"/>
                  </a:lnTo>
                  <a:lnTo>
                    <a:pt x="3168" y="18502"/>
                  </a:lnTo>
                  <a:lnTo>
                    <a:pt x="3295" y="19051"/>
                  </a:lnTo>
                  <a:lnTo>
                    <a:pt x="3422" y="19600"/>
                  </a:lnTo>
                  <a:lnTo>
                    <a:pt x="3253" y="19473"/>
                  </a:lnTo>
                  <a:lnTo>
                    <a:pt x="3084" y="19389"/>
                  </a:lnTo>
                  <a:lnTo>
                    <a:pt x="2915" y="19220"/>
                  </a:lnTo>
                  <a:lnTo>
                    <a:pt x="2788" y="19051"/>
                  </a:lnTo>
                  <a:lnTo>
                    <a:pt x="2704" y="18882"/>
                  </a:lnTo>
                  <a:lnTo>
                    <a:pt x="2619" y="18713"/>
                  </a:lnTo>
                  <a:lnTo>
                    <a:pt x="2577" y="18502"/>
                  </a:lnTo>
                  <a:lnTo>
                    <a:pt x="2535" y="18290"/>
                  </a:lnTo>
                  <a:lnTo>
                    <a:pt x="2535" y="11279"/>
                  </a:lnTo>
                  <a:lnTo>
                    <a:pt x="2577" y="10392"/>
                  </a:lnTo>
                  <a:lnTo>
                    <a:pt x="2704" y="9547"/>
                  </a:lnTo>
                  <a:lnTo>
                    <a:pt x="2957" y="8702"/>
                  </a:lnTo>
                  <a:lnTo>
                    <a:pt x="3211" y="7899"/>
                  </a:lnTo>
                  <a:lnTo>
                    <a:pt x="3591" y="7139"/>
                  </a:lnTo>
                  <a:lnTo>
                    <a:pt x="4055" y="6421"/>
                  </a:lnTo>
                  <a:lnTo>
                    <a:pt x="4562" y="5745"/>
                  </a:lnTo>
                  <a:lnTo>
                    <a:pt x="5111" y="5112"/>
                  </a:lnTo>
                  <a:lnTo>
                    <a:pt x="5745" y="4563"/>
                  </a:lnTo>
                  <a:lnTo>
                    <a:pt x="6421" y="4056"/>
                  </a:lnTo>
                  <a:lnTo>
                    <a:pt x="7139" y="3591"/>
                  </a:lnTo>
                  <a:lnTo>
                    <a:pt x="7899" y="3253"/>
                  </a:lnTo>
                  <a:lnTo>
                    <a:pt x="8702" y="2957"/>
                  </a:lnTo>
                  <a:lnTo>
                    <a:pt x="9504" y="2746"/>
                  </a:lnTo>
                  <a:lnTo>
                    <a:pt x="10391" y="2619"/>
                  </a:lnTo>
                  <a:lnTo>
                    <a:pt x="11278" y="2535"/>
                  </a:lnTo>
                  <a:close/>
                  <a:moveTo>
                    <a:pt x="13306" y="11279"/>
                  </a:moveTo>
                  <a:lnTo>
                    <a:pt x="13982" y="11743"/>
                  </a:lnTo>
                  <a:lnTo>
                    <a:pt x="14404" y="11954"/>
                  </a:lnTo>
                  <a:lnTo>
                    <a:pt x="14826" y="12123"/>
                  </a:lnTo>
                  <a:lnTo>
                    <a:pt x="15291" y="12292"/>
                  </a:lnTo>
                  <a:lnTo>
                    <a:pt x="15798" y="12419"/>
                  </a:lnTo>
                  <a:lnTo>
                    <a:pt x="16347" y="12546"/>
                  </a:lnTo>
                  <a:lnTo>
                    <a:pt x="16938" y="12588"/>
                  </a:lnTo>
                  <a:lnTo>
                    <a:pt x="16938" y="17361"/>
                  </a:lnTo>
                  <a:lnTo>
                    <a:pt x="16896" y="17910"/>
                  </a:lnTo>
                  <a:lnTo>
                    <a:pt x="16812" y="18459"/>
                  </a:lnTo>
                  <a:lnTo>
                    <a:pt x="16685" y="19008"/>
                  </a:lnTo>
                  <a:lnTo>
                    <a:pt x="16474" y="19558"/>
                  </a:lnTo>
                  <a:lnTo>
                    <a:pt x="16263" y="20022"/>
                  </a:lnTo>
                  <a:lnTo>
                    <a:pt x="15967" y="20487"/>
                  </a:lnTo>
                  <a:lnTo>
                    <a:pt x="15629" y="20909"/>
                  </a:lnTo>
                  <a:lnTo>
                    <a:pt x="15291" y="21332"/>
                  </a:lnTo>
                  <a:lnTo>
                    <a:pt x="14869" y="21712"/>
                  </a:lnTo>
                  <a:lnTo>
                    <a:pt x="14446" y="22007"/>
                  </a:lnTo>
                  <a:lnTo>
                    <a:pt x="13982" y="22303"/>
                  </a:lnTo>
                  <a:lnTo>
                    <a:pt x="13475" y="22557"/>
                  </a:lnTo>
                  <a:lnTo>
                    <a:pt x="12968" y="22725"/>
                  </a:lnTo>
                  <a:lnTo>
                    <a:pt x="12419" y="22852"/>
                  </a:lnTo>
                  <a:lnTo>
                    <a:pt x="11870" y="22937"/>
                  </a:lnTo>
                  <a:lnTo>
                    <a:pt x="11278" y="22979"/>
                  </a:lnTo>
                  <a:lnTo>
                    <a:pt x="10687" y="22937"/>
                  </a:lnTo>
                  <a:lnTo>
                    <a:pt x="10138" y="22852"/>
                  </a:lnTo>
                  <a:lnTo>
                    <a:pt x="9589" y="22725"/>
                  </a:lnTo>
                  <a:lnTo>
                    <a:pt x="9082" y="22557"/>
                  </a:lnTo>
                  <a:lnTo>
                    <a:pt x="8617" y="22303"/>
                  </a:lnTo>
                  <a:lnTo>
                    <a:pt x="8153" y="22007"/>
                  </a:lnTo>
                  <a:lnTo>
                    <a:pt x="7688" y="21712"/>
                  </a:lnTo>
                  <a:lnTo>
                    <a:pt x="7308" y="21332"/>
                  </a:lnTo>
                  <a:lnTo>
                    <a:pt x="6928" y="20909"/>
                  </a:lnTo>
                  <a:lnTo>
                    <a:pt x="6590" y="20487"/>
                  </a:lnTo>
                  <a:lnTo>
                    <a:pt x="6336" y="20022"/>
                  </a:lnTo>
                  <a:lnTo>
                    <a:pt x="6083" y="19558"/>
                  </a:lnTo>
                  <a:lnTo>
                    <a:pt x="5914" y="19008"/>
                  </a:lnTo>
                  <a:lnTo>
                    <a:pt x="5745" y="18459"/>
                  </a:lnTo>
                  <a:lnTo>
                    <a:pt x="5661" y="17910"/>
                  </a:lnTo>
                  <a:lnTo>
                    <a:pt x="5661" y="17361"/>
                  </a:lnTo>
                  <a:lnTo>
                    <a:pt x="5661" y="12588"/>
                  </a:lnTo>
                  <a:lnTo>
                    <a:pt x="6421" y="12630"/>
                  </a:lnTo>
                  <a:lnTo>
                    <a:pt x="7308" y="12588"/>
                  </a:lnTo>
                  <a:lnTo>
                    <a:pt x="8279" y="12546"/>
                  </a:lnTo>
                  <a:lnTo>
                    <a:pt x="9335" y="12419"/>
                  </a:lnTo>
                  <a:lnTo>
                    <a:pt x="10349" y="12292"/>
                  </a:lnTo>
                  <a:lnTo>
                    <a:pt x="11405" y="12039"/>
                  </a:lnTo>
                  <a:lnTo>
                    <a:pt x="11912" y="11870"/>
                  </a:lnTo>
                  <a:lnTo>
                    <a:pt x="12377" y="11701"/>
                  </a:lnTo>
                  <a:lnTo>
                    <a:pt x="12841" y="11532"/>
                  </a:lnTo>
                  <a:lnTo>
                    <a:pt x="13306" y="11279"/>
                  </a:lnTo>
                  <a:close/>
                  <a:moveTo>
                    <a:pt x="12165" y="25471"/>
                  </a:moveTo>
                  <a:lnTo>
                    <a:pt x="12165" y="26485"/>
                  </a:lnTo>
                  <a:lnTo>
                    <a:pt x="12123" y="26654"/>
                  </a:lnTo>
                  <a:lnTo>
                    <a:pt x="12081" y="26823"/>
                  </a:lnTo>
                  <a:lnTo>
                    <a:pt x="11996" y="26949"/>
                  </a:lnTo>
                  <a:lnTo>
                    <a:pt x="11912" y="27076"/>
                  </a:lnTo>
                  <a:lnTo>
                    <a:pt x="11785" y="27203"/>
                  </a:lnTo>
                  <a:lnTo>
                    <a:pt x="11616" y="27287"/>
                  </a:lnTo>
                  <a:lnTo>
                    <a:pt x="11447" y="27330"/>
                  </a:lnTo>
                  <a:lnTo>
                    <a:pt x="11109" y="27330"/>
                  </a:lnTo>
                  <a:lnTo>
                    <a:pt x="10940" y="27287"/>
                  </a:lnTo>
                  <a:lnTo>
                    <a:pt x="10814" y="27203"/>
                  </a:lnTo>
                  <a:lnTo>
                    <a:pt x="10687" y="27076"/>
                  </a:lnTo>
                  <a:lnTo>
                    <a:pt x="10560" y="26949"/>
                  </a:lnTo>
                  <a:lnTo>
                    <a:pt x="10476" y="26823"/>
                  </a:lnTo>
                  <a:lnTo>
                    <a:pt x="10434" y="26654"/>
                  </a:lnTo>
                  <a:lnTo>
                    <a:pt x="10434" y="26485"/>
                  </a:lnTo>
                  <a:lnTo>
                    <a:pt x="10434" y="25471"/>
                  </a:lnTo>
                  <a:lnTo>
                    <a:pt x="11278" y="25513"/>
                  </a:lnTo>
                  <a:lnTo>
                    <a:pt x="12165" y="25471"/>
                  </a:lnTo>
                  <a:close/>
                  <a:moveTo>
                    <a:pt x="16432" y="23697"/>
                  </a:moveTo>
                  <a:lnTo>
                    <a:pt x="16854" y="23866"/>
                  </a:lnTo>
                  <a:lnTo>
                    <a:pt x="17234" y="24119"/>
                  </a:lnTo>
                  <a:lnTo>
                    <a:pt x="17572" y="24373"/>
                  </a:lnTo>
                  <a:lnTo>
                    <a:pt x="17910" y="24626"/>
                  </a:lnTo>
                  <a:lnTo>
                    <a:pt x="18248" y="24922"/>
                  </a:lnTo>
                  <a:lnTo>
                    <a:pt x="18544" y="25260"/>
                  </a:lnTo>
                  <a:lnTo>
                    <a:pt x="18797" y="25556"/>
                  </a:lnTo>
                  <a:lnTo>
                    <a:pt x="19050" y="25936"/>
                  </a:lnTo>
                  <a:lnTo>
                    <a:pt x="19262" y="26316"/>
                  </a:lnTo>
                  <a:lnTo>
                    <a:pt x="19473" y="26696"/>
                  </a:lnTo>
                  <a:lnTo>
                    <a:pt x="19642" y="27076"/>
                  </a:lnTo>
                  <a:lnTo>
                    <a:pt x="19768" y="27499"/>
                  </a:lnTo>
                  <a:lnTo>
                    <a:pt x="19895" y="27921"/>
                  </a:lnTo>
                  <a:lnTo>
                    <a:pt x="19980" y="28343"/>
                  </a:lnTo>
                  <a:lnTo>
                    <a:pt x="20022" y="28808"/>
                  </a:lnTo>
                  <a:lnTo>
                    <a:pt x="20022" y="29273"/>
                  </a:lnTo>
                  <a:lnTo>
                    <a:pt x="20022" y="39368"/>
                  </a:lnTo>
                  <a:lnTo>
                    <a:pt x="20022" y="39410"/>
                  </a:lnTo>
                  <a:lnTo>
                    <a:pt x="2577" y="39410"/>
                  </a:lnTo>
                  <a:lnTo>
                    <a:pt x="2535" y="39368"/>
                  </a:lnTo>
                  <a:lnTo>
                    <a:pt x="2535" y="29273"/>
                  </a:lnTo>
                  <a:lnTo>
                    <a:pt x="2577" y="28808"/>
                  </a:lnTo>
                  <a:lnTo>
                    <a:pt x="2619" y="28343"/>
                  </a:lnTo>
                  <a:lnTo>
                    <a:pt x="2704" y="27921"/>
                  </a:lnTo>
                  <a:lnTo>
                    <a:pt x="2788" y="27499"/>
                  </a:lnTo>
                  <a:lnTo>
                    <a:pt x="2957" y="27076"/>
                  </a:lnTo>
                  <a:lnTo>
                    <a:pt x="3126" y="26696"/>
                  </a:lnTo>
                  <a:lnTo>
                    <a:pt x="3295" y="26316"/>
                  </a:lnTo>
                  <a:lnTo>
                    <a:pt x="3506" y="25936"/>
                  </a:lnTo>
                  <a:lnTo>
                    <a:pt x="3760" y="25556"/>
                  </a:lnTo>
                  <a:lnTo>
                    <a:pt x="4055" y="25260"/>
                  </a:lnTo>
                  <a:lnTo>
                    <a:pt x="4351" y="24922"/>
                  </a:lnTo>
                  <a:lnTo>
                    <a:pt x="4647" y="24626"/>
                  </a:lnTo>
                  <a:lnTo>
                    <a:pt x="4985" y="24373"/>
                  </a:lnTo>
                  <a:lnTo>
                    <a:pt x="5365" y="24119"/>
                  </a:lnTo>
                  <a:lnTo>
                    <a:pt x="5745" y="23866"/>
                  </a:lnTo>
                  <a:lnTo>
                    <a:pt x="6125" y="23697"/>
                  </a:lnTo>
                  <a:lnTo>
                    <a:pt x="6548" y="23993"/>
                  </a:lnTo>
                  <a:lnTo>
                    <a:pt x="6970" y="24288"/>
                  </a:lnTo>
                  <a:lnTo>
                    <a:pt x="7435" y="24542"/>
                  </a:lnTo>
                  <a:lnTo>
                    <a:pt x="7899" y="24753"/>
                  </a:lnTo>
                  <a:lnTo>
                    <a:pt x="7899" y="26485"/>
                  </a:lnTo>
                  <a:lnTo>
                    <a:pt x="7899" y="26823"/>
                  </a:lnTo>
                  <a:lnTo>
                    <a:pt x="7941" y="27161"/>
                  </a:lnTo>
                  <a:lnTo>
                    <a:pt x="8026" y="27499"/>
                  </a:lnTo>
                  <a:lnTo>
                    <a:pt x="8153" y="27794"/>
                  </a:lnTo>
                  <a:lnTo>
                    <a:pt x="8279" y="28090"/>
                  </a:lnTo>
                  <a:lnTo>
                    <a:pt x="8448" y="28386"/>
                  </a:lnTo>
                  <a:lnTo>
                    <a:pt x="8660" y="28639"/>
                  </a:lnTo>
                  <a:lnTo>
                    <a:pt x="8871" y="28892"/>
                  </a:lnTo>
                  <a:lnTo>
                    <a:pt x="9124" y="29104"/>
                  </a:lnTo>
                  <a:lnTo>
                    <a:pt x="9378" y="29273"/>
                  </a:lnTo>
                  <a:lnTo>
                    <a:pt x="9673" y="29484"/>
                  </a:lnTo>
                  <a:lnTo>
                    <a:pt x="9969" y="29611"/>
                  </a:lnTo>
                  <a:lnTo>
                    <a:pt x="10265" y="29737"/>
                  </a:lnTo>
                  <a:lnTo>
                    <a:pt x="10603" y="29822"/>
                  </a:lnTo>
                  <a:lnTo>
                    <a:pt x="10940" y="29864"/>
                  </a:lnTo>
                  <a:lnTo>
                    <a:pt x="11616" y="29864"/>
                  </a:lnTo>
                  <a:lnTo>
                    <a:pt x="11954" y="29822"/>
                  </a:lnTo>
                  <a:lnTo>
                    <a:pt x="12292" y="29737"/>
                  </a:lnTo>
                  <a:lnTo>
                    <a:pt x="12588" y="29611"/>
                  </a:lnTo>
                  <a:lnTo>
                    <a:pt x="12926" y="29484"/>
                  </a:lnTo>
                  <a:lnTo>
                    <a:pt x="13179" y="29273"/>
                  </a:lnTo>
                  <a:lnTo>
                    <a:pt x="13433" y="29104"/>
                  </a:lnTo>
                  <a:lnTo>
                    <a:pt x="13686" y="28892"/>
                  </a:lnTo>
                  <a:lnTo>
                    <a:pt x="13897" y="28639"/>
                  </a:lnTo>
                  <a:lnTo>
                    <a:pt x="14108" y="28386"/>
                  </a:lnTo>
                  <a:lnTo>
                    <a:pt x="14277" y="28090"/>
                  </a:lnTo>
                  <a:lnTo>
                    <a:pt x="14404" y="27794"/>
                  </a:lnTo>
                  <a:lnTo>
                    <a:pt x="14531" y="27499"/>
                  </a:lnTo>
                  <a:lnTo>
                    <a:pt x="14615" y="27161"/>
                  </a:lnTo>
                  <a:lnTo>
                    <a:pt x="14658" y="26823"/>
                  </a:lnTo>
                  <a:lnTo>
                    <a:pt x="14700" y="26485"/>
                  </a:lnTo>
                  <a:lnTo>
                    <a:pt x="14700" y="24753"/>
                  </a:lnTo>
                  <a:lnTo>
                    <a:pt x="15164" y="24542"/>
                  </a:lnTo>
                  <a:lnTo>
                    <a:pt x="15587" y="24288"/>
                  </a:lnTo>
                  <a:lnTo>
                    <a:pt x="16009" y="23993"/>
                  </a:lnTo>
                  <a:lnTo>
                    <a:pt x="16432" y="23697"/>
                  </a:lnTo>
                  <a:close/>
                  <a:moveTo>
                    <a:pt x="4985" y="1"/>
                  </a:moveTo>
                  <a:lnTo>
                    <a:pt x="4731" y="43"/>
                  </a:lnTo>
                  <a:lnTo>
                    <a:pt x="4478" y="127"/>
                  </a:lnTo>
                  <a:lnTo>
                    <a:pt x="4267" y="212"/>
                  </a:lnTo>
                  <a:lnTo>
                    <a:pt x="4098" y="381"/>
                  </a:lnTo>
                  <a:lnTo>
                    <a:pt x="3929" y="550"/>
                  </a:lnTo>
                  <a:lnTo>
                    <a:pt x="3802" y="761"/>
                  </a:lnTo>
                  <a:lnTo>
                    <a:pt x="3718" y="1014"/>
                  </a:lnTo>
                  <a:lnTo>
                    <a:pt x="3549" y="1859"/>
                  </a:lnTo>
                  <a:lnTo>
                    <a:pt x="3295" y="1732"/>
                  </a:lnTo>
                  <a:lnTo>
                    <a:pt x="3084" y="1648"/>
                  </a:lnTo>
                  <a:lnTo>
                    <a:pt x="2831" y="1606"/>
                  </a:lnTo>
                  <a:lnTo>
                    <a:pt x="2577" y="1606"/>
                  </a:lnTo>
                  <a:lnTo>
                    <a:pt x="2366" y="1648"/>
                  </a:lnTo>
                  <a:lnTo>
                    <a:pt x="2112" y="1775"/>
                  </a:lnTo>
                  <a:lnTo>
                    <a:pt x="1943" y="1901"/>
                  </a:lnTo>
                  <a:lnTo>
                    <a:pt x="1775" y="2113"/>
                  </a:lnTo>
                  <a:lnTo>
                    <a:pt x="1606" y="2324"/>
                  </a:lnTo>
                  <a:lnTo>
                    <a:pt x="1521" y="2577"/>
                  </a:lnTo>
                  <a:lnTo>
                    <a:pt x="1521" y="2788"/>
                  </a:lnTo>
                  <a:lnTo>
                    <a:pt x="1521" y="3042"/>
                  </a:lnTo>
                  <a:lnTo>
                    <a:pt x="1563" y="3295"/>
                  </a:lnTo>
                  <a:lnTo>
                    <a:pt x="1690" y="3507"/>
                  </a:lnTo>
                  <a:lnTo>
                    <a:pt x="1817" y="3718"/>
                  </a:lnTo>
                  <a:lnTo>
                    <a:pt x="2028" y="3887"/>
                  </a:lnTo>
                  <a:lnTo>
                    <a:pt x="2493" y="4225"/>
                  </a:lnTo>
                  <a:lnTo>
                    <a:pt x="1943" y="4985"/>
                  </a:lnTo>
                  <a:lnTo>
                    <a:pt x="1437" y="5787"/>
                  </a:lnTo>
                  <a:lnTo>
                    <a:pt x="1014" y="6632"/>
                  </a:lnTo>
                  <a:lnTo>
                    <a:pt x="676" y="7477"/>
                  </a:lnTo>
                  <a:lnTo>
                    <a:pt x="381" y="8406"/>
                  </a:lnTo>
                  <a:lnTo>
                    <a:pt x="169" y="9336"/>
                  </a:lnTo>
                  <a:lnTo>
                    <a:pt x="43" y="10307"/>
                  </a:lnTo>
                  <a:lnTo>
                    <a:pt x="0" y="11279"/>
                  </a:lnTo>
                  <a:lnTo>
                    <a:pt x="0" y="18290"/>
                  </a:lnTo>
                  <a:lnTo>
                    <a:pt x="43" y="18670"/>
                  </a:lnTo>
                  <a:lnTo>
                    <a:pt x="85" y="19051"/>
                  </a:lnTo>
                  <a:lnTo>
                    <a:pt x="169" y="19389"/>
                  </a:lnTo>
                  <a:lnTo>
                    <a:pt x="296" y="19726"/>
                  </a:lnTo>
                  <a:lnTo>
                    <a:pt x="423" y="20064"/>
                  </a:lnTo>
                  <a:lnTo>
                    <a:pt x="634" y="20402"/>
                  </a:lnTo>
                  <a:lnTo>
                    <a:pt x="845" y="20698"/>
                  </a:lnTo>
                  <a:lnTo>
                    <a:pt x="1056" y="20951"/>
                  </a:lnTo>
                  <a:lnTo>
                    <a:pt x="1310" y="21205"/>
                  </a:lnTo>
                  <a:lnTo>
                    <a:pt x="1606" y="21458"/>
                  </a:lnTo>
                  <a:lnTo>
                    <a:pt x="1901" y="21627"/>
                  </a:lnTo>
                  <a:lnTo>
                    <a:pt x="2197" y="21796"/>
                  </a:lnTo>
                  <a:lnTo>
                    <a:pt x="2535" y="21965"/>
                  </a:lnTo>
                  <a:lnTo>
                    <a:pt x="2915" y="22092"/>
                  </a:lnTo>
                  <a:lnTo>
                    <a:pt x="3253" y="22176"/>
                  </a:lnTo>
                  <a:lnTo>
                    <a:pt x="3633" y="22219"/>
                  </a:lnTo>
                  <a:lnTo>
                    <a:pt x="3211" y="22514"/>
                  </a:lnTo>
                  <a:lnTo>
                    <a:pt x="2831" y="22852"/>
                  </a:lnTo>
                  <a:lnTo>
                    <a:pt x="2493" y="23190"/>
                  </a:lnTo>
                  <a:lnTo>
                    <a:pt x="2112" y="23570"/>
                  </a:lnTo>
                  <a:lnTo>
                    <a:pt x="1817" y="23950"/>
                  </a:lnTo>
                  <a:lnTo>
                    <a:pt x="1521" y="24373"/>
                  </a:lnTo>
                  <a:lnTo>
                    <a:pt x="1225" y="24795"/>
                  </a:lnTo>
                  <a:lnTo>
                    <a:pt x="972" y="25260"/>
                  </a:lnTo>
                  <a:lnTo>
                    <a:pt x="761" y="25724"/>
                  </a:lnTo>
                  <a:lnTo>
                    <a:pt x="550" y="26189"/>
                  </a:lnTo>
                  <a:lnTo>
                    <a:pt x="381" y="26654"/>
                  </a:lnTo>
                  <a:lnTo>
                    <a:pt x="254" y="27161"/>
                  </a:lnTo>
                  <a:lnTo>
                    <a:pt x="169" y="27667"/>
                  </a:lnTo>
                  <a:lnTo>
                    <a:pt x="85" y="28217"/>
                  </a:lnTo>
                  <a:lnTo>
                    <a:pt x="43" y="28723"/>
                  </a:lnTo>
                  <a:lnTo>
                    <a:pt x="0" y="29273"/>
                  </a:lnTo>
                  <a:lnTo>
                    <a:pt x="0" y="39368"/>
                  </a:lnTo>
                  <a:lnTo>
                    <a:pt x="43" y="39621"/>
                  </a:lnTo>
                  <a:lnTo>
                    <a:pt x="43" y="39875"/>
                  </a:lnTo>
                  <a:lnTo>
                    <a:pt x="127" y="40128"/>
                  </a:lnTo>
                  <a:lnTo>
                    <a:pt x="212" y="40382"/>
                  </a:lnTo>
                  <a:lnTo>
                    <a:pt x="465" y="40804"/>
                  </a:lnTo>
                  <a:lnTo>
                    <a:pt x="761" y="41184"/>
                  </a:lnTo>
                  <a:lnTo>
                    <a:pt x="1141" y="41522"/>
                  </a:lnTo>
                  <a:lnTo>
                    <a:pt x="1606" y="41775"/>
                  </a:lnTo>
                  <a:lnTo>
                    <a:pt x="1859" y="41860"/>
                  </a:lnTo>
                  <a:lnTo>
                    <a:pt x="2112" y="41902"/>
                  </a:lnTo>
                  <a:lnTo>
                    <a:pt x="2366" y="41944"/>
                  </a:lnTo>
                  <a:lnTo>
                    <a:pt x="20233" y="41944"/>
                  </a:lnTo>
                  <a:lnTo>
                    <a:pt x="20487" y="41902"/>
                  </a:lnTo>
                  <a:lnTo>
                    <a:pt x="20740" y="41860"/>
                  </a:lnTo>
                  <a:lnTo>
                    <a:pt x="20951" y="41775"/>
                  </a:lnTo>
                  <a:lnTo>
                    <a:pt x="21416" y="41522"/>
                  </a:lnTo>
                  <a:lnTo>
                    <a:pt x="21796" y="41184"/>
                  </a:lnTo>
                  <a:lnTo>
                    <a:pt x="22134" y="40804"/>
                  </a:lnTo>
                  <a:lnTo>
                    <a:pt x="22345" y="40382"/>
                  </a:lnTo>
                  <a:lnTo>
                    <a:pt x="22430" y="40128"/>
                  </a:lnTo>
                  <a:lnTo>
                    <a:pt x="22514" y="39875"/>
                  </a:lnTo>
                  <a:lnTo>
                    <a:pt x="22556" y="39621"/>
                  </a:lnTo>
                  <a:lnTo>
                    <a:pt x="22556" y="39368"/>
                  </a:lnTo>
                  <a:lnTo>
                    <a:pt x="22556" y="29273"/>
                  </a:lnTo>
                  <a:lnTo>
                    <a:pt x="22556" y="28723"/>
                  </a:lnTo>
                  <a:lnTo>
                    <a:pt x="22514" y="28217"/>
                  </a:lnTo>
                  <a:lnTo>
                    <a:pt x="22430" y="27667"/>
                  </a:lnTo>
                  <a:lnTo>
                    <a:pt x="22303" y="27161"/>
                  </a:lnTo>
                  <a:lnTo>
                    <a:pt x="22176" y="26654"/>
                  </a:lnTo>
                  <a:lnTo>
                    <a:pt x="22007" y="26189"/>
                  </a:lnTo>
                  <a:lnTo>
                    <a:pt x="21796" y="25724"/>
                  </a:lnTo>
                  <a:lnTo>
                    <a:pt x="21585" y="25260"/>
                  </a:lnTo>
                  <a:lnTo>
                    <a:pt x="21331" y="24795"/>
                  </a:lnTo>
                  <a:lnTo>
                    <a:pt x="21078" y="24373"/>
                  </a:lnTo>
                  <a:lnTo>
                    <a:pt x="20782" y="23950"/>
                  </a:lnTo>
                  <a:lnTo>
                    <a:pt x="20444" y="23570"/>
                  </a:lnTo>
                  <a:lnTo>
                    <a:pt x="20106" y="23190"/>
                  </a:lnTo>
                  <a:lnTo>
                    <a:pt x="19726" y="22852"/>
                  </a:lnTo>
                  <a:lnTo>
                    <a:pt x="19346" y="22514"/>
                  </a:lnTo>
                  <a:lnTo>
                    <a:pt x="18924" y="22219"/>
                  </a:lnTo>
                  <a:lnTo>
                    <a:pt x="19304" y="22176"/>
                  </a:lnTo>
                  <a:lnTo>
                    <a:pt x="19684" y="22092"/>
                  </a:lnTo>
                  <a:lnTo>
                    <a:pt x="20022" y="21965"/>
                  </a:lnTo>
                  <a:lnTo>
                    <a:pt x="20360" y="21796"/>
                  </a:lnTo>
                  <a:lnTo>
                    <a:pt x="20656" y="21627"/>
                  </a:lnTo>
                  <a:lnTo>
                    <a:pt x="20951" y="21458"/>
                  </a:lnTo>
                  <a:lnTo>
                    <a:pt x="21247" y="21205"/>
                  </a:lnTo>
                  <a:lnTo>
                    <a:pt x="21500" y="20951"/>
                  </a:lnTo>
                  <a:lnTo>
                    <a:pt x="21754" y="20698"/>
                  </a:lnTo>
                  <a:lnTo>
                    <a:pt x="21965" y="20402"/>
                  </a:lnTo>
                  <a:lnTo>
                    <a:pt x="22134" y="20064"/>
                  </a:lnTo>
                  <a:lnTo>
                    <a:pt x="22261" y="19726"/>
                  </a:lnTo>
                  <a:lnTo>
                    <a:pt x="22387" y="19389"/>
                  </a:lnTo>
                  <a:lnTo>
                    <a:pt x="22472" y="19051"/>
                  </a:lnTo>
                  <a:lnTo>
                    <a:pt x="22556" y="18670"/>
                  </a:lnTo>
                  <a:lnTo>
                    <a:pt x="22556" y="18290"/>
                  </a:lnTo>
                  <a:lnTo>
                    <a:pt x="22556" y="11279"/>
                  </a:lnTo>
                  <a:lnTo>
                    <a:pt x="22556" y="10729"/>
                  </a:lnTo>
                  <a:lnTo>
                    <a:pt x="22514" y="10138"/>
                  </a:lnTo>
                  <a:lnTo>
                    <a:pt x="22430" y="9589"/>
                  </a:lnTo>
                  <a:lnTo>
                    <a:pt x="22345" y="9040"/>
                  </a:lnTo>
                  <a:lnTo>
                    <a:pt x="22218" y="8491"/>
                  </a:lnTo>
                  <a:lnTo>
                    <a:pt x="22049" y="7942"/>
                  </a:lnTo>
                  <a:lnTo>
                    <a:pt x="21880" y="7435"/>
                  </a:lnTo>
                  <a:lnTo>
                    <a:pt x="21669" y="6928"/>
                  </a:lnTo>
                  <a:lnTo>
                    <a:pt x="21458" y="6421"/>
                  </a:lnTo>
                  <a:lnTo>
                    <a:pt x="21205" y="5914"/>
                  </a:lnTo>
                  <a:lnTo>
                    <a:pt x="20909" y="5450"/>
                  </a:lnTo>
                  <a:lnTo>
                    <a:pt x="20613" y="4985"/>
                  </a:lnTo>
                  <a:lnTo>
                    <a:pt x="20318" y="4563"/>
                  </a:lnTo>
                  <a:lnTo>
                    <a:pt x="19980" y="4140"/>
                  </a:lnTo>
                  <a:lnTo>
                    <a:pt x="19642" y="3718"/>
                  </a:lnTo>
                  <a:lnTo>
                    <a:pt x="19262" y="3338"/>
                  </a:lnTo>
                  <a:lnTo>
                    <a:pt x="18881" y="2957"/>
                  </a:lnTo>
                  <a:lnTo>
                    <a:pt x="18459" y="2577"/>
                  </a:lnTo>
                  <a:lnTo>
                    <a:pt x="18037" y="2282"/>
                  </a:lnTo>
                  <a:lnTo>
                    <a:pt x="17572" y="1944"/>
                  </a:lnTo>
                  <a:lnTo>
                    <a:pt x="17107" y="1648"/>
                  </a:lnTo>
                  <a:lnTo>
                    <a:pt x="16643" y="1395"/>
                  </a:lnTo>
                  <a:lnTo>
                    <a:pt x="16178" y="1141"/>
                  </a:lnTo>
                  <a:lnTo>
                    <a:pt x="15671" y="888"/>
                  </a:lnTo>
                  <a:lnTo>
                    <a:pt x="15164" y="719"/>
                  </a:lnTo>
                  <a:lnTo>
                    <a:pt x="14615" y="508"/>
                  </a:lnTo>
                  <a:lnTo>
                    <a:pt x="14108" y="381"/>
                  </a:lnTo>
                  <a:lnTo>
                    <a:pt x="13559" y="254"/>
                  </a:lnTo>
                  <a:lnTo>
                    <a:pt x="13010" y="170"/>
                  </a:lnTo>
                  <a:lnTo>
                    <a:pt x="12419" y="85"/>
                  </a:lnTo>
                  <a:lnTo>
                    <a:pt x="11870" y="43"/>
                  </a:lnTo>
                  <a:lnTo>
                    <a:pt x="11278" y="1"/>
                  </a:lnTo>
                  <a:lnTo>
                    <a:pt x="10603" y="43"/>
                  </a:lnTo>
                  <a:lnTo>
                    <a:pt x="9927" y="85"/>
                  </a:lnTo>
                  <a:lnTo>
                    <a:pt x="9293" y="212"/>
                  </a:lnTo>
                  <a:lnTo>
                    <a:pt x="8660" y="339"/>
                  </a:lnTo>
                  <a:lnTo>
                    <a:pt x="8026" y="508"/>
                  </a:lnTo>
                  <a:lnTo>
                    <a:pt x="7392" y="719"/>
                  </a:lnTo>
                  <a:lnTo>
                    <a:pt x="6801" y="930"/>
                  </a:lnTo>
                  <a:lnTo>
                    <a:pt x="6210" y="1226"/>
                  </a:lnTo>
                  <a:lnTo>
                    <a:pt x="6210" y="1014"/>
                  </a:lnTo>
                  <a:lnTo>
                    <a:pt x="6125" y="803"/>
                  </a:lnTo>
                  <a:lnTo>
                    <a:pt x="6041" y="634"/>
                  </a:lnTo>
                  <a:lnTo>
                    <a:pt x="5914" y="465"/>
                  </a:lnTo>
                  <a:lnTo>
                    <a:pt x="5787" y="339"/>
                  </a:lnTo>
                  <a:lnTo>
                    <a:pt x="5618" y="212"/>
                  </a:lnTo>
                  <a:lnTo>
                    <a:pt x="5449" y="127"/>
                  </a:lnTo>
                  <a:lnTo>
                    <a:pt x="5238" y="43"/>
                  </a:lnTo>
                  <a:lnTo>
                    <a:pt x="49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064;p43">
              <a:extLst>
                <a:ext uri="{FF2B5EF4-FFF2-40B4-BE49-F238E27FC236}">
                  <a16:creationId xmlns:a16="http://schemas.microsoft.com/office/drawing/2014/main" id="{5E930BD4-6FE3-878B-5959-AA50B193A94A}"/>
                </a:ext>
              </a:extLst>
            </p:cNvPr>
            <p:cNvSpPr/>
            <p:nvPr/>
          </p:nvSpPr>
          <p:spPr>
            <a:xfrm>
              <a:off x="3894975" y="1352175"/>
              <a:ext cx="651575" cy="1048625"/>
            </a:xfrm>
            <a:custGeom>
              <a:avLst/>
              <a:gdLst/>
              <a:ahLst/>
              <a:cxnLst/>
              <a:rect l="l" t="t" r="r" b="b"/>
              <a:pathLst>
                <a:path w="26063" h="41945" extrusionOk="0">
                  <a:moveTo>
                    <a:pt x="15756" y="2535"/>
                  </a:moveTo>
                  <a:lnTo>
                    <a:pt x="16347" y="2577"/>
                  </a:lnTo>
                  <a:lnTo>
                    <a:pt x="16896" y="2704"/>
                  </a:lnTo>
                  <a:lnTo>
                    <a:pt x="17446" y="2873"/>
                  </a:lnTo>
                  <a:lnTo>
                    <a:pt x="17995" y="3126"/>
                  </a:lnTo>
                  <a:lnTo>
                    <a:pt x="18502" y="3422"/>
                  </a:lnTo>
                  <a:lnTo>
                    <a:pt x="18966" y="3760"/>
                  </a:lnTo>
                  <a:lnTo>
                    <a:pt x="19389" y="4140"/>
                  </a:lnTo>
                  <a:lnTo>
                    <a:pt x="19811" y="4605"/>
                  </a:lnTo>
                  <a:lnTo>
                    <a:pt x="20191" y="5112"/>
                  </a:lnTo>
                  <a:lnTo>
                    <a:pt x="20529" y="5661"/>
                  </a:lnTo>
                  <a:lnTo>
                    <a:pt x="20825" y="6210"/>
                  </a:lnTo>
                  <a:lnTo>
                    <a:pt x="21078" y="6843"/>
                  </a:lnTo>
                  <a:lnTo>
                    <a:pt x="21247" y="7477"/>
                  </a:lnTo>
                  <a:lnTo>
                    <a:pt x="21416" y="8153"/>
                  </a:lnTo>
                  <a:lnTo>
                    <a:pt x="21501" y="8871"/>
                  </a:lnTo>
                  <a:lnTo>
                    <a:pt x="21543" y="9589"/>
                  </a:lnTo>
                  <a:lnTo>
                    <a:pt x="21585" y="11152"/>
                  </a:lnTo>
                  <a:lnTo>
                    <a:pt x="21627" y="12630"/>
                  </a:lnTo>
                  <a:lnTo>
                    <a:pt x="21754" y="14024"/>
                  </a:lnTo>
                  <a:lnTo>
                    <a:pt x="21923" y="15334"/>
                  </a:lnTo>
                  <a:lnTo>
                    <a:pt x="22134" y="16516"/>
                  </a:lnTo>
                  <a:lnTo>
                    <a:pt x="22388" y="17657"/>
                  </a:lnTo>
                  <a:lnTo>
                    <a:pt x="22683" y="18670"/>
                  </a:lnTo>
                  <a:lnTo>
                    <a:pt x="23021" y="19558"/>
                  </a:lnTo>
                  <a:lnTo>
                    <a:pt x="21881" y="19895"/>
                  </a:lnTo>
                  <a:lnTo>
                    <a:pt x="20698" y="20191"/>
                  </a:lnTo>
                  <a:lnTo>
                    <a:pt x="20909" y="19515"/>
                  </a:lnTo>
                  <a:lnTo>
                    <a:pt x="21078" y="18797"/>
                  </a:lnTo>
                  <a:lnTo>
                    <a:pt x="21163" y="18079"/>
                  </a:lnTo>
                  <a:lnTo>
                    <a:pt x="21205" y="17361"/>
                  </a:lnTo>
                  <a:lnTo>
                    <a:pt x="21205" y="11616"/>
                  </a:lnTo>
                  <a:lnTo>
                    <a:pt x="21163" y="11279"/>
                  </a:lnTo>
                  <a:lnTo>
                    <a:pt x="21078" y="10983"/>
                  </a:lnTo>
                  <a:lnTo>
                    <a:pt x="20909" y="10687"/>
                  </a:lnTo>
                  <a:lnTo>
                    <a:pt x="20698" y="10476"/>
                  </a:lnTo>
                  <a:lnTo>
                    <a:pt x="20402" y="10265"/>
                  </a:lnTo>
                  <a:lnTo>
                    <a:pt x="20107" y="10138"/>
                  </a:lnTo>
                  <a:lnTo>
                    <a:pt x="19811" y="10054"/>
                  </a:lnTo>
                  <a:lnTo>
                    <a:pt x="18544" y="10054"/>
                  </a:lnTo>
                  <a:lnTo>
                    <a:pt x="18121" y="9969"/>
                  </a:lnTo>
                  <a:lnTo>
                    <a:pt x="17699" y="9885"/>
                  </a:lnTo>
                  <a:lnTo>
                    <a:pt x="17319" y="9716"/>
                  </a:lnTo>
                  <a:lnTo>
                    <a:pt x="16939" y="9505"/>
                  </a:lnTo>
                  <a:lnTo>
                    <a:pt x="16559" y="9251"/>
                  </a:lnTo>
                  <a:lnTo>
                    <a:pt x="16136" y="8955"/>
                  </a:lnTo>
                  <a:lnTo>
                    <a:pt x="15925" y="8786"/>
                  </a:lnTo>
                  <a:lnTo>
                    <a:pt x="15714" y="8660"/>
                  </a:lnTo>
                  <a:lnTo>
                    <a:pt x="15460" y="8575"/>
                  </a:lnTo>
                  <a:lnTo>
                    <a:pt x="14953" y="8575"/>
                  </a:lnTo>
                  <a:lnTo>
                    <a:pt x="14700" y="8617"/>
                  </a:lnTo>
                  <a:lnTo>
                    <a:pt x="14447" y="8702"/>
                  </a:lnTo>
                  <a:lnTo>
                    <a:pt x="14193" y="8829"/>
                  </a:lnTo>
                  <a:lnTo>
                    <a:pt x="13940" y="8998"/>
                  </a:lnTo>
                  <a:lnTo>
                    <a:pt x="13644" y="9167"/>
                  </a:lnTo>
                  <a:lnTo>
                    <a:pt x="12884" y="9462"/>
                  </a:lnTo>
                  <a:lnTo>
                    <a:pt x="12039" y="9673"/>
                  </a:lnTo>
                  <a:lnTo>
                    <a:pt x="11110" y="9885"/>
                  </a:lnTo>
                  <a:lnTo>
                    <a:pt x="10054" y="10011"/>
                  </a:lnTo>
                  <a:lnTo>
                    <a:pt x="8956" y="10054"/>
                  </a:lnTo>
                  <a:lnTo>
                    <a:pt x="7773" y="10096"/>
                  </a:lnTo>
                  <a:lnTo>
                    <a:pt x="6548" y="10011"/>
                  </a:lnTo>
                  <a:lnTo>
                    <a:pt x="6210" y="10054"/>
                  </a:lnTo>
                  <a:lnTo>
                    <a:pt x="5914" y="10096"/>
                  </a:lnTo>
                  <a:lnTo>
                    <a:pt x="5619" y="10265"/>
                  </a:lnTo>
                  <a:lnTo>
                    <a:pt x="5365" y="10434"/>
                  </a:lnTo>
                  <a:lnTo>
                    <a:pt x="5154" y="10687"/>
                  </a:lnTo>
                  <a:lnTo>
                    <a:pt x="4985" y="10983"/>
                  </a:lnTo>
                  <a:lnTo>
                    <a:pt x="4901" y="11279"/>
                  </a:lnTo>
                  <a:lnTo>
                    <a:pt x="4858" y="11616"/>
                  </a:lnTo>
                  <a:lnTo>
                    <a:pt x="4858" y="17361"/>
                  </a:lnTo>
                  <a:lnTo>
                    <a:pt x="4901" y="18079"/>
                  </a:lnTo>
                  <a:lnTo>
                    <a:pt x="4985" y="18797"/>
                  </a:lnTo>
                  <a:lnTo>
                    <a:pt x="5154" y="19515"/>
                  </a:lnTo>
                  <a:lnTo>
                    <a:pt x="5365" y="20191"/>
                  </a:lnTo>
                  <a:lnTo>
                    <a:pt x="4182" y="19895"/>
                  </a:lnTo>
                  <a:lnTo>
                    <a:pt x="3042" y="19558"/>
                  </a:lnTo>
                  <a:lnTo>
                    <a:pt x="3380" y="18670"/>
                  </a:lnTo>
                  <a:lnTo>
                    <a:pt x="3676" y="17657"/>
                  </a:lnTo>
                  <a:lnTo>
                    <a:pt x="3929" y="16516"/>
                  </a:lnTo>
                  <a:lnTo>
                    <a:pt x="4140" y="15334"/>
                  </a:lnTo>
                  <a:lnTo>
                    <a:pt x="4309" y="14024"/>
                  </a:lnTo>
                  <a:lnTo>
                    <a:pt x="4394" y="12630"/>
                  </a:lnTo>
                  <a:lnTo>
                    <a:pt x="4478" y="11152"/>
                  </a:lnTo>
                  <a:lnTo>
                    <a:pt x="4520" y="9589"/>
                  </a:lnTo>
                  <a:lnTo>
                    <a:pt x="4563" y="8871"/>
                  </a:lnTo>
                  <a:lnTo>
                    <a:pt x="4647" y="8153"/>
                  </a:lnTo>
                  <a:lnTo>
                    <a:pt x="4774" y="7477"/>
                  </a:lnTo>
                  <a:lnTo>
                    <a:pt x="4985" y="6843"/>
                  </a:lnTo>
                  <a:lnTo>
                    <a:pt x="5238" y="6210"/>
                  </a:lnTo>
                  <a:lnTo>
                    <a:pt x="5534" y="5661"/>
                  </a:lnTo>
                  <a:lnTo>
                    <a:pt x="5872" y="5112"/>
                  </a:lnTo>
                  <a:lnTo>
                    <a:pt x="6252" y="4605"/>
                  </a:lnTo>
                  <a:lnTo>
                    <a:pt x="6632" y="4140"/>
                  </a:lnTo>
                  <a:lnTo>
                    <a:pt x="7097" y="3760"/>
                  </a:lnTo>
                  <a:lnTo>
                    <a:pt x="7562" y="3422"/>
                  </a:lnTo>
                  <a:lnTo>
                    <a:pt x="8068" y="3126"/>
                  </a:lnTo>
                  <a:lnTo>
                    <a:pt x="8618" y="2873"/>
                  </a:lnTo>
                  <a:lnTo>
                    <a:pt x="9167" y="2704"/>
                  </a:lnTo>
                  <a:lnTo>
                    <a:pt x="9716" y="2577"/>
                  </a:lnTo>
                  <a:lnTo>
                    <a:pt x="10307" y="2535"/>
                  </a:lnTo>
                  <a:close/>
                  <a:moveTo>
                    <a:pt x="15038" y="11279"/>
                  </a:moveTo>
                  <a:lnTo>
                    <a:pt x="15756" y="11743"/>
                  </a:lnTo>
                  <a:lnTo>
                    <a:pt x="16136" y="11954"/>
                  </a:lnTo>
                  <a:lnTo>
                    <a:pt x="16559" y="12123"/>
                  </a:lnTo>
                  <a:lnTo>
                    <a:pt x="17023" y="12292"/>
                  </a:lnTo>
                  <a:lnTo>
                    <a:pt x="17530" y="12419"/>
                  </a:lnTo>
                  <a:lnTo>
                    <a:pt x="18079" y="12546"/>
                  </a:lnTo>
                  <a:lnTo>
                    <a:pt x="18671" y="12588"/>
                  </a:lnTo>
                  <a:lnTo>
                    <a:pt x="18671" y="17361"/>
                  </a:lnTo>
                  <a:lnTo>
                    <a:pt x="18628" y="17910"/>
                  </a:lnTo>
                  <a:lnTo>
                    <a:pt x="18544" y="18459"/>
                  </a:lnTo>
                  <a:lnTo>
                    <a:pt x="18417" y="19008"/>
                  </a:lnTo>
                  <a:lnTo>
                    <a:pt x="18206" y="19558"/>
                  </a:lnTo>
                  <a:lnTo>
                    <a:pt x="17995" y="20022"/>
                  </a:lnTo>
                  <a:lnTo>
                    <a:pt x="17699" y="20487"/>
                  </a:lnTo>
                  <a:lnTo>
                    <a:pt x="17361" y="20909"/>
                  </a:lnTo>
                  <a:lnTo>
                    <a:pt x="17023" y="21332"/>
                  </a:lnTo>
                  <a:lnTo>
                    <a:pt x="16601" y="21712"/>
                  </a:lnTo>
                  <a:lnTo>
                    <a:pt x="16178" y="22007"/>
                  </a:lnTo>
                  <a:lnTo>
                    <a:pt x="15714" y="22303"/>
                  </a:lnTo>
                  <a:lnTo>
                    <a:pt x="15207" y="22557"/>
                  </a:lnTo>
                  <a:lnTo>
                    <a:pt x="14700" y="22725"/>
                  </a:lnTo>
                  <a:lnTo>
                    <a:pt x="14151" y="22852"/>
                  </a:lnTo>
                  <a:lnTo>
                    <a:pt x="13602" y="22937"/>
                  </a:lnTo>
                  <a:lnTo>
                    <a:pt x="13010" y="22979"/>
                  </a:lnTo>
                  <a:lnTo>
                    <a:pt x="12461" y="22937"/>
                  </a:lnTo>
                  <a:lnTo>
                    <a:pt x="11870" y="22852"/>
                  </a:lnTo>
                  <a:lnTo>
                    <a:pt x="11363" y="22725"/>
                  </a:lnTo>
                  <a:lnTo>
                    <a:pt x="10814" y="22557"/>
                  </a:lnTo>
                  <a:lnTo>
                    <a:pt x="10349" y="22303"/>
                  </a:lnTo>
                  <a:lnTo>
                    <a:pt x="9885" y="22007"/>
                  </a:lnTo>
                  <a:lnTo>
                    <a:pt x="9420" y="21712"/>
                  </a:lnTo>
                  <a:lnTo>
                    <a:pt x="9040" y="21332"/>
                  </a:lnTo>
                  <a:lnTo>
                    <a:pt x="8660" y="20909"/>
                  </a:lnTo>
                  <a:lnTo>
                    <a:pt x="8364" y="20487"/>
                  </a:lnTo>
                  <a:lnTo>
                    <a:pt x="8068" y="20022"/>
                  </a:lnTo>
                  <a:lnTo>
                    <a:pt x="7815" y="19558"/>
                  </a:lnTo>
                  <a:lnTo>
                    <a:pt x="7646" y="19008"/>
                  </a:lnTo>
                  <a:lnTo>
                    <a:pt x="7519" y="18459"/>
                  </a:lnTo>
                  <a:lnTo>
                    <a:pt x="7393" y="17910"/>
                  </a:lnTo>
                  <a:lnTo>
                    <a:pt x="7393" y="17361"/>
                  </a:lnTo>
                  <a:lnTo>
                    <a:pt x="7393" y="12588"/>
                  </a:lnTo>
                  <a:lnTo>
                    <a:pt x="8153" y="12630"/>
                  </a:lnTo>
                  <a:lnTo>
                    <a:pt x="9040" y="12588"/>
                  </a:lnTo>
                  <a:lnTo>
                    <a:pt x="10054" y="12546"/>
                  </a:lnTo>
                  <a:lnTo>
                    <a:pt x="11067" y="12419"/>
                  </a:lnTo>
                  <a:lnTo>
                    <a:pt x="12081" y="12292"/>
                  </a:lnTo>
                  <a:lnTo>
                    <a:pt x="13137" y="12039"/>
                  </a:lnTo>
                  <a:lnTo>
                    <a:pt x="13644" y="11870"/>
                  </a:lnTo>
                  <a:lnTo>
                    <a:pt x="14109" y="11701"/>
                  </a:lnTo>
                  <a:lnTo>
                    <a:pt x="14616" y="11532"/>
                  </a:lnTo>
                  <a:lnTo>
                    <a:pt x="15038" y="11279"/>
                  </a:lnTo>
                  <a:close/>
                  <a:moveTo>
                    <a:pt x="13898" y="25471"/>
                  </a:moveTo>
                  <a:lnTo>
                    <a:pt x="13898" y="26485"/>
                  </a:lnTo>
                  <a:lnTo>
                    <a:pt x="13898" y="26654"/>
                  </a:lnTo>
                  <a:lnTo>
                    <a:pt x="13813" y="26823"/>
                  </a:lnTo>
                  <a:lnTo>
                    <a:pt x="13729" y="26949"/>
                  </a:lnTo>
                  <a:lnTo>
                    <a:pt x="13644" y="27076"/>
                  </a:lnTo>
                  <a:lnTo>
                    <a:pt x="13517" y="27203"/>
                  </a:lnTo>
                  <a:lnTo>
                    <a:pt x="13348" y="27287"/>
                  </a:lnTo>
                  <a:lnTo>
                    <a:pt x="13179" y="27330"/>
                  </a:lnTo>
                  <a:lnTo>
                    <a:pt x="12842" y="27330"/>
                  </a:lnTo>
                  <a:lnTo>
                    <a:pt x="12673" y="27287"/>
                  </a:lnTo>
                  <a:lnTo>
                    <a:pt x="12546" y="27203"/>
                  </a:lnTo>
                  <a:lnTo>
                    <a:pt x="12419" y="27076"/>
                  </a:lnTo>
                  <a:lnTo>
                    <a:pt x="12292" y="26949"/>
                  </a:lnTo>
                  <a:lnTo>
                    <a:pt x="12208" y="26823"/>
                  </a:lnTo>
                  <a:lnTo>
                    <a:pt x="12166" y="26654"/>
                  </a:lnTo>
                  <a:lnTo>
                    <a:pt x="12166" y="26485"/>
                  </a:lnTo>
                  <a:lnTo>
                    <a:pt x="12166" y="25471"/>
                  </a:lnTo>
                  <a:lnTo>
                    <a:pt x="13010" y="25513"/>
                  </a:lnTo>
                  <a:lnTo>
                    <a:pt x="13898" y="25471"/>
                  </a:lnTo>
                  <a:close/>
                  <a:moveTo>
                    <a:pt x="10307" y="1"/>
                  </a:moveTo>
                  <a:lnTo>
                    <a:pt x="9462" y="85"/>
                  </a:lnTo>
                  <a:lnTo>
                    <a:pt x="8660" y="212"/>
                  </a:lnTo>
                  <a:lnTo>
                    <a:pt x="7857" y="465"/>
                  </a:lnTo>
                  <a:lnTo>
                    <a:pt x="7097" y="761"/>
                  </a:lnTo>
                  <a:lnTo>
                    <a:pt x="6379" y="1183"/>
                  </a:lnTo>
                  <a:lnTo>
                    <a:pt x="5703" y="1648"/>
                  </a:lnTo>
                  <a:lnTo>
                    <a:pt x="5027" y="2197"/>
                  </a:lnTo>
                  <a:lnTo>
                    <a:pt x="4436" y="2831"/>
                  </a:lnTo>
                  <a:lnTo>
                    <a:pt x="3929" y="3507"/>
                  </a:lnTo>
                  <a:lnTo>
                    <a:pt x="3422" y="4225"/>
                  </a:lnTo>
                  <a:lnTo>
                    <a:pt x="3000" y="5027"/>
                  </a:lnTo>
                  <a:lnTo>
                    <a:pt x="2662" y="5830"/>
                  </a:lnTo>
                  <a:lnTo>
                    <a:pt x="2366" y="6717"/>
                  </a:lnTo>
                  <a:lnTo>
                    <a:pt x="2155" y="7646"/>
                  </a:lnTo>
                  <a:lnTo>
                    <a:pt x="2028" y="8575"/>
                  </a:lnTo>
                  <a:lnTo>
                    <a:pt x="1986" y="9547"/>
                  </a:lnTo>
                  <a:lnTo>
                    <a:pt x="1944" y="11279"/>
                  </a:lnTo>
                  <a:lnTo>
                    <a:pt x="1859" y="12884"/>
                  </a:lnTo>
                  <a:lnTo>
                    <a:pt x="1690" y="14320"/>
                  </a:lnTo>
                  <a:lnTo>
                    <a:pt x="1521" y="15671"/>
                  </a:lnTo>
                  <a:lnTo>
                    <a:pt x="1268" y="16854"/>
                  </a:lnTo>
                  <a:lnTo>
                    <a:pt x="930" y="17952"/>
                  </a:lnTo>
                  <a:lnTo>
                    <a:pt x="592" y="18882"/>
                  </a:lnTo>
                  <a:lnTo>
                    <a:pt x="381" y="19262"/>
                  </a:lnTo>
                  <a:lnTo>
                    <a:pt x="170" y="19642"/>
                  </a:lnTo>
                  <a:lnTo>
                    <a:pt x="43" y="19895"/>
                  </a:lnTo>
                  <a:lnTo>
                    <a:pt x="1" y="20191"/>
                  </a:lnTo>
                  <a:lnTo>
                    <a:pt x="1" y="20445"/>
                  </a:lnTo>
                  <a:lnTo>
                    <a:pt x="43" y="20740"/>
                  </a:lnTo>
                  <a:lnTo>
                    <a:pt x="170" y="20994"/>
                  </a:lnTo>
                  <a:lnTo>
                    <a:pt x="339" y="21205"/>
                  </a:lnTo>
                  <a:lnTo>
                    <a:pt x="550" y="21374"/>
                  </a:lnTo>
                  <a:lnTo>
                    <a:pt x="803" y="21501"/>
                  </a:lnTo>
                  <a:lnTo>
                    <a:pt x="1775" y="21838"/>
                  </a:lnTo>
                  <a:lnTo>
                    <a:pt x="2746" y="22134"/>
                  </a:lnTo>
                  <a:lnTo>
                    <a:pt x="3760" y="22388"/>
                  </a:lnTo>
                  <a:lnTo>
                    <a:pt x="4816" y="22641"/>
                  </a:lnTo>
                  <a:lnTo>
                    <a:pt x="4140" y="23275"/>
                  </a:lnTo>
                  <a:lnTo>
                    <a:pt x="3549" y="23993"/>
                  </a:lnTo>
                  <a:lnTo>
                    <a:pt x="3000" y="24753"/>
                  </a:lnTo>
                  <a:lnTo>
                    <a:pt x="2577" y="25598"/>
                  </a:lnTo>
                  <a:lnTo>
                    <a:pt x="2366" y="26020"/>
                  </a:lnTo>
                  <a:lnTo>
                    <a:pt x="2197" y="26443"/>
                  </a:lnTo>
                  <a:lnTo>
                    <a:pt x="2070" y="26907"/>
                  </a:lnTo>
                  <a:lnTo>
                    <a:pt x="1944" y="27330"/>
                  </a:lnTo>
                  <a:lnTo>
                    <a:pt x="1859" y="27836"/>
                  </a:lnTo>
                  <a:lnTo>
                    <a:pt x="1817" y="28301"/>
                  </a:lnTo>
                  <a:lnTo>
                    <a:pt x="1775" y="28766"/>
                  </a:lnTo>
                  <a:lnTo>
                    <a:pt x="1733" y="29273"/>
                  </a:lnTo>
                  <a:lnTo>
                    <a:pt x="1733" y="39368"/>
                  </a:lnTo>
                  <a:lnTo>
                    <a:pt x="1775" y="39621"/>
                  </a:lnTo>
                  <a:lnTo>
                    <a:pt x="1817" y="39875"/>
                  </a:lnTo>
                  <a:lnTo>
                    <a:pt x="1859" y="40128"/>
                  </a:lnTo>
                  <a:lnTo>
                    <a:pt x="1944" y="40382"/>
                  </a:lnTo>
                  <a:lnTo>
                    <a:pt x="2197" y="40804"/>
                  </a:lnTo>
                  <a:lnTo>
                    <a:pt x="2535" y="41184"/>
                  </a:lnTo>
                  <a:lnTo>
                    <a:pt x="2915" y="41522"/>
                  </a:lnTo>
                  <a:lnTo>
                    <a:pt x="3338" y="41775"/>
                  </a:lnTo>
                  <a:lnTo>
                    <a:pt x="3591" y="41860"/>
                  </a:lnTo>
                  <a:lnTo>
                    <a:pt x="3845" y="41902"/>
                  </a:lnTo>
                  <a:lnTo>
                    <a:pt x="4098" y="41944"/>
                  </a:lnTo>
                  <a:lnTo>
                    <a:pt x="21965" y="41944"/>
                  </a:lnTo>
                  <a:lnTo>
                    <a:pt x="22219" y="41902"/>
                  </a:lnTo>
                  <a:lnTo>
                    <a:pt x="22472" y="41860"/>
                  </a:lnTo>
                  <a:lnTo>
                    <a:pt x="22726" y="41775"/>
                  </a:lnTo>
                  <a:lnTo>
                    <a:pt x="23148" y="41522"/>
                  </a:lnTo>
                  <a:lnTo>
                    <a:pt x="23528" y="41184"/>
                  </a:lnTo>
                  <a:lnTo>
                    <a:pt x="23866" y="40804"/>
                  </a:lnTo>
                  <a:lnTo>
                    <a:pt x="24077" y="40382"/>
                  </a:lnTo>
                  <a:lnTo>
                    <a:pt x="24162" y="40128"/>
                  </a:lnTo>
                  <a:lnTo>
                    <a:pt x="24246" y="39875"/>
                  </a:lnTo>
                  <a:lnTo>
                    <a:pt x="24288" y="39621"/>
                  </a:lnTo>
                  <a:lnTo>
                    <a:pt x="24288" y="39368"/>
                  </a:lnTo>
                  <a:lnTo>
                    <a:pt x="24288" y="34468"/>
                  </a:lnTo>
                  <a:lnTo>
                    <a:pt x="24288" y="34215"/>
                  </a:lnTo>
                  <a:lnTo>
                    <a:pt x="24204" y="33961"/>
                  </a:lnTo>
                  <a:lnTo>
                    <a:pt x="24077" y="33750"/>
                  </a:lnTo>
                  <a:lnTo>
                    <a:pt x="23908" y="33581"/>
                  </a:lnTo>
                  <a:lnTo>
                    <a:pt x="23739" y="33412"/>
                  </a:lnTo>
                  <a:lnTo>
                    <a:pt x="23528" y="33285"/>
                  </a:lnTo>
                  <a:lnTo>
                    <a:pt x="23275" y="33201"/>
                  </a:lnTo>
                  <a:lnTo>
                    <a:pt x="22768" y="33201"/>
                  </a:lnTo>
                  <a:lnTo>
                    <a:pt x="22557" y="33285"/>
                  </a:lnTo>
                  <a:lnTo>
                    <a:pt x="22303" y="33412"/>
                  </a:lnTo>
                  <a:lnTo>
                    <a:pt x="22134" y="33581"/>
                  </a:lnTo>
                  <a:lnTo>
                    <a:pt x="21965" y="33750"/>
                  </a:lnTo>
                  <a:lnTo>
                    <a:pt x="21881" y="33961"/>
                  </a:lnTo>
                  <a:lnTo>
                    <a:pt x="21796" y="34215"/>
                  </a:lnTo>
                  <a:lnTo>
                    <a:pt x="21754" y="34468"/>
                  </a:lnTo>
                  <a:lnTo>
                    <a:pt x="21754" y="39368"/>
                  </a:lnTo>
                  <a:lnTo>
                    <a:pt x="21754" y="39410"/>
                  </a:lnTo>
                  <a:lnTo>
                    <a:pt x="4309" y="39410"/>
                  </a:lnTo>
                  <a:lnTo>
                    <a:pt x="4267" y="39368"/>
                  </a:lnTo>
                  <a:lnTo>
                    <a:pt x="4267" y="29273"/>
                  </a:lnTo>
                  <a:lnTo>
                    <a:pt x="4309" y="28808"/>
                  </a:lnTo>
                  <a:lnTo>
                    <a:pt x="4351" y="28343"/>
                  </a:lnTo>
                  <a:lnTo>
                    <a:pt x="4436" y="27921"/>
                  </a:lnTo>
                  <a:lnTo>
                    <a:pt x="4520" y="27499"/>
                  </a:lnTo>
                  <a:lnTo>
                    <a:pt x="4689" y="27076"/>
                  </a:lnTo>
                  <a:lnTo>
                    <a:pt x="4858" y="26696"/>
                  </a:lnTo>
                  <a:lnTo>
                    <a:pt x="5027" y="26316"/>
                  </a:lnTo>
                  <a:lnTo>
                    <a:pt x="5281" y="25936"/>
                  </a:lnTo>
                  <a:lnTo>
                    <a:pt x="5492" y="25556"/>
                  </a:lnTo>
                  <a:lnTo>
                    <a:pt x="5788" y="25260"/>
                  </a:lnTo>
                  <a:lnTo>
                    <a:pt x="6083" y="24922"/>
                  </a:lnTo>
                  <a:lnTo>
                    <a:pt x="6379" y="24626"/>
                  </a:lnTo>
                  <a:lnTo>
                    <a:pt x="6717" y="24373"/>
                  </a:lnTo>
                  <a:lnTo>
                    <a:pt x="7097" y="24119"/>
                  </a:lnTo>
                  <a:lnTo>
                    <a:pt x="7477" y="23866"/>
                  </a:lnTo>
                  <a:lnTo>
                    <a:pt x="7857" y="23697"/>
                  </a:lnTo>
                  <a:lnTo>
                    <a:pt x="8280" y="23993"/>
                  </a:lnTo>
                  <a:lnTo>
                    <a:pt x="8702" y="24288"/>
                  </a:lnTo>
                  <a:lnTo>
                    <a:pt x="9167" y="24542"/>
                  </a:lnTo>
                  <a:lnTo>
                    <a:pt x="9631" y="24753"/>
                  </a:lnTo>
                  <a:lnTo>
                    <a:pt x="9631" y="26485"/>
                  </a:lnTo>
                  <a:lnTo>
                    <a:pt x="9631" y="26823"/>
                  </a:lnTo>
                  <a:lnTo>
                    <a:pt x="9674" y="27161"/>
                  </a:lnTo>
                  <a:lnTo>
                    <a:pt x="9758" y="27499"/>
                  </a:lnTo>
                  <a:lnTo>
                    <a:pt x="9885" y="27794"/>
                  </a:lnTo>
                  <a:lnTo>
                    <a:pt x="10011" y="28090"/>
                  </a:lnTo>
                  <a:lnTo>
                    <a:pt x="10223" y="28386"/>
                  </a:lnTo>
                  <a:lnTo>
                    <a:pt x="10392" y="28639"/>
                  </a:lnTo>
                  <a:lnTo>
                    <a:pt x="10603" y="28892"/>
                  </a:lnTo>
                  <a:lnTo>
                    <a:pt x="10856" y="29104"/>
                  </a:lnTo>
                  <a:lnTo>
                    <a:pt x="11110" y="29315"/>
                  </a:lnTo>
                  <a:lnTo>
                    <a:pt x="11405" y="29484"/>
                  </a:lnTo>
                  <a:lnTo>
                    <a:pt x="11701" y="29611"/>
                  </a:lnTo>
                  <a:lnTo>
                    <a:pt x="11997" y="29737"/>
                  </a:lnTo>
                  <a:lnTo>
                    <a:pt x="12335" y="29822"/>
                  </a:lnTo>
                  <a:lnTo>
                    <a:pt x="12673" y="29864"/>
                  </a:lnTo>
                  <a:lnTo>
                    <a:pt x="13391" y="29864"/>
                  </a:lnTo>
                  <a:lnTo>
                    <a:pt x="13729" y="29822"/>
                  </a:lnTo>
                  <a:lnTo>
                    <a:pt x="14024" y="29737"/>
                  </a:lnTo>
                  <a:lnTo>
                    <a:pt x="14362" y="29611"/>
                  </a:lnTo>
                  <a:lnTo>
                    <a:pt x="14658" y="29484"/>
                  </a:lnTo>
                  <a:lnTo>
                    <a:pt x="14911" y="29315"/>
                  </a:lnTo>
                  <a:lnTo>
                    <a:pt x="15207" y="29104"/>
                  </a:lnTo>
                  <a:lnTo>
                    <a:pt x="15418" y="28892"/>
                  </a:lnTo>
                  <a:lnTo>
                    <a:pt x="15672" y="28639"/>
                  </a:lnTo>
                  <a:lnTo>
                    <a:pt x="15841" y="28386"/>
                  </a:lnTo>
                  <a:lnTo>
                    <a:pt x="16009" y="28090"/>
                  </a:lnTo>
                  <a:lnTo>
                    <a:pt x="16178" y="27794"/>
                  </a:lnTo>
                  <a:lnTo>
                    <a:pt x="16263" y="27499"/>
                  </a:lnTo>
                  <a:lnTo>
                    <a:pt x="16347" y="27161"/>
                  </a:lnTo>
                  <a:lnTo>
                    <a:pt x="16432" y="26823"/>
                  </a:lnTo>
                  <a:lnTo>
                    <a:pt x="16432" y="26485"/>
                  </a:lnTo>
                  <a:lnTo>
                    <a:pt x="16432" y="24753"/>
                  </a:lnTo>
                  <a:lnTo>
                    <a:pt x="16896" y="24542"/>
                  </a:lnTo>
                  <a:lnTo>
                    <a:pt x="17361" y="24288"/>
                  </a:lnTo>
                  <a:lnTo>
                    <a:pt x="17784" y="23993"/>
                  </a:lnTo>
                  <a:lnTo>
                    <a:pt x="18164" y="23697"/>
                  </a:lnTo>
                  <a:lnTo>
                    <a:pt x="18586" y="23866"/>
                  </a:lnTo>
                  <a:lnTo>
                    <a:pt x="18966" y="24119"/>
                  </a:lnTo>
                  <a:lnTo>
                    <a:pt x="19304" y="24373"/>
                  </a:lnTo>
                  <a:lnTo>
                    <a:pt x="19642" y="24626"/>
                  </a:lnTo>
                  <a:lnTo>
                    <a:pt x="19980" y="24922"/>
                  </a:lnTo>
                  <a:lnTo>
                    <a:pt x="20276" y="25260"/>
                  </a:lnTo>
                  <a:lnTo>
                    <a:pt x="20529" y="25556"/>
                  </a:lnTo>
                  <a:lnTo>
                    <a:pt x="20783" y="25936"/>
                  </a:lnTo>
                  <a:lnTo>
                    <a:pt x="20994" y="26316"/>
                  </a:lnTo>
                  <a:lnTo>
                    <a:pt x="21205" y="26696"/>
                  </a:lnTo>
                  <a:lnTo>
                    <a:pt x="21374" y="27076"/>
                  </a:lnTo>
                  <a:lnTo>
                    <a:pt x="21501" y="27499"/>
                  </a:lnTo>
                  <a:lnTo>
                    <a:pt x="21627" y="27921"/>
                  </a:lnTo>
                  <a:lnTo>
                    <a:pt x="21712" y="28343"/>
                  </a:lnTo>
                  <a:lnTo>
                    <a:pt x="21754" y="28808"/>
                  </a:lnTo>
                  <a:lnTo>
                    <a:pt x="21754" y="29273"/>
                  </a:lnTo>
                  <a:lnTo>
                    <a:pt x="21754" y="29399"/>
                  </a:lnTo>
                  <a:lnTo>
                    <a:pt x="21796" y="29653"/>
                  </a:lnTo>
                  <a:lnTo>
                    <a:pt x="21881" y="29906"/>
                  </a:lnTo>
                  <a:lnTo>
                    <a:pt x="21965" y="30117"/>
                  </a:lnTo>
                  <a:lnTo>
                    <a:pt x="22134" y="30286"/>
                  </a:lnTo>
                  <a:lnTo>
                    <a:pt x="22303" y="30455"/>
                  </a:lnTo>
                  <a:lnTo>
                    <a:pt x="22557" y="30582"/>
                  </a:lnTo>
                  <a:lnTo>
                    <a:pt x="22768" y="30624"/>
                  </a:lnTo>
                  <a:lnTo>
                    <a:pt x="23021" y="30666"/>
                  </a:lnTo>
                  <a:lnTo>
                    <a:pt x="23275" y="30624"/>
                  </a:lnTo>
                  <a:lnTo>
                    <a:pt x="23528" y="30582"/>
                  </a:lnTo>
                  <a:lnTo>
                    <a:pt x="23739" y="30455"/>
                  </a:lnTo>
                  <a:lnTo>
                    <a:pt x="23908" y="30286"/>
                  </a:lnTo>
                  <a:lnTo>
                    <a:pt x="24077" y="30117"/>
                  </a:lnTo>
                  <a:lnTo>
                    <a:pt x="24204" y="29906"/>
                  </a:lnTo>
                  <a:lnTo>
                    <a:pt x="24288" y="29653"/>
                  </a:lnTo>
                  <a:lnTo>
                    <a:pt x="24288" y="29399"/>
                  </a:lnTo>
                  <a:lnTo>
                    <a:pt x="24288" y="29273"/>
                  </a:lnTo>
                  <a:lnTo>
                    <a:pt x="24288" y="28766"/>
                  </a:lnTo>
                  <a:lnTo>
                    <a:pt x="24246" y="28301"/>
                  </a:lnTo>
                  <a:lnTo>
                    <a:pt x="24162" y="27836"/>
                  </a:lnTo>
                  <a:lnTo>
                    <a:pt x="24077" y="27330"/>
                  </a:lnTo>
                  <a:lnTo>
                    <a:pt x="23993" y="26907"/>
                  </a:lnTo>
                  <a:lnTo>
                    <a:pt x="23824" y="26443"/>
                  </a:lnTo>
                  <a:lnTo>
                    <a:pt x="23655" y="26020"/>
                  </a:lnTo>
                  <a:lnTo>
                    <a:pt x="23486" y="25598"/>
                  </a:lnTo>
                  <a:lnTo>
                    <a:pt x="23063" y="24753"/>
                  </a:lnTo>
                  <a:lnTo>
                    <a:pt x="22514" y="23993"/>
                  </a:lnTo>
                  <a:lnTo>
                    <a:pt x="21923" y="23275"/>
                  </a:lnTo>
                  <a:lnTo>
                    <a:pt x="21247" y="22641"/>
                  </a:lnTo>
                  <a:lnTo>
                    <a:pt x="22303" y="22388"/>
                  </a:lnTo>
                  <a:lnTo>
                    <a:pt x="23317" y="22134"/>
                  </a:lnTo>
                  <a:lnTo>
                    <a:pt x="24288" y="21838"/>
                  </a:lnTo>
                  <a:lnTo>
                    <a:pt x="25218" y="21501"/>
                  </a:lnTo>
                  <a:lnTo>
                    <a:pt x="25471" y="21374"/>
                  </a:lnTo>
                  <a:lnTo>
                    <a:pt x="25725" y="21205"/>
                  </a:lnTo>
                  <a:lnTo>
                    <a:pt x="25893" y="20994"/>
                  </a:lnTo>
                  <a:lnTo>
                    <a:pt x="25978" y="20740"/>
                  </a:lnTo>
                  <a:lnTo>
                    <a:pt x="26062" y="20445"/>
                  </a:lnTo>
                  <a:lnTo>
                    <a:pt x="26062" y="20191"/>
                  </a:lnTo>
                  <a:lnTo>
                    <a:pt x="26020" y="19895"/>
                  </a:lnTo>
                  <a:lnTo>
                    <a:pt x="25893" y="19642"/>
                  </a:lnTo>
                  <a:lnTo>
                    <a:pt x="25682" y="19262"/>
                  </a:lnTo>
                  <a:lnTo>
                    <a:pt x="25471" y="18882"/>
                  </a:lnTo>
                  <a:lnTo>
                    <a:pt x="25091" y="17952"/>
                  </a:lnTo>
                  <a:lnTo>
                    <a:pt x="24795" y="16854"/>
                  </a:lnTo>
                  <a:lnTo>
                    <a:pt x="24542" y="15671"/>
                  </a:lnTo>
                  <a:lnTo>
                    <a:pt x="24331" y="14320"/>
                  </a:lnTo>
                  <a:lnTo>
                    <a:pt x="24204" y="12884"/>
                  </a:lnTo>
                  <a:lnTo>
                    <a:pt x="24119" y="11279"/>
                  </a:lnTo>
                  <a:lnTo>
                    <a:pt x="24077" y="9547"/>
                  </a:lnTo>
                  <a:lnTo>
                    <a:pt x="24035" y="8575"/>
                  </a:lnTo>
                  <a:lnTo>
                    <a:pt x="23866" y="7646"/>
                  </a:lnTo>
                  <a:lnTo>
                    <a:pt x="23655" y="6717"/>
                  </a:lnTo>
                  <a:lnTo>
                    <a:pt x="23401" y="5830"/>
                  </a:lnTo>
                  <a:lnTo>
                    <a:pt x="23021" y="5027"/>
                  </a:lnTo>
                  <a:lnTo>
                    <a:pt x="22599" y="4225"/>
                  </a:lnTo>
                  <a:lnTo>
                    <a:pt x="22134" y="3507"/>
                  </a:lnTo>
                  <a:lnTo>
                    <a:pt x="21585" y="2831"/>
                  </a:lnTo>
                  <a:lnTo>
                    <a:pt x="20994" y="2197"/>
                  </a:lnTo>
                  <a:lnTo>
                    <a:pt x="20360" y="1648"/>
                  </a:lnTo>
                  <a:lnTo>
                    <a:pt x="19684" y="1183"/>
                  </a:lnTo>
                  <a:lnTo>
                    <a:pt x="18966" y="761"/>
                  </a:lnTo>
                  <a:lnTo>
                    <a:pt x="18206" y="465"/>
                  </a:lnTo>
                  <a:lnTo>
                    <a:pt x="17403" y="212"/>
                  </a:lnTo>
                  <a:lnTo>
                    <a:pt x="16601" y="85"/>
                  </a:lnTo>
                  <a:lnTo>
                    <a:pt x="157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065;p43">
              <a:extLst>
                <a:ext uri="{FF2B5EF4-FFF2-40B4-BE49-F238E27FC236}">
                  <a16:creationId xmlns:a16="http://schemas.microsoft.com/office/drawing/2014/main" id="{1B091D3B-5F8F-6CC1-5E42-19D963E985E0}"/>
                </a:ext>
              </a:extLst>
            </p:cNvPr>
            <p:cNvSpPr/>
            <p:nvPr/>
          </p:nvSpPr>
          <p:spPr>
            <a:xfrm>
              <a:off x="3809450" y="397575"/>
              <a:ext cx="577650" cy="577650"/>
            </a:xfrm>
            <a:custGeom>
              <a:avLst/>
              <a:gdLst/>
              <a:ahLst/>
              <a:cxnLst/>
              <a:rect l="l" t="t" r="r" b="b"/>
              <a:pathLst>
                <a:path w="23106" h="23106" extrusionOk="0">
                  <a:moveTo>
                    <a:pt x="11870" y="9293"/>
                  </a:moveTo>
                  <a:lnTo>
                    <a:pt x="12165" y="9335"/>
                  </a:lnTo>
                  <a:lnTo>
                    <a:pt x="12419" y="9462"/>
                  </a:lnTo>
                  <a:lnTo>
                    <a:pt x="12672" y="9546"/>
                  </a:lnTo>
                  <a:lnTo>
                    <a:pt x="12926" y="9715"/>
                  </a:lnTo>
                  <a:lnTo>
                    <a:pt x="13137" y="9884"/>
                  </a:lnTo>
                  <a:lnTo>
                    <a:pt x="13306" y="10095"/>
                  </a:lnTo>
                  <a:lnTo>
                    <a:pt x="13475" y="10307"/>
                  </a:lnTo>
                  <a:lnTo>
                    <a:pt x="13601" y="10560"/>
                  </a:lnTo>
                  <a:lnTo>
                    <a:pt x="13686" y="10813"/>
                  </a:lnTo>
                  <a:lnTo>
                    <a:pt x="13770" y="11067"/>
                  </a:lnTo>
                  <a:lnTo>
                    <a:pt x="13813" y="11363"/>
                  </a:lnTo>
                  <a:lnTo>
                    <a:pt x="13813" y="11658"/>
                  </a:lnTo>
                  <a:lnTo>
                    <a:pt x="13770" y="11912"/>
                  </a:lnTo>
                  <a:lnTo>
                    <a:pt x="13728" y="12207"/>
                  </a:lnTo>
                  <a:lnTo>
                    <a:pt x="13601" y="12503"/>
                  </a:lnTo>
                  <a:lnTo>
                    <a:pt x="13432" y="12799"/>
                  </a:lnTo>
                  <a:lnTo>
                    <a:pt x="13264" y="13052"/>
                  </a:lnTo>
                  <a:lnTo>
                    <a:pt x="13010" y="13263"/>
                  </a:lnTo>
                  <a:lnTo>
                    <a:pt x="12757" y="13432"/>
                  </a:lnTo>
                  <a:lnTo>
                    <a:pt x="12503" y="13601"/>
                  </a:lnTo>
                  <a:lnTo>
                    <a:pt x="12208" y="13728"/>
                  </a:lnTo>
                  <a:lnTo>
                    <a:pt x="11870" y="13770"/>
                  </a:lnTo>
                  <a:lnTo>
                    <a:pt x="11574" y="13812"/>
                  </a:lnTo>
                  <a:lnTo>
                    <a:pt x="11109" y="13770"/>
                  </a:lnTo>
                  <a:lnTo>
                    <a:pt x="10687" y="13644"/>
                  </a:lnTo>
                  <a:lnTo>
                    <a:pt x="10307" y="13432"/>
                  </a:lnTo>
                  <a:lnTo>
                    <a:pt x="9969" y="13137"/>
                  </a:lnTo>
                  <a:lnTo>
                    <a:pt x="9673" y="12799"/>
                  </a:lnTo>
                  <a:lnTo>
                    <a:pt x="9462" y="12419"/>
                  </a:lnTo>
                  <a:lnTo>
                    <a:pt x="9335" y="11996"/>
                  </a:lnTo>
                  <a:lnTo>
                    <a:pt x="9293" y="11532"/>
                  </a:lnTo>
                  <a:lnTo>
                    <a:pt x="9335" y="11067"/>
                  </a:lnTo>
                  <a:lnTo>
                    <a:pt x="9462" y="10645"/>
                  </a:lnTo>
                  <a:lnTo>
                    <a:pt x="9673" y="10264"/>
                  </a:lnTo>
                  <a:lnTo>
                    <a:pt x="9969" y="9926"/>
                  </a:lnTo>
                  <a:lnTo>
                    <a:pt x="10307" y="9673"/>
                  </a:lnTo>
                  <a:lnTo>
                    <a:pt x="10687" y="9462"/>
                  </a:lnTo>
                  <a:lnTo>
                    <a:pt x="11109" y="9335"/>
                  </a:lnTo>
                  <a:lnTo>
                    <a:pt x="11574" y="9293"/>
                  </a:lnTo>
                  <a:close/>
                  <a:moveTo>
                    <a:pt x="12377" y="2577"/>
                  </a:moveTo>
                  <a:lnTo>
                    <a:pt x="13221" y="2661"/>
                  </a:lnTo>
                  <a:lnTo>
                    <a:pt x="14066" y="2872"/>
                  </a:lnTo>
                  <a:lnTo>
                    <a:pt x="14869" y="3126"/>
                  </a:lnTo>
                  <a:lnTo>
                    <a:pt x="15587" y="3464"/>
                  </a:lnTo>
                  <a:lnTo>
                    <a:pt x="16305" y="3886"/>
                  </a:lnTo>
                  <a:lnTo>
                    <a:pt x="16981" y="4351"/>
                  </a:lnTo>
                  <a:lnTo>
                    <a:pt x="17614" y="4858"/>
                  </a:lnTo>
                  <a:lnTo>
                    <a:pt x="18206" y="5449"/>
                  </a:lnTo>
                  <a:lnTo>
                    <a:pt x="18712" y="6083"/>
                  </a:lnTo>
                  <a:lnTo>
                    <a:pt x="19177" y="6758"/>
                  </a:lnTo>
                  <a:lnTo>
                    <a:pt x="19599" y="7477"/>
                  </a:lnTo>
                  <a:lnTo>
                    <a:pt x="19937" y="8237"/>
                  </a:lnTo>
                  <a:lnTo>
                    <a:pt x="20233" y="8997"/>
                  </a:lnTo>
                  <a:lnTo>
                    <a:pt x="20402" y="9842"/>
                  </a:lnTo>
                  <a:lnTo>
                    <a:pt x="20529" y="10687"/>
                  </a:lnTo>
                  <a:lnTo>
                    <a:pt x="20571" y="11532"/>
                  </a:lnTo>
                  <a:lnTo>
                    <a:pt x="20571" y="12081"/>
                  </a:lnTo>
                  <a:lnTo>
                    <a:pt x="20486" y="12672"/>
                  </a:lnTo>
                  <a:lnTo>
                    <a:pt x="20402" y="13221"/>
                  </a:lnTo>
                  <a:lnTo>
                    <a:pt x="20317" y="13728"/>
                  </a:lnTo>
                  <a:lnTo>
                    <a:pt x="20149" y="14277"/>
                  </a:lnTo>
                  <a:lnTo>
                    <a:pt x="19980" y="14784"/>
                  </a:lnTo>
                  <a:lnTo>
                    <a:pt x="19768" y="15291"/>
                  </a:lnTo>
                  <a:lnTo>
                    <a:pt x="19515" y="15798"/>
                  </a:lnTo>
                  <a:lnTo>
                    <a:pt x="16220" y="12672"/>
                  </a:lnTo>
                  <a:lnTo>
                    <a:pt x="16305" y="12207"/>
                  </a:lnTo>
                  <a:lnTo>
                    <a:pt x="16347" y="11743"/>
                  </a:lnTo>
                  <a:lnTo>
                    <a:pt x="16347" y="11236"/>
                  </a:lnTo>
                  <a:lnTo>
                    <a:pt x="16305" y="10771"/>
                  </a:lnTo>
                  <a:lnTo>
                    <a:pt x="16220" y="10349"/>
                  </a:lnTo>
                  <a:lnTo>
                    <a:pt x="16051" y="9884"/>
                  </a:lnTo>
                  <a:lnTo>
                    <a:pt x="15882" y="9462"/>
                  </a:lnTo>
                  <a:lnTo>
                    <a:pt x="15671" y="9082"/>
                  </a:lnTo>
                  <a:lnTo>
                    <a:pt x="15418" y="8701"/>
                  </a:lnTo>
                  <a:lnTo>
                    <a:pt x="15122" y="8321"/>
                  </a:lnTo>
                  <a:lnTo>
                    <a:pt x="14784" y="7983"/>
                  </a:lnTo>
                  <a:lnTo>
                    <a:pt x="14446" y="7688"/>
                  </a:lnTo>
                  <a:lnTo>
                    <a:pt x="14066" y="7434"/>
                  </a:lnTo>
                  <a:lnTo>
                    <a:pt x="13644" y="7223"/>
                  </a:lnTo>
                  <a:lnTo>
                    <a:pt x="13221" y="7012"/>
                  </a:lnTo>
                  <a:lnTo>
                    <a:pt x="12757" y="6885"/>
                  </a:lnTo>
                  <a:lnTo>
                    <a:pt x="12377" y="2577"/>
                  </a:lnTo>
                  <a:close/>
                  <a:moveTo>
                    <a:pt x="9842" y="2661"/>
                  </a:moveTo>
                  <a:lnTo>
                    <a:pt x="10222" y="6927"/>
                  </a:lnTo>
                  <a:lnTo>
                    <a:pt x="9842" y="7054"/>
                  </a:lnTo>
                  <a:lnTo>
                    <a:pt x="9462" y="7223"/>
                  </a:lnTo>
                  <a:lnTo>
                    <a:pt x="9166" y="7392"/>
                  </a:lnTo>
                  <a:lnTo>
                    <a:pt x="8828" y="7603"/>
                  </a:lnTo>
                  <a:lnTo>
                    <a:pt x="8533" y="7814"/>
                  </a:lnTo>
                  <a:lnTo>
                    <a:pt x="8237" y="8068"/>
                  </a:lnTo>
                  <a:lnTo>
                    <a:pt x="7984" y="8364"/>
                  </a:lnTo>
                  <a:lnTo>
                    <a:pt x="7730" y="8659"/>
                  </a:lnTo>
                  <a:lnTo>
                    <a:pt x="7519" y="8955"/>
                  </a:lnTo>
                  <a:lnTo>
                    <a:pt x="7308" y="9293"/>
                  </a:lnTo>
                  <a:lnTo>
                    <a:pt x="7139" y="9631"/>
                  </a:lnTo>
                  <a:lnTo>
                    <a:pt x="7012" y="9969"/>
                  </a:lnTo>
                  <a:lnTo>
                    <a:pt x="6885" y="10349"/>
                  </a:lnTo>
                  <a:lnTo>
                    <a:pt x="6843" y="10729"/>
                  </a:lnTo>
                  <a:lnTo>
                    <a:pt x="6759" y="11151"/>
                  </a:lnTo>
                  <a:lnTo>
                    <a:pt x="6759" y="11532"/>
                  </a:lnTo>
                  <a:lnTo>
                    <a:pt x="6759" y="11912"/>
                  </a:lnTo>
                  <a:lnTo>
                    <a:pt x="6801" y="12250"/>
                  </a:lnTo>
                  <a:lnTo>
                    <a:pt x="6885" y="12588"/>
                  </a:lnTo>
                  <a:lnTo>
                    <a:pt x="6970" y="12925"/>
                  </a:lnTo>
                  <a:lnTo>
                    <a:pt x="7097" y="13263"/>
                  </a:lnTo>
                  <a:lnTo>
                    <a:pt x="7223" y="13601"/>
                  </a:lnTo>
                  <a:lnTo>
                    <a:pt x="7392" y="13897"/>
                  </a:lnTo>
                  <a:lnTo>
                    <a:pt x="7561" y="14193"/>
                  </a:lnTo>
                  <a:lnTo>
                    <a:pt x="5154" y="17867"/>
                  </a:lnTo>
                  <a:lnTo>
                    <a:pt x="4562" y="17234"/>
                  </a:lnTo>
                  <a:lnTo>
                    <a:pt x="4013" y="16516"/>
                  </a:lnTo>
                  <a:lnTo>
                    <a:pt x="3591" y="15755"/>
                  </a:lnTo>
                  <a:lnTo>
                    <a:pt x="3211" y="14995"/>
                  </a:lnTo>
                  <a:lnTo>
                    <a:pt x="2915" y="14150"/>
                  </a:lnTo>
                  <a:lnTo>
                    <a:pt x="2704" y="13306"/>
                  </a:lnTo>
                  <a:lnTo>
                    <a:pt x="2577" y="12419"/>
                  </a:lnTo>
                  <a:lnTo>
                    <a:pt x="2535" y="11532"/>
                  </a:lnTo>
                  <a:lnTo>
                    <a:pt x="2577" y="10729"/>
                  </a:lnTo>
                  <a:lnTo>
                    <a:pt x="2704" y="9926"/>
                  </a:lnTo>
                  <a:lnTo>
                    <a:pt x="2873" y="9166"/>
                  </a:lnTo>
                  <a:lnTo>
                    <a:pt x="3084" y="8406"/>
                  </a:lnTo>
                  <a:lnTo>
                    <a:pt x="3380" y="7688"/>
                  </a:lnTo>
                  <a:lnTo>
                    <a:pt x="3760" y="7012"/>
                  </a:lnTo>
                  <a:lnTo>
                    <a:pt x="4182" y="6378"/>
                  </a:lnTo>
                  <a:lnTo>
                    <a:pt x="4647" y="5745"/>
                  </a:lnTo>
                  <a:lnTo>
                    <a:pt x="5154" y="5196"/>
                  </a:lnTo>
                  <a:lnTo>
                    <a:pt x="5703" y="4689"/>
                  </a:lnTo>
                  <a:lnTo>
                    <a:pt x="6294" y="4224"/>
                  </a:lnTo>
                  <a:lnTo>
                    <a:pt x="6970" y="3802"/>
                  </a:lnTo>
                  <a:lnTo>
                    <a:pt x="7646" y="3422"/>
                  </a:lnTo>
                  <a:lnTo>
                    <a:pt x="8364" y="3126"/>
                  </a:lnTo>
                  <a:lnTo>
                    <a:pt x="9082" y="2872"/>
                  </a:lnTo>
                  <a:lnTo>
                    <a:pt x="9842" y="2661"/>
                  </a:lnTo>
                  <a:close/>
                  <a:moveTo>
                    <a:pt x="14911" y="14953"/>
                  </a:moveTo>
                  <a:lnTo>
                    <a:pt x="17994" y="17867"/>
                  </a:lnTo>
                  <a:lnTo>
                    <a:pt x="17319" y="18459"/>
                  </a:lnTo>
                  <a:lnTo>
                    <a:pt x="16643" y="19008"/>
                  </a:lnTo>
                  <a:lnTo>
                    <a:pt x="15882" y="19473"/>
                  </a:lnTo>
                  <a:lnTo>
                    <a:pt x="15080" y="19853"/>
                  </a:lnTo>
                  <a:lnTo>
                    <a:pt x="14235" y="20148"/>
                  </a:lnTo>
                  <a:lnTo>
                    <a:pt x="13348" y="20360"/>
                  </a:lnTo>
                  <a:lnTo>
                    <a:pt x="12461" y="20529"/>
                  </a:lnTo>
                  <a:lnTo>
                    <a:pt x="11574" y="20571"/>
                  </a:lnTo>
                  <a:lnTo>
                    <a:pt x="10983" y="20529"/>
                  </a:lnTo>
                  <a:lnTo>
                    <a:pt x="10391" y="20486"/>
                  </a:lnTo>
                  <a:lnTo>
                    <a:pt x="9842" y="20402"/>
                  </a:lnTo>
                  <a:lnTo>
                    <a:pt x="9293" y="20275"/>
                  </a:lnTo>
                  <a:lnTo>
                    <a:pt x="8744" y="20106"/>
                  </a:lnTo>
                  <a:lnTo>
                    <a:pt x="8195" y="19895"/>
                  </a:lnTo>
                  <a:lnTo>
                    <a:pt x="7688" y="19684"/>
                  </a:lnTo>
                  <a:lnTo>
                    <a:pt x="7181" y="19430"/>
                  </a:lnTo>
                  <a:lnTo>
                    <a:pt x="9504" y="15882"/>
                  </a:lnTo>
                  <a:lnTo>
                    <a:pt x="9969" y="16093"/>
                  </a:lnTo>
                  <a:lnTo>
                    <a:pt x="10476" y="16220"/>
                  </a:lnTo>
                  <a:lnTo>
                    <a:pt x="11025" y="16305"/>
                  </a:lnTo>
                  <a:lnTo>
                    <a:pt x="11574" y="16347"/>
                  </a:lnTo>
                  <a:lnTo>
                    <a:pt x="12039" y="16305"/>
                  </a:lnTo>
                  <a:lnTo>
                    <a:pt x="12503" y="16262"/>
                  </a:lnTo>
                  <a:lnTo>
                    <a:pt x="12968" y="16136"/>
                  </a:lnTo>
                  <a:lnTo>
                    <a:pt x="13390" y="15967"/>
                  </a:lnTo>
                  <a:lnTo>
                    <a:pt x="13813" y="15755"/>
                  </a:lnTo>
                  <a:lnTo>
                    <a:pt x="14193" y="15544"/>
                  </a:lnTo>
                  <a:lnTo>
                    <a:pt x="14573" y="15249"/>
                  </a:lnTo>
                  <a:lnTo>
                    <a:pt x="14911" y="14953"/>
                  </a:lnTo>
                  <a:close/>
                  <a:moveTo>
                    <a:pt x="10940" y="0"/>
                  </a:moveTo>
                  <a:lnTo>
                    <a:pt x="10391" y="42"/>
                  </a:lnTo>
                  <a:lnTo>
                    <a:pt x="9800" y="127"/>
                  </a:lnTo>
                  <a:lnTo>
                    <a:pt x="9251" y="211"/>
                  </a:lnTo>
                  <a:lnTo>
                    <a:pt x="8702" y="338"/>
                  </a:lnTo>
                  <a:lnTo>
                    <a:pt x="8195" y="507"/>
                  </a:lnTo>
                  <a:lnTo>
                    <a:pt x="7646" y="676"/>
                  </a:lnTo>
                  <a:lnTo>
                    <a:pt x="7139" y="845"/>
                  </a:lnTo>
                  <a:lnTo>
                    <a:pt x="6674" y="1056"/>
                  </a:lnTo>
                  <a:lnTo>
                    <a:pt x="6167" y="1310"/>
                  </a:lnTo>
                  <a:lnTo>
                    <a:pt x="5703" y="1563"/>
                  </a:lnTo>
                  <a:lnTo>
                    <a:pt x="4773" y="2154"/>
                  </a:lnTo>
                  <a:lnTo>
                    <a:pt x="3971" y="2830"/>
                  </a:lnTo>
                  <a:lnTo>
                    <a:pt x="3168" y="3591"/>
                  </a:lnTo>
                  <a:lnTo>
                    <a:pt x="2493" y="4393"/>
                  </a:lnTo>
                  <a:lnTo>
                    <a:pt x="1859" y="5280"/>
                  </a:lnTo>
                  <a:lnTo>
                    <a:pt x="1310" y="6209"/>
                  </a:lnTo>
                  <a:lnTo>
                    <a:pt x="1056" y="6674"/>
                  </a:lnTo>
                  <a:lnTo>
                    <a:pt x="845" y="7181"/>
                  </a:lnTo>
                  <a:lnTo>
                    <a:pt x="676" y="7688"/>
                  </a:lnTo>
                  <a:lnTo>
                    <a:pt x="507" y="8237"/>
                  </a:lnTo>
                  <a:lnTo>
                    <a:pt x="338" y="8744"/>
                  </a:lnTo>
                  <a:lnTo>
                    <a:pt x="212" y="9293"/>
                  </a:lnTo>
                  <a:lnTo>
                    <a:pt x="127" y="9842"/>
                  </a:lnTo>
                  <a:lnTo>
                    <a:pt x="43" y="10391"/>
                  </a:lnTo>
                  <a:lnTo>
                    <a:pt x="43" y="10982"/>
                  </a:lnTo>
                  <a:lnTo>
                    <a:pt x="0" y="11532"/>
                  </a:lnTo>
                  <a:lnTo>
                    <a:pt x="43" y="12165"/>
                  </a:lnTo>
                  <a:lnTo>
                    <a:pt x="85" y="12756"/>
                  </a:lnTo>
                  <a:lnTo>
                    <a:pt x="127" y="13348"/>
                  </a:lnTo>
                  <a:lnTo>
                    <a:pt x="254" y="13897"/>
                  </a:lnTo>
                  <a:lnTo>
                    <a:pt x="381" y="14488"/>
                  </a:lnTo>
                  <a:lnTo>
                    <a:pt x="549" y="15037"/>
                  </a:lnTo>
                  <a:lnTo>
                    <a:pt x="718" y="15587"/>
                  </a:lnTo>
                  <a:lnTo>
                    <a:pt x="930" y="16093"/>
                  </a:lnTo>
                  <a:lnTo>
                    <a:pt x="1183" y="16600"/>
                  </a:lnTo>
                  <a:lnTo>
                    <a:pt x="1437" y="17107"/>
                  </a:lnTo>
                  <a:lnTo>
                    <a:pt x="1690" y="17572"/>
                  </a:lnTo>
                  <a:lnTo>
                    <a:pt x="2028" y="18079"/>
                  </a:lnTo>
                  <a:lnTo>
                    <a:pt x="2324" y="18501"/>
                  </a:lnTo>
                  <a:lnTo>
                    <a:pt x="2704" y="18966"/>
                  </a:lnTo>
                  <a:lnTo>
                    <a:pt x="3042" y="19346"/>
                  </a:lnTo>
                  <a:lnTo>
                    <a:pt x="3422" y="19768"/>
                  </a:lnTo>
                  <a:lnTo>
                    <a:pt x="3844" y="20148"/>
                  </a:lnTo>
                  <a:lnTo>
                    <a:pt x="4267" y="20486"/>
                  </a:lnTo>
                  <a:lnTo>
                    <a:pt x="4689" y="20824"/>
                  </a:lnTo>
                  <a:lnTo>
                    <a:pt x="5154" y="21162"/>
                  </a:lnTo>
                  <a:lnTo>
                    <a:pt x="5618" y="21458"/>
                  </a:lnTo>
                  <a:lnTo>
                    <a:pt x="6125" y="21711"/>
                  </a:lnTo>
                  <a:lnTo>
                    <a:pt x="6590" y="21965"/>
                  </a:lnTo>
                  <a:lnTo>
                    <a:pt x="7139" y="22218"/>
                  </a:lnTo>
                  <a:lnTo>
                    <a:pt x="7646" y="22387"/>
                  </a:lnTo>
                  <a:lnTo>
                    <a:pt x="8153" y="22598"/>
                  </a:lnTo>
                  <a:lnTo>
                    <a:pt x="8702" y="22725"/>
                  </a:lnTo>
                  <a:lnTo>
                    <a:pt x="9251" y="22852"/>
                  </a:lnTo>
                  <a:lnTo>
                    <a:pt x="9842" y="22978"/>
                  </a:lnTo>
                  <a:lnTo>
                    <a:pt x="10391" y="23021"/>
                  </a:lnTo>
                  <a:lnTo>
                    <a:pt x="10983" y="23063"/>
                  </a:lnTo>
                  <a:lnTo>
                    <a:pt x="11574" y="23105"/>
                  </a:lnTo>
                  <a:lnTo>
                    <a:pt x="12165" y="23063"/>
                  </a:lnTo>
                  <a:lnTo>
                    <a:pt x="12757" y="23021"/>
                  </a:lnTo>
                  <a:lnTo>
                    <a:pt x="13348" y="22936"/>
                  </a:lnTo>
                  <a:lnTo>
                    <a:pt x="13939" y="22852"/>
                  </a:lnTo>
                  <a:lnTo>
                    <a:pt x="14488" y="22725"/>
                  </a:lnTo>
                  <a:lnTo>
                    <a:pt x="15038" y="22556"/>
                  </a:lnTo>
                  <a:lnTo>
                    <a:pt x="15587" y="22387"/>
                  </a:lnTo>
                  <a:lnTo>
                    <a:pt x="16094" y="22176"/>
                  </a:lnTo>
                  <a:lnTo>
                    <a:pt x="16600" y="21922"/>
                  </a:lnTo>
                  <a:lnTo>
                    <a:pt x="17107" y="21669"/>
                  </a:lnTo>
                  <a:lnTo>
                    <a:pt x="17614" y="21373"/>
                  </a:lnTo>
                  <a:lnTo>
                    <a:pt x="18079" y="21078"/>
                  </a:lnTo>
                  <a:lnTo>
                    <a:pt x="18501" y="20782"/>
                  </a:lnTo>
                  <a:lnTo>
                    <a:pt x="18966" y="20402"/>
                  </a:lnTo>
                  <a:lnTo>
                    <a:pt x="19388" y="20064"/>
                  </a:lnTo>
                  <a:lnTo>
                    <a:pt x="19768" y="19684"/>
                  </a:lnTo>
                  <a:lnTo>
                    <a:pt x="20149" y="19261"/>
                  </a:lnTo>
                  <a:lnTo>
                    <a:pt x="20529" y="18839"/>
                  </a:lnTo>
                  <a:lnTo>
                    <a:pt x="20867" y="18417"/>
                  </a:lnTo>
                  <a:lnTo>
                    <a:pt x="21162" y="17952"/>
                  </a:lnTo>
                  <a:lnTo>
                    <a:pt x="21458" y="17487"/>
                  </a:lnTo>
                  <a:lnTo>
                    <a:pt x="21754" y="16980"/>
                  </a:lnTo>
                  <a:lnTo>
                    <a:pt x="22007" y="16516"/>
                  </a:lnTo>
                  <a:lnTo>
                    <a:pt x="22218" y="16009"/>
                  </a:lnTo>
                  <a:lnTo>
                    <a:pt x="22429" y="15460"/>
                  </a:lnTo>
                  <a:lnTo>
                    <a:pt x="22598" y="14953"/>
                  </a:lnTo>
                  <a:lnTo>
                    <a:pt x="22767" y="14404"/>
                  </a:lnTo>
                  <a:lnTo>
                    <a:pt x="22894" y="13855"/>
                  </a:lnTo>
                  <a:lnTo>
                    <a:pt x="22979" y="13263"/>
                  </a:lnTo>
                  <a:lnTo>
                    <a:pt x="23063" y="12714"/>
                  </a:lnTo>
                  <a:lnTo>
                    <a:pt x="23105" y="12123"/>
                  </a:lnTo>
                  <a:lnTo>
                    <a:pt x="23105" y="11532"/>
                  </a:lnTo>
                  <a:lnTo>
                    <a:pt x="23105" y="10940"/>
                  </a:lnTo>
                  <a:lnTo>
                    <a:pt x="23063" y="10307"/>
                  </a:lnTo>
                  <a:lnTo>
                    <a:pt x="22979" y="9715"/>
                  </a:lnTo>
                  <a:lnTo>
                    <a:pt x="22852" y="9124"/>
                  </a:lnTo>
                  <a:lnTo>
                    <a:pt x="22725" y="8575"/>
                  </a:lnTo>
                  <a:lnTo>
                    <a:pt x="22556" y="7983"/>
                  </a:lnTo>
                  <a:lnTo>
                    <a:pt x="22345" y="7434"/>
                  </a:lnTo>
                  <a:lnTo>
                    <a:pt x="22134" y="6927"/>
                  </a:lnTo>
                  <a:lnTo>
                    <a:pt x="21880" y="6378"/>
                  </a:lnTo>
                  <a:lnTo>
                    <a:pt x="21627" y="5871"/>
                  </a:lnTo>
                  <a:lnTo>
                    <a:pt x="21331" y="5365"/>
                  </a:lnTo>
                  <a:lnTo>
                    <a:pt x="20993" y="4900"/>
                  </a:lnTo>
                  <a:lnTo>
                    <a:pt x="20655" y="4435"/>
                  </a:lnTo>
                  <a:lnTo>
                    <a:pt x="20317" y="4013"/>
                  </a:lnTo>
                  <a:lnTo>
                    <a:pt x="19937" y="3591"/>
                  </a:lnTo>
                  <a:lnTo>
                    <a:pt x="19515" y="3168"/>
                  </a:lnTo>
                  <a:lnTo>
                    <a:pt x="19093" y="2788"/>
                  </a:lnTo>
                  <a:lnTo>
                    <a:pt x="18628" y="2408"/>
                  </a:lnTo>
                  <a:lnTo>
                    <a:pt x="18206" y="2070"/>
                  </a:lnTo>
                  <a:lnTo>
                    <a:pt x="17699" y="1774"/>
                  </a:lnTo>
                  <a:lnTo>
                    <a:pt x="17234" y="1479"/>
                  </a:lnTo>
                  <a:lnTo>
                    <a:pt x="16685" y="1183"/>
                  </a:lnTo>
                  <a:lnTo>
                    <a:pt x="16178" y="972"/>
                  </a:lnTo>
                  <a:lnTo>
                    <a:pt x="15629" y="718"/>
                  </a:lnTo>
                  <a:lnTo>
                    <a:pt x="15080" y="549"/>
                  </a:lnTo>
                  <a:lnTo>
                    <a:pt x="14531" y="380"/>
                  </a:lnTo>
                  <a:lnTo>
                    <a:pt x="13939" y="254"/>
                  </a:lnTo>
                  <a:lnTo>
                    <a:pt x="13390" y="127"/>
                  </a:lnTo>
                  <a:lnTo>
                    <a:pt x="12799" y="42"/>
                  </a:lnTo>
                  <a:lnTo>
                    <a:pt x="12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066;p43">
              <a:extLst>
                <a:ext uri="{FF2B5EF4-FFF2-40B4-BE49-F238E27FC236}">
                  <a16:creationId xmlns:a16="http://schemas.microsoft.com/office/drawing/2014/main" id="{702CDAAC-7208-3121-113D-CA7E5B69E00A}"/>
                </a:ext>
              </a:extLst>
            </p:cNvPr>
            <p:cNvSpPr/>
            <p:nvPr/>
          </p:nvSpPr>
          <p:spPr>
            <a:xfrm>
              <a:off x="2560225" y="587650"/>
              <a:ext cx="223900" cy="272475"/>
            </a:xfrm>
            <a:custGeom>
              <a:avLst/>
              <a:gdLst/>
              <a:ahLst/>
              <a:cxnLst/>
              <a:rect l="l" t="t" r="r" b="b"/>
              <a:pathLst>
                <a:path w="8956" h="10899" extrusionOk="0">
                  <a:moveTo>
                    <a:pt x="6421" y="2535"/>
                  </a:moveTo>
                  <a:lnTo>
                    <a:pt x="6421" y="8364"/>
                  </a:lnTo>
                  <a:lnTo>
                    <a:pt x="2535" y="8364"/>
                  </a:lnTo>
                  <a:lnTo>
                    <a:pt x="2535" y="2535"/>
                  </a:lnTo>
                  <a:close/>
                  <a:moveTo>
                    <a:pt x="1901" y="0"/>
                  </a:moveTo>
                  <a:lnTo>
                    <a:pt x="1521" y="43"/>
                  </a:lnTo>
                  <a:lnTo>
                    <a:pt x="1183" y="169"/>
                  </a:lnTo>
                  <a:lnTo>
                    <a:pt x="845" y="338"/>
                  </a:lnTo>
                  <a:lnTo>
                    <a:pt x="592" y="592"/>
                  </a:lnTo>
                  <a:lnTo>
                    <a:pt x="338" y="845"/>
                  </a:lnTo>
                  <a:lnTo>
                    <a:pt x="169" y="1183"/>
                  </a:lnTo>
                  <a:lnTo>
                    <a:pt x="43" y="1521"/>
                  </a:lnTo>
                  <a:lnTo>
                    <a:pt x="0" y="1901"/>
                  </a:lnTo>
                  <a:lnTo>
                    <a:pt x="0" y="8997"/>
                  </a:lnTo>
                  <a:lnTo>
                    <a:pt x="43" y="9377"/>
                  </a:lnTo>
                  <a:lnTo>
                    <a:pt x="169" y="9715"/>
                  </a:lnTo>
                  <a:lnTo>
                    <a:pt x="338" y="10053"/>
                  </a:lnTo>
                  <a:lnTo>
                    <a:pt x="592" y="10349"/>
                  </a:lnTo>
                  <a:lnTo>
                    <a:pt x="845" y="10560"/>
                  </a:lnTo>
                  <a:lnTo>
                    <a:pt x="1183" y="10729"/>
                  </a:lnTo>
                  <a:lnTo>
                    <a:pt x="1521" y="10856"/>
                  </a:lnTo>
                  <a:lnTo>
                    <a:pt x="1901" y="10898"/>
                  </a:lnTo>
                  <a:lnTo>
                    <a:pt x="7054" y="10898"/>
                  </a:lnTo>
                  <a:lnTo>
                    <a:pt x="7434" y="10856"/>
                  </a:lnTo>
                  <a:lnTo>
                    <a:pt x="7772" y="10729"/>
                  </a:lnTo>
                  <a:lnTo>
                    <a:pt x="8110" y="10560"/>
                  </a:lnTo>
                  <a:lnTo>
                    <a:pt x="8406" y="10349"/>
                  </a:lnTo>
                  <a:lnTo>
                    <a:pt x="8617" y="10053"/>
                  </a:lnTo>
                  <a:lnTo>
                    <a:pt x="8786" y="9715"/>
                  </a:lnTo>
                  <a:lnTo>
                    <a:pt x="8913" y="9377"/>
                  </a:lnTo>
                  <a:lnTo>
                    <a:pt x="8955" y="8997"/>
                  </a:lnTo>
                  <a:lnTo>
                    <a:pt x="8955" y="1901"/>
                  </a:lnTo>
                  <a:lnTo>
                    <a:pt x="8913" y="1521"/>
                  </a:lnTo>
                  <a:lnTo>
                    <a:pt x="8786" y="1183"/>
                  </a:lnTo>
                  <a:lnTo>
                    <a:pt x="8617" y="845"/>
                  </a:lnTo>
                  <a:lnTo>
                    <a:pt x="8406" y="592"/>
                  </a:lnTo>
                  <a:lnTo>
                    <a:pt x="8110" y="338"/>
                  </a:lnTo>
                  <a:lnTo>
                    <a:pt x="7772" y="169"/>
                  </a:lnTo>
                  <a:lnTo>
                    <a:pt x="7434" y="43"/>
                  </a:lnTo>
                  <a:lnTo>
                    <a:pt x="70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067;p43">
              <a:extLst>
                <a:ext uri="{FF2B5EF4-FFF2-40B4-BE49-F238E27FC236}">
                  <a16:creationId xmlns:a16="http://schemas.microsoft.com/office/drawing/2014/main" id="{28631D1A-E7B5-00BB-F28C-A450F1D8F516}"/>
                </a:ext>
              </a:extLst>
            </p:cNvPr>
            <p:cNvSpPr/>
            <p:nvPr/>
          </p:nvSpPr>
          <p:spPr>
            <a:xfrm>
              <a:off x="2841100" y="545400"/>
              <a:ext cx="223900" cy="314725"/>
            </a:xfrm>
            <a:custGeom>
              <a:avLst/>
              <a:gdLst/>
              <a:ahLst/>
              <a:cxnLst/>
              <a:rect l="l" t="t" r="r" b="b"/>
              <a:pathLst>
                <a:path w="8956" h="12589" extrusionOk="0">
                  <a:moveTo>
                    <a:pt x="6421" y="2535"/>
                  </a:moveTo>
                  <a:lnTo>
                    <a:pt x="6421" y="10054"/>
                  </a:lnTo>
                  <a:lnTo>
                    <a:pt x="2535" y="10054"/>
                  </a:lnTo>
                  <a:lnTo>
                    <a:pt x="2535" y="2535"/>
                  </a:lnTo>
                  <a:close/>
                  <a:moveTo>
                    <a:pt x="1902" y="1"/>
                  </a:moveTo>
                  <a:lnTo>
                    <a:pt x="1522" y="43"/>
                  </a:lnTo>
                  <a:lnTo>
                    <a:pt x="1184" y="170"/>
                  </a:lnTo>
                  <a:lnTo>
                    <a:pt x="846" y="339"/>
                  </a:lnTo>
                  <a:lnTo>
                    <a:pt x="592" y="592"/>
                  </a:lnTo>
                  <a:lnTo>
                    <a:pt x="339" y="845"/>
                  </a:lnTo>
                  <a:lnTo>
                    <a:pt x="170" y="1183"/>
                  </a:lnTo>
                  <a:lnTo>
                    <a:pt x="43" y="1521"/>
                  </a:lnTo>
                  <a:lnTo>
                    <a:pt x="1" y="1901"/>
                  </a:lnTo>
                  <a:lnTo>
                    <a:pt x="1" y="10687"/>
                  </a:lnTo>
                  <a:lnTo>
                    <a:pt x="43" y="11067"/>
                  </a:lnTo>
                  <a:lnTo>
                    <a:pt x="170" y="11405"/>
                  </a:lnTo>
                  <a:lnTo>
                    <a:pt x="339" y="11743"/>
                  </a:lnTo>
                  <a:lnTo>
                    <a:pt x="592" y="12039"/>
                  </a:lnTo>
                  <a:lnTo>
                    <a:pt x="846" y="12250"/>
                  </a:lnTo>
                  <a:lnTo>
                    <a:pt x="1184" y="12419"/>
                  </a:lnTo>
                  <a:lnTo>
                    <a:pt x="1522" y="12546"/>
                  </a:lnTo>
                  <a:lnTo>
                    <a:pt x="1902" y="12588"/>
                  </a:lnTo>
                  <a:lnTo>
                    <a:pt x="7055" y="12588"/>
                  </a:lnTo>
                  <a:lnTo>
                    <a:pt x="7435" y="12546"/>
                  </a:lnTo>
                  <a:lnTo>
                    <a:pt x="7773" y="12419"/>
                  </a:lnTo>
                  <a:lnTo>
                    <a:pt x="8111" y="12250"/>
                  </a:lnTo>
                  <a:lnTo>
                    <a:pt x="8407" y="12039"/>
                  </a:lnTo>
                  <a:lnTo>
                    <a:pt x="8618" y="11743"/>
                  </a:lnTo>
                  <a:lnTo>
                    <a:pt x="8787" y="11405"/>
                  </a:lnTo>
                  <a:lnTo>
                    <a:pt x="8913" y="11067"/>
                  </a:lnTo>
                  <a:lnTo>
                    <a:pt x="8956" y="10687"/>
                  </a:lnTo>
                  <a:lnTo>
                    <a:pt x="8956" y="1901"/>
                  </a:lnTo>
                  <a:lnTo>
                    <a:pt x="8913" y="1521"/>
                  </a:lnTo>
                  <a:lnTo>
                    <a:pt x="8787" y="1183"/>
                  </a:lnTo>
                  <a:lnTo>
                    <a:pt x="8618" y="845"/>
                  </a:lnTo>
                  <a:lnTo>
                    <a:pt x="8407" y="592"/>
                  </a:lnTo>
                  <a:lnTo>
                    <a:pt x="8111" y="339"/>
                  </a:lnTo>
                  <a:lnTo>
                    <a:pt x="7773" y="170"/>
                  </a:lnTo>
                  <a:lnTo>
                    <a:pt x="7435" y="43"/>
                  </a:lnTo>
                  <a:lnTo>
                    <a:pt x="70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068;p43">
              <a:extLst>
                <a:ext uri="{FF2B5EF4-FFF2-40B4-BE49-F238E27FC236}">
                  <a16:creationId xmlns:a16="http://schemas.microsoft.com/office/drawing/2014/main" id="{6D76D4BA-9FDF-37E2-1707-56E3F4C6B2BF}"/>
                </a:ext>
              </a:extLst>
            </p:cNvPr>
            <p:cNvSpPr/>
            <p:nvPr/>
          </p:nvSpPr>
          <p:spPr>
            <a:xfrm>
              <a:off x="3122000" y="460925"/>
              <a:ext cx="223900" cy="399200"/>
            </a:xfrm>
            <a:custGeom>
              <a:avLst/>
              <a:gdLst/>
              <a:ahLst/>
              <a:cxnLst/>
              <a:rect l="l" t="t" r="r" b="b"/>
              <a:pathLst>
                <a:path w="8956" h="15968" extrusionOk="0">
                  <a:moveTo>
                    <a:pt x="6421" y="2535"/>
                  </a:moveTo>
                  <a:lnTo>
                    <a:pt x="6421" y="13433"/>
                  </a:lnTo>
                  <a:lnTo>
                    <a:pt x="2535" y="13433"/>
                  </a:lnTo>
                  <a:lnTo>
                    <a:pt x="2535" y="2535"/>
                  </a:lnTo>
                  <a:close/>
                  <a:moveTo>
                    <a:pt x="1901" y="1"/>
                  </a:moveTo>
                  <a:lnTo>
                    <a:pt x="1521" y="43"/>
                  </a:lnTo>
                  <a:lnTo>
                    <a:pt x="1183" y="169"/>
                  </a:lnTo>
                  <a:lnTo>
                    <a:pt x="845" y="338"/>
                  </a:lnTo>
                  <a:lnTo>
                    <a:pt x="592" y="592"/>
                  </a:lnTo>
                  <a:lnTo>
                    <a:pt x="339" y="845"/>
                  </a:lnTo>
                  <a:lnTo>
                    <a:pt x="170" y="1183"/>
                  </a:lnTo>
                  <a:lnTo>
                    <a:pt x="43" y="1521"/>
                  </a:lnTo>
                  <a:lnTo>
                    <a:pt x="1" y="1901"/>
                  </a:lnTo>
                  <a:lnTo>
                    <a:pt x="1" y="14066"/>
                  </a:lnTo>
                  <a:lnTo>
                    <a:pt x="43" y="14446"/>
                  </a:lnTo>
                  <a:lnTo>
                    <a:pt x="170" y="14784"/>
                  </a:lnTo>
                  <a:lnTo>
                    <a:pt x="339" y="15122"/>
                  </a:lnTo>
                  <a:lnTo>
                    <a:pt x="592" y="15418"/>
                  </a:lnTo>
                  <a:lnTo>
                    <a:pt x="845" y="15629"/>
                  </a:lnTo>
                  <a:lnTo>
                    <a:pt x="1183" y="15798"/>
                  </a:lnTo>
                  <a:lnTo>
                    <a:pt x="1521" y="15925"/>
                  </a:lnTo>
                  <a:lnTo>
                    <a:pt x="1901" y="15967"/>
                  </a:lnTo>
                  <a:lnTo>
                    <a:pt x="7055" y="15967"/>
                  </a:lnTo>
                  <a:lnTo>
                    <a:pt x="7435" y="15925"/>
                  </a:lnTo>
                  <a:lnTo>
                    <a:pt x="7773" y="15798"/>
                  </a:lnTo>
                  <a:lnTo>
                    <a:pt x="8111" y="15629"/>
                  </a:lnTo>
                  <a:lnTo>
                    <a:pt x="8406" y="15418"/>
                  </a:lnTo>
                  <a:lnTo>
                    <a:pt x="8617" y="15122"/>
                  </a:lnTo>
                  <a:lnTo>
                    <a:pt x="8786" y="14784"/>
                  </a:lnTo>
                  <a:lnTo>
                    <a:pt x="8913" y="14446"/>
                  </a:lnTo>
                  <a:lnTo>
                    <a:pt x="8955" y="14066"/>
                  </a:lnTo>
                  <a:lnTo>
                    <a:pt x="8955" y="1901"/>
                  </a:lnTo>
                  <a:lnTo>
                    <a:pt x="8913" y="1521"/>
                  </a:lnTo>
                  <a:lnTo>
                    <a:pt x="8786" y="1183"/>
                  </a:lnTo>
                  <a:lnTo>
                    <a:pt x="8617" y="845"/>
                  </a:lnTo>
                  <a:lnTo>
                    <a:pt x="8406" y="592"/>
                  </a:lnTo>
                  <a:lnTo>
                    <a:pt x="8111" y="338"/>
                  </a:lnTo>
                  <a:lnTo>
                    <a:pt x="7773" y="169"/>
                  </a:lnTo>
                  <a:lnTo>
                    <a:pt x="7435" y="43"/>
                  </a:lnTo>
                  <a:lnTo>
                    <a:pt x="70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069;p43">
              <a:extLst>
                <a:ext uri="{FF2B5EF4-FFF2-40B4-BE49-F238E27FC236}">
                  <a16:creationId xmlns:a16="http://schemas.microsoft.com/office/drawing/2014/main" id="{8B4C821F-29BF-9E31-9A37-2A655D70EB57}"/>
                </a:ext>
              </a:extLst>
            </p:cNvPr>
            <p:cNvSpPr/>
            <p:nvPr/>
          </p:nvSpPr>
          <p:spPr>
            <a:xfrm>
              <a:off x="3438800" y="515825"/>
              <a:ext cx="246075" cy="63400"/>
            </a:xfrm>
            <a:custGeom>
              <a:avLst/>
              <a:gdLst/>
              <a:ahLst/>
              <a:cxnLst/>
              <a:rect l="l" t="t" r="r" b="b"/>
              <a:pathLst>
                <a:path w="9843" h="2536" extrusionOk="0">
                  <a:moveTo>
                    <a:pt x="1268" y="1"/>
                  </a:moveTo>
                  <a:lnTo>
                    <a:pt x="1014" y="43"/>
                  </a:lnTo>
                  <a:lnTo>
                    <a:pt x="803" y="128"/>
                  </a:lnTo>
                  <a:lnTo>
                    <a:pt x="592" y="254"/>
                  </a:lnTo>
                  <a:lnTo>
                    <a:pt x="381" y="381"/>
                  </a:lnTo>
                  <a:lnTo>
                    <a:pt x="254" y="592"/>
                  </a:lnTo>
                  <a:lnTo>
                    <a:pt x="127" y="804"/>
                  </a:lnTo>
                  <a:lnTo>
                    <a:pt x="43" y="1015"/>
                  </a:lnTo>
                  <a:lnTo>
                    <a:pt x="0" y="1268"/>
                  </a:lnTo>
                  <a:lnTo>
                    <a:pt x="43" y="1564"/>
                  </a:lnTo>
                  <a:lnTo>
                    <a:pt x="127" y="1775"/>
                  </a:lnTo>
                  <a:lnTo>
                    <a:pt x="254" y="1986"/>
                  </a:lnTo>
                  <a:lnTo>
                    <a:pt x="381" y="2197"/>
                  </a:lnTo>
                  <a:lnTo>
                    <a:pt x="592" y="2324"/>
                  </a:lnTo>
                  <a:lnTo>
                    <a:pt x="803" y="2451"/>
                  </a:lnTo>
                  <a:lnTo>
                    <a:pt x="1014" y="2535"/>
                  </a:lnTo>
                  <a:lnTo>
                    <a:pt x="8828" y="2535"/>
                  </a:lnTo>
                  <a:lnTo>
                    <a:pt x="9040" y="2451"/>
                  </a:lnTo>
                  <a:lnTo>
                    <a:pt x="9251" y="2324"/>
                  </a:lnTo>
                  <a:lnTo>
                    <a:pt x="9462" y="2197"/>
                  </a:lnTo>
                  <a:lnTo>
                    <a:pt x="9631" y="1986"/>
                  </a:lnTo>
                  <a:lnTo>
                    <a:pt x="9715" y="1775"/>
                  </a:lnTo>
                  <a:lnTo>
                    <a:pt x="9800" y="1564"/>
                  </a:lnTo>
                  <a:lnTo>
                    <a:pt x="9842" y="1268"/>
                  </a:lnTo>
                  <a:lnTo>
                    <a:pt x="9800" y="1015"/>
                  </a:lnTo>
                  <a:lnTo>
                    <a:pt x="9715" y="804"/>
                  </a:lnTo>
                  <a:lnTo>
                    <a:pt x="9631" y="592"/>
                  </a:lnTo>
                  <a:lnTo>
                    <a:pt x="9462" y="381"/>
                  </a:lnTo>
                  <a:lnTo>
                    <a:pt x="9251" y="254"/>
                  </a:lnTo>
                  <a:lnTo>
                    <a:pt x="9040" y="128"/>
                  </a:lnTo>
                  <a:lnTo>
                    <a:pt x="8828" y="43"/>
                  </a:lnTo>
                  <a:lnTo>
                    <a:pt x="85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070;p43">
              <a:extLst>
                <a:ext uri="{FF2B5EF4-FFF2-40B4-BE49-F238E27FC236}">
                  <a16:creationId xmlns:a16="http://schemas.microsoft.com/office/drawing/2014/main" id="{CD392688-B3DE-08AA-0333-D1DFCBC3014C}"/>
                </a:ext>
              </a:extLst>
            </p:cNvPr>
            <p:cNvSpPr/>
            <p:nvPr/>
          </p:nvSpPr>
          <p:spPr>
            <a:xfrm>
              <a:off x="3438800" y="628825"/>
              <a:ext cx="246075" cy="63375"/>
            </a:xfrm>
            <a:custGeom>
              <a:avLst/>
              <a:gdLst/>
              <a:ahLst/>
              <a:cxnLst/>
              <a:rect l="l" t="t" r="r" b="b"/>
              <a:pathLst>
                <a:path w="9843" h="2535" extrusionOk="0">
                  <a:moveTo>
                    <a:pt x="1268" y="1"/>
                  </a:moveTo>
                  <a:lnTo>
                    <a:pt x="1014" y="43"/>
                  </a:lnTo>
                  <a:lnTo>
                    <a:pt x="803" y="127"/>
                  </a:lnTo>
                  <a:lnTo>
                    <a:pt x="592" y="212"/>
                  </a:lnTo>
                  <a:lnTo>
                    <a:pt x="381" y="381"/>
                  </a:lnTo>
                  <a:lnTo>
                    <a:pt x="254" y="550"/>
                  </a:lnTo>
                  <a:lnTo>
                    <a:pt x="127" y="761"/>
                  </a:lnTo>
                  <a:lnTo>
                    <a:pt x="43" y="1014"/>
                  </a:lnTo>
                  <a:lnTo>
                    <a:pt x="0" y="1268"/>
                  </a:lnTo>
                  <a:lnTo>
                    <a:pt x="43" y="1521"/>
                  </a:lnTo>
                  <a:lnTo>
                    <a:pt x="127" y="1775"/>
                  </a:lnTo>
                  <a:lnTo>
                    <a:pt x="254" y="1986"/>
                  </a:lnTo>
                  <a:lnTo>
                    <a:pt x="381" y="2155"/>
                  </a:lnTo>
                  <a:lnTo>
                    <a:pt x="592" y="2324"/>
                  </a:lnTo>
                  <a:lnTo>
                    <a:pt x="803" y="2450"/>
                  </a:lnTo>
                  <a:lnTo>
                    <a:pt x="1014" y="2535"/>
                  </a:lnTo>
                  <a:lnTo>
                    <a:pt x="8828" y="2535"/>
                  </a:lnTo>
                  <a:lnTo>
                    <a:pt x="9040" y="2450"/>
                  </a:lnTo>
                  <a:lnTo>
                    <a:pt x="9251" y="2324"/>
                  </a:lnTo>
                  <a:lnTo>
                    <a:pt x="9462" y="2155"/>
                  </a:lnTo>
                  <a:lnTo>
                    <a:pt x="9631" y="1986"/>
                  </a:lnTo>
                  <a:lnTo>
                    <a:pt x="9715" y="1775"/>
                  </a:lnTo>
                  <a:lnTo>
                    <a:pt x="9800" y="1521"/>
                  </a:lnTo>
                  <a:lnTo>
                    <a:pt x="9842" y="1268"/>
                  </a:lnTo>
                  <a:lnTo>
                    <a:pt x="9800" y="1014"/>
                  </a:lnTo>
                  <a:lnTo>
                    <a:pt x="9715" y="761"/>
                  </a:lnTo>
                  <a:lnTo>
                    <a:pt x="9631" y="550"/>
                  </a:lnTo>
                  <a:lnTo>
                    <a:pt x="9462" y="381"/>
                  </a:lnTo>
                  <a:lnTo>
                    <a:pt x="9251" y="212"/>
                  </a:lnTo>
                  <a:lnTo>
                    <a:pt x="9040" y="127"/>
                  </a:lnTo>
                  <a:lnTo>
                    <a:pt x="8828" y="43"/>
                  </a:lnTo>
                  <a:lnTo>
                    <a:pt x="85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71;p43">
              <a:extLst>
                <a:ext uri="{FF2B5EF4-FFF2-40B4-BE49-F238E27FC236}">
                  <a16:creationId xmlns:a16="http://schemas.microsoft.com/office/drawing/2014/main" id="{1B565A58-823D-99FD-122C-815A3673E17A}"/>
                </a:ext>
              </a:extLst>
            </p:cNvPr>
            <p:cNvSpPr/>
            <p:nvPr/>
          </p:nvSpPr>
          <p:spPr>
            <a:xfrm>
              <a:off x="3438800" y="741825"/>
              <a:ext cx="246075" cy="63375"/>
            </a:xfrm>
            <a:custGeom>
              <a:avLst/>
              <a:gdLst/>
              <a:ahLst/>
              <a:cxnLst/>
              <a:rect l="l" t="t" r="r" b="b"/>
              <a:pathLst>
                <a:path w="9843" h="2535" extrusionOk="0">
                  <a:moveTo>
                    <a:pt x="1014" y="0"/>
                  </a:moveTo>
                  <a:lnTo>
                    <a:pt x="803" y="85"/>
                  </a:lnTo>
                  <a:lnTo>
                    <a:pt x="592" y="211"/>
                  </a:lnTo>
                  <a:lnTo>
                    <a:pt x="381" y="380"/>
                  </a:lnTo>
                  <a:lnTo>
                    <a:pt x="254" y="549"/>
                  </a:lnTo>
                  <a:lnTo>
                    <a:pt x="127" y="761"/>
                  </a:lnTo>
                  <a:lnTo>
                    <a:pt x="43" y="1014"/>
                  </a:lnTo>
                  <a:lnTo>
                    <a:pt x="0" y="1267"/>
                  </a:lnTo>
                  <a:lnTo>
                    <a:pt x="43" y="1521"/>
                  </a:lnTo>
                  <a:lnTo>
                    <a:pt x="127" y="1774"/>
                  </a:lnTo>
                  <a:lnTo>
                    <a:pt x="254" y="1985"/>
                  </a:lnTo>
                  <a:lnTo>
                    <a:pt x="381" y="2154"/>
                  </a:lnTo>
                  <a:lnTo>
                    <a:pt x="592" y="2323"/>
                  </a:lnTo>
                  <a:lnTo>
                    <a:pt x="803" y="2450"/>
                  </a:lnTo>
                  <a:lnTo>
                    <a:pt x="1014" y="2492"/>
                  </a:lnTo>
                  <a:lnTo>
                    <a:pt x="1268" y="2535"/>
                  </a:lnTo>
                  <a:lnTo>
                    <a:pt x="8575" y="2535"/>
                  </a:lnTo>
                  <a:lnTo>
                    <a:pt x="8828" y="2492"/>
                  </a:lnTo>
                  <a:lnTo>
                    <a:pt x="9040" y="2450"/>
                  </a:lnTo>
                  <a:lnTo>
                    <a:pt x="9251" y="2323"/>
                  </a:lnTo>
                  <a:lnTo>
                    <a:pt x="9462" y="2154"/>
                  </a:lnTo>
                  <a:lnTo>
                    <a:pt x="9631" y="1985"/>
                  </a:lnTo>
                  <a:lnTo>
                    <a:pt x="9715" y="1774"/>
                  </a:lnTo>
                  <a:lnTo>
                    <a:pt x="9800" y="1521"/>
                  </a:lnTo>
                  <a:lnTo>
                    <a:pt x="9842" y="1267"/>
                  </a:lnTo>
                  <a:lnTo>
                    <a:pt x="9800" y="1014"/>
                  </a:lnTo>
                  <a:lnTo>
                    <a:pt x="9715" y="761"/>
                  </a:lnTo>
                  <a:lnTo>
                    <a:pt x="9631" y="549"/>
                  </a:lnTo>
                  <a:lnTo>
                    <a:pt x="9462" y="380"/>
                  </a:lnTo>
                  <a:lnTo>
                    <a:pt x="9251" y="211"/>
                  </a:lnTo>
                  <a:lnTo>
                    <a:pt x="9040" y="85"/>
                  </a:lnTo>
                  <a:lnTo>
                    <a:pt x="88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072;p43">
              <a:extLst>
                <a:ext uri="{FF2B5EF4-FFF2-40B4-BE49-F238E27FC236}">
                  <a16:creationId xmlns:a16="http://schemas.microsoft.com/office/drawing/2014/main" id="{DDDE67EC-8F5C-DC40-17EC-D7E26E084784}"/>
                </a:ext>
              </a:extLst>
            </p:cNvPr>
            <p:cNvSpPr/>
            <p:nvPr/>
          </p:nvSpPr>
          <p:spPr>
            <a:xfrm>
              <a:off x="2383875" y="238125"/>
              <a:ext cx="2162675" cy="1040150"/>
            </a:xfrm>
            <a:custGeom>
              <a:avLst/>
              <a:gdLst/>
              <a:ahLst/>
              <a:cxnLst/>
              <a:rect l="l" t="t" r="r" b="b"/>
              <a:pathLst>
                <a:path w="86507" h="41606" extrusionOk="0">
                  <a:moveTo>
                    <a:pt x="4604" y="0"/>
                  </a:moveTo>
                  <a:lnTo>
                    <a:pt x="4140" y="42"/>
                  </a:lnTo>
                  <a:lnTo>
                    <a:pt x="3675" y="127"/>
                  </a:lnTo>
                  <a:lnTo>
                    <a:pt x="3253" y="211"/>
                  </a:lnTo>
                  <a:lnTo>
                    <a:pt x="2830" y="380"/>
                  </a:lnTo>
                  <a:lnTo>
                    <a:pt x="2408" y="591"/>
                  </a:lnTo>
                  <a:lnTo>
                    <a:pt x="2028" y="803"/>
                  </a:lnTo>
                  <a:lnTo>
                    <a:pt x="1690" y="1056"/>
                  </a:lnTo>
                  <a:lnTo>
                    <a:pt x="1352" y="1352"/>
                  </a:lnTo>
                  <a:lnTo>
                    <a:pt x="1056" y="1690"/>
                  </a:lnTo>
                  <a:lnTo>
                    <a:pt x="803" y="2027"/>
                  </a:lnTo>
                  <a:lnTo>
                    <a:pt x="549" y="2408"/>
                  </a:lnTo>
                  <a:lnTo>
                    <a:pt x="380" y="2830"/>
                  </a:lnTo>
                  <a:lnTo>
                    <a:pt x="212" y="3252"/>
                  </a:lnTo>
                  <a:lnTo>
                    <a:pt x="85" y="3675"/>
                  </a:lnTo>
                  <a:lnTo>
                    <a:pt x="43" y="4139"/>
                  </a:lnTo>
                  <a:lnTo>
                    <a:pt x="0" y="4604"/>
                  </a:lnTo>
                  <a:lnTo>
                    <a:pt x="0" y="31342"/>
                  </a:lnTo>
                  <a:lnTo>
                    <a:pt x="43" y="31806"/>
                  </a:lnTo>
                  <a:lnTo>
                    <a:pt x="85" y="32229"/>
                  </a:lnTo>
                  <a:lnTo>
                    <a:pt x="212" y="32693"/>
                  </a:lnTo>
                  <a:lnTo>
                    <a:pt x="380" y="33116"/>
                  </a:lnTo>
                  <a:lnTo>
                    <a:pt x="549" y="33496"/>
                  </a:lnTo>
                  <a:lnTo>
                    <a:pt x="803" y="33876"/>
                  </a:lnTo>
                  <a:lnTo>
                    <a:pt x="1056" y="34256"/>
                  </a:lnTo>
                  <a:lnTo>
                    <a:pt x="1352" y="34552"/>
                  </a:lnTo>
                  <a:lnTo>
                    <a:pt x="1690" y="34848"/>
                  </a:lnTo>
                  <a:lnTo>
                    <a:pt x="2028" y="35143"/>
                  </a:lnTo>
                  <a:lnTo>
                    <a:pt x="2408" y="35354"/>
                  </a:lnTo>
                  <a:lnTo>
                    <a:pt x="2830" y="35566"/>
                  </a:lnTo>
                  <a:lnTo>
                    <a:pt x="3253" y="35692"/>
                  </a:lnTo>
                  <a:lnTo>
                    <a:pt x="3675" y="35819"/>
                  </a:lnTo>
                  <a:lnTo>
                    <a:pt x="4140" y="35904"/>
                  </a:lnTo>
                  <a:lnTo>
                    <a:pt x="7730" y="35904"/>
                  </a:lnTo>
                  <a:lnTo>
                    <a:pt x="10983" y="40508"/>
                  </a:lnTo>
                  <a:lnTo>
                    <a:pt x="11194" y="40761"/>
                  </a:lnTo>
                  <a:lnTo>
                    <a:pt x="11405" y="40972"/>
                  </a:lnTo>
                  <a:lnTo>
                    <a:pt x="11616" y="41141"/>
                  </a:lnTo>
                  <a:lnTo>
                    <a:pt x="11870" y="41310"/>
                  </a:lnTo>
                  <a:lnTo>
                    <a:pt x="12165" y="41437"/>
                  </a:lnTo>
                  <a:lnTo>
                    <a:pt x="12461" y="41521"/>
                  </a:lnTo>
                  <a:lnTo>
                    <a:pt x="12757" y="41564"/>
                  </a:lnTo>
                  <a:lnTo>
                    <a:pt x="13052" y="41606"/>
                  </a:lnTo>
                  <a:lnTo>
                    <a:pt x="13348" y="41564"/>
                  </a:lnTo>
                  <a:lnTo>
                    <a:pt x="13644" y="41521"/>
                  </a:lnTo>
                  <a:lnTo>
                    <a:pt x="13939" y="41437"/>
                  </a:lnTo>
                  <a:lnTo>
                    <a:pt x="14193" y="41310"/>
                  </a:lnTo>
                  <a:lnTo>
                    <a:pt x="14446" y="41141"/>
                  </a:lnTo>
                  <a:lnTo>
                    <a:pt x="14700" y="40972"/>
                  </a:lnTo>
                  <a:lnTo>
                    <a:pt x="14911" y="40761"/>
                  </a:lnTo>
                  <a:lnTo>
                    <a:pt x="15122" y="40508"/>
                  </a:lnTo>
                  <a:lnTo>
                    <a:pt x="18374" y="35904"/>
                  </a:lnTo>
                  <a:lnTo>
                    <a:pt x="37931" y="35904"/>
                  </a:lnTo>
                  <a:lnTo>
                    <a:pt x="41184" y="40508"/>
                  </a:lnTo>
                  <a:lnTo>
                    <a:pt x="41395" y="40761"/>
                  </a:lnTo>
                  <a:lnTo>
                    <a:pt x="41606" y="40972"/>
                  </a:lnTo>
                  <a:lnTo>
                    <a:pt x="41859" y="41141"/>
                  </a:lnTo>
                  <a:lnTo>
                    <a:pt x="42113" y="41310"/>
                  </a:lnTo>
                  <a:lnTo>
                    <a:pt x="42366" y="41437"/>
                  </a:lnTo>
                  <a:lnTo>
                    <a:pt x="42662" y="41521"/>
                  </a:lnTo>
                  <a:lnTo>
                    <a:pt x="42958" y="41564"/>
                  </a:lnTo>
                  <a:lnTo>
                    <a:pt x="43253" y="41606"/>
                  </a:lnTo>
                  <a:lnTo>
                    <a:pt x="43549" y="41564"/>
                  </a:lnTo>
                  <a:lnTo>
                    <a:pt x="43845" y="41521"/>
                  </a:lnTo>
                  <a:lnTo>
                    <a:pt x="44140" y="41437"/>
                  </a:lnTo>
                  <a:lnTo>
                    <a:pt x="44436" y="41310"/>
                  </a:lnTo>
                  <a:lnTo>
                    <a:pt x="44690" y="41141"/>
                  </a:lnTo>
                  <a:lnTo>
                    <a:pt x="44901" y="40972"/>
                  </a:lnTo>
                  <a:lnTo>
                    <a:pt x="45112" y="40761"/>
                  </a:lnTo>
                  <a:lnTo>
                    <a:pt x="45323" y="40508"/>
                  </a:lnTo>
                  <a:lnTo>
                    <a:pt x="48576" y="35904"/>
                  </a:lnTo>
                  <a:lnTo>
                    <a:pt x="68132" y="35904"/>
                  </a:lnTo>
                  <a:lnTo>
                    <a:pt x="71427" y="40508"/>
                  </a:lnTo>
                  <a:lnTo>
                    <a:pt x="71596" y="40761"/>
                  </a:lnTo>
                  <a:lnTo>
                    <a:pt x="71807" y="40972"/>
                  </a:lnTo>
                  <a:lnTo>
                    <a:pt x="72061" y="41141"/>
                  </a:lnTo>
                  <a:lnTo>
                    <a:pt x="72314" y="41310"/>
                  </a:lnTo>
                  <a:lnTo>
                    <a:pt x="72567" y="41437"/>
                  </a:lnTo>
                  <a:lnTo>
                    <a:pt x="72863" y="41521"/>
                  </a:lnTo>
                  <a:lnTo>
                    <a:pt x="73159" y="41564"/>
                  </a:lnTo>
                  <a:lnTo>
                    <a:pt x="73454" y="41606"/>
                  </a:lnTo>
                  <a:lnTo>
                    <a:pt x="73792" y="41564"/>
                  </a:lnTo>
                  <a:lnTo>
                    <a:pt x="74088" y="41521"/>
                  </a:lnTo>
                  <a:lnTo>
                    <a:pt x="74342" y="41437"/>
                  </a:lnTo>
                  <a:lnTo>
                    <a:pt x="74637" y="41310"/>
                  </a:lnTo>
                  <a:lnTo>
                    <a:pt x="74891" y="41141"/>
                  </a:lnTo>
                  <a:lnTo>
                    <a:pt x="75144" y="40972"/>
                  </a:lnTo>
                  <a:lnTo>
                    <a:pt x="75355" y="40761"/>
                  </a:lnTo>
                  <a:lnTo>
                    <a:pt x="75524" y="40508"/>
                  </a:lnTo>
                  <a:lnTo>
                    <a:pt x="78777" y="35904"/>
                  </a:lnTo>
                  <a:lnTo>
                    <a:pt x="82367" y="35904"/>
                  </a:lnTo>
                  <a:lnTo>
                    <a:pt x="82832" y="35819"/>
                  </a:lnTo>
                  <a:lnTo>
                    <a:pt x="83296" y="35692"/>
                  </a:lnTo>
                  <a:lnTo>
                    <a:pt x="83719" y="35566"/>
                  </a:lnTo>
                  <a:lnTo>
                    <a:pt x="84099" y="35354"/>
                  </a:lnTo>
                  <a:lnTo>
                    <a:pt x="84479" y="35143"/>
                  </a:lnTo>
                  <a:lnTo>
                    <a:pt x="84859" y="34848"/>
                  </a:lnTo>
                  <a:lnTo>
                    <a:pt x="85155" y="34552"/>
                  </a:lnTo>
                  <a:lnTo>
                    <a:pt x="85450" y="34256"/>
                  </a:lnTo>
                  <a:lnTo>
                    <a:pt x="85746" y="33876"/>
                  </a:lnTo>
                  <a:lnTo>
                    <a:pt x="85957" y="33496"/>
                  </a:lnTo>
                  <a:lnTo>
                    <a:pt x="86169" y="33116"/>
                  </a:lnTo>
                  <a:lnTo>
                    <a:pt x="86295" y="32693"/>
                  </a:lnTo>
                  <a:lnTo>
                    <a:pt x="86422" y="32229"/>
                  </a:lnTo>
                  <a:lnTo>
                    <a:pt x="86506" y="31806"/>
                  </a:lnTo>
                  <a:lnTo>
                    <a:pt x="86506" y="31342"/>
                  </a:lnTo>
                  <a:lnTo>
                    <a:pt x="86506" y="4604"/>
                  </a:lnTo>
                  <a:lnTo>
                    <a:pt x="86506" y="4139"/>
                  </a:lnTo>
                  <a:lnTo>
                    <a:pt x="86422" y="3675"/>
                  </a:lnTo>
                  <a:lnTo>
                    <a:pt x="86295" y="3252"/>
                  </a:lnTo>
                  <a:lnTo>
                    <a:pt x="86169" y="2830"/>
                  </a:lnTo>
                  <a:lnTo>
                    <a:pt x="85957" y="2408"/>
                  </a:lnTo>
                  <a:lnTo>
                    <a:pt x="85746" y="2027"/>
                  </a:lnTo>
                  <a:lnTo>
                    <a:pt x="85450" y="1690"/>
                  </a:lnTo>
                  <a:lnTo>
                    <a:pt x="85155" y="1352"/>
                  </a:lnTo>
                  <a:lnTo>
                    <a:pt x="84859" y="1056"/>
                  </a:lnTo>
                  <a:lnTo>
                    <a:pt x="84479" y="803"/>
                  </a:lnTo>
                  <a:lnTo>
                    <a:pt x="84099" y="591"/>
                  </a:lnTo>
                  <a:lnTo>
                    <a:pt x="83719" y="380"/>
                  </a:lnTo>
                  <a:lnTo>
                    <a:pt x="83296" y="211"/>
                  </a:lnTo>
                  <a:lnTo>
                    <a:pt x="82832" y="127"/>
                  </a:lnTo>
                  <a:lnTo>
                    <a:pt x="82367" y="42"/>
                  </a:lnTo>
                  <a:lnTo>
                    <a:pt x="81902" y="0"/>
                  </a:lnTo>
                  <a:lnTo>
                    <a:pt x="13982" y="0"/>
                  </a:lnTo>
                  <a:lnTo>
                    <a:pt x="13728" y="42"/>
                  </a:lnTo>
                  <a:lnTo>
                    <a:pt x="13475" y="127"/>
                  </a:lnTo>
                  <a:lnTo>
                    <a:pt x="13263" y="253"/>
                  </a:lnTo>
                  <a:lnTo>
                    <a:pt x="13095" y="380"/>
                  </a:lnTo>
                  <a:lnTo>
                    <a:pt x="12926" y="591"/>
                  </a:lnTo>
                  <a:lnTo>
                    <a:pt x="12799" y="803"/>
                  </a:lnTo>
                  <a:lnTo>
                    <a:pt x="12714" y="1014"/>
                  </a:lnTo>
                  <a:lnTo>
                    <a:pt x="12714" y="1267"/>
                  </a:lnTo>
                  <a:lnTo>
                    <a:pt x="12714" y="1563"/>
                  </a:lnTo>
                  <a:lnTo>
                    <a:pt x="12799" y="1774"/>
                  </a:lnTo>
                  <a:lnTo>
                    <a:pt x="12926" y="1985"/>
                  </a:lnTo>
                  <a:lnTo>
                    <a:pt x="13095" y="2196"/>
                  </a:lnTo>
                  <a:lnTo>
                    <a:pt x="13263" y="2323"/>
                  </a:lnTo>
                  <a:lnTo>
                    <a:pt x="13475" y="2450"/>
                  </a:lnTo>
                  <a:lnTo>
                    <a:pt x="13728" y="2534"/>
                  </a:lnTo>
                  <a:lnTo>
                    <a:pt x="81902" y="2534"/>
                  </a:lnTo>
                  <a:lnTo>
                    <a:pt x="82325" y="2577"/>
                  </a:lnTo>
                  <a:lnTo>
                    <a:pt x="82705" y="2703"/>
                  </a:lnTo>
                  <a:lnTo>
                    <a:pt x="83085" y="2915"/>
                  </a:lnTo>
                  <a:lnTo>
                    <a:pt x="83381" y="3168"/>
                  </a:lnTo>
                  <a:lnTo>
                    <a:pt x="83634" y="3464"/>
                  </a:lnTo>
                  <a:lnTo>
                    <a:pt x="83803" y="3802"/>
                  </a:lnTo>
                  <a:lnTo>
                    <a:pt x="83930" y="4182"/>
                  </a:lnTo>
                  <a:lnTo>
                    <a:pt x="83972" y="4604"/>
                  </a:lnTo>
                  <a:lnTo>
                    <a:pt x="83972" y="31342"/>
                  </a:lnTo>
                  <a:lnTo>
                    <a:pt x="83930" y="31722"/>
                  </a:lnTo>
                  <a:lnTo>
                    <a:pt x="83803" y="32144"/>
                  </a:lnTo>
                  <a:lnTo>
                    <a:pt x="83634" y="32482"/>
                  </a:lnTo>
                  <a:lnTo>
                    <a:pt x="83381" y="32778"/>
                  </a:lnTo>
                  <a:lnTo>
                    <a:pt x="83085" y="33031"/>
                  </a:lnTo>
                  <a:lnTo>
                    <a:pt x="82705" y="33242"/>
                  </a:lnTo>
                  <a:lnTo>
                    <a:pt x="82325" y="33327"/>
                  </a:lnTo>
                  <a:lnTo>
                    <a:pt x="81902" y="33369"/>
                  </a:lnTo>
                  <a:lnTo>
                    <a:pt x="78777" y="33369"/>
                  </a:lnTo>
                  <a:lnTo>
                    <a:pt x="78481" y="33411"/>
                  </a:lnTo>
                  <a:lnTo>
                    <a:pt x="78185" y="33454"/>
                  </a:lnTo>
                  <a:lnTo>
                    <a:pt x="77890" y="33538"/>
                  </a:lnTo>
                  <a:lnTo>
                    <a:pt x="77636" y="33665"/>
                  </a:lnTo>
                  <a:lnTo>
                    <a:pt x="77383" y="33834"/>
                  </a:lnTo>
                  <a:lnTo>
                    <a:pt x="77129" y="34003"/>
                  </a:lnTo>
                  <a:lnTo>
                    <a:pt x="76918" y="34214"/>
                  </a:lnTo>
                  <a:lnTo>
                    <a:pt x="76707" y="34467"/>
                  </a:lnTo>
                  <a:lnTo>
                    <a:pt x="73454" y="39072"/>
                  </a:lnTo>
                  <a:lnTo>
                    <a:pt x="70202" y="34467"/>
                  </a:lnTo>
                  <a:lnTo>
                    <a:pt x="70033" y="34214"/>
                  </a:lnTo>
                  <a:lnTo>
                    <a:pt x="69822" y="34003"/>
                  </a:lnTo>
                  <a:lnTo>
                    <a:pt x="69568" y="33834"/>
                  </a:lnTo>
                  <a:lnTo>
                    <a:pt x="69315" y="33665"/>
                  </a:lnTo>
                  <a:lnTo>
                    <a:pt x="69019" y="33538"/>
                  </a:lnTo>
                  <a:lnTo>
                    <a:pt x="68766" y="33454"/>
                  </a:lnTo>
                  <a:lnTo>
                    <a:pt x="68470" y="33411"/>
                  </a:lnTo>
                  <a:lnTo>
                    <a:pt x="68132" y="33369"/>
                  </a:lnTo>
                  <a:lnTo>
                    <a:pt x="48576" y="33369"/>
                  </a:lnTo>
                  <a:lnTo>
                    <a:pt x="48280" y="33411"/>
                  </a:lnTo>
                  <a:lnTo>
                    <a:pt x="47984" y="33454"/>
                  </a:lnTo>
                  <a:lnTo>
                    <a:pt x="47689" y="33538"/>
                  </a:lnTo>
                  <a:lnTo>
                    <a:pt x="47435" y="33665"/>
                  </a:lnTo>
                  <a:lnTo>
                    <a:pt x="47182" y="33834"/>
                  </a:lnTo>
                  <a:lnTo>
                    <a:pt x="46928" y="34003"/>
                  </a:lnTo>
                  <a:lnTo>
                    <a:pt x="46717" y="34214"/>
                  </a:lnTo>
                  <a:lnTo>
                    <a:pt x="46506" y="34467"/>
                  </a:lnTo>
                  <a:lnTo>
                    <a:pt x="43253" y="39072"/>
                  </a:lnTo>
                  <a:lnTo>
                    <a:pt x="40001" y="34467"/>
                  </a:lnTo>
                  <a:lnTo>
                    <a:pt x="39790" y="34214"/>
                  </a:lnTo>
                  <a:lnTo>
                    <a:pt x="39579" y="34003"/>
                  </a:lnTo>
                  <a:lnTo>
                    <a:pt x="39367" y="33834"/>
                  </a:lnTo>
                  <a:lnTo>
                    <a:pt x="39114" y="33665"/>
                  </a:lnTo>
                  <a:lnTo>
                    <a:pt x="38818" y="33538"/>
                  </a:lnTo>
                  <a:lnTo>
                    <a:pt x="38523" y="33454"/>
                  </a:lnTo>
                  <a:lnTo>
                    <a:pt x="38227" y="33411"/>
                  </a:lnTo>
                  <a:lnTo>
                    <a:pt x="37931" y="33369"/>
                  </a:lnTo>
                  <a:lnTo>
                    <a:pt x="18374" y="33369"/>
                  </a:lnTo>
                  <a:lnTo>
                    <a:pt x="18079" y="33411"/>
                  </a:lnTo>
                  <a:lnTo>
                    <a:pt x="17783" y="33454"/>
                  </a:lnTo>
                  <a:lnTo>
                    <a:pt x="17487" y="33538"/>
                  </a:lnTo>
                  <a:lnTo>
                    <a:pt x="17192" y="33665"/>
                  </a:lnTo>
                  <a:lnTo>
                    <a:pt x="16938" y="33834"/>
                  </a:lnTo>
                  <a:lnTo>
                    <a:pt x="16727" y="34003"/>
                  </a:lnTo>
                  <a:lnTo>
                    <a:pt x="16516" y="34214"/>
                  </a:lnTo>
                  <a:lnTo>
                    <a:pt x="16305" y="34467"/>
                  </a:lnTo>
                  <a:lnTo>
                    <a:pt x="13052" y="39072"/>
                  </a:lnTo>
                  <a:lnTo>
                    <a:pt x="9800" y="34467"/>
                  </a:lnTo>
                  <a:lnTo>
                    <a:pt x="9589" y="34214"/>
                  </a:lnTo>
                  <a:lnTo>
                    <a:pt x="9377" y="34003"/>
                  </a:lnTo>
                  <a:lnTo>
                    <a:pt x="9166" y="33834"/>
                  </a:lnTo>
                  <a:lnTo>
                    <a:pt x="8871" y="33665"/>
                  </a:lnTo>
                  <a:lnTo>
                    <a:pt x="8617" y="33538"/>
                  </a:lnTo>
                  <a:lnTo>
                    <a:pt x="8321" y="33454"/>
                  </a:lnTo>
                  <a:lnTo>
                    <a:pt x="8026" y="33411"/>
                  </a:lnTo>
                  <a:lnTo>
                    <a:pt x="7730" y="33369"/>
                  </a:lnTo>
                  <a:lnTo>
                    <a:pt x="4604" y="33369"/>
                  </a:lnTo>
                  <a:lnTo>
                    <a:pt x="4182" y="33327"/>
                  </a:lnTo>
                  <a:lnTo>
                    <a:pt x="3802" y="33242"/>
                  </a:lnTo>
                  <a:lnTo>
                    <a:pt x="3464" y="33031"/>
                  </a:lnTo>
                  <a:lnTo>
                    <a:pt x="3126" y="32778"/>
                  </a:lnTo>
                  <a:lnTo>
                    <a:pt x="2873" y="32482"/>
                  </a:lnTo>
                  <a:lnTo>
                    <a:pt x="2704" y="32144"/>
                  </a:lnTo>
                  <a:lnTo>
                    <a:pt x="2577" y="31722"/>
                  </a:lnTo>
                  <a:lnTo>
                    <a:pt x="2535" y="31342"/>
                  </a:lnTo>
                  <a:lnTo>
                    <a:pt x="2535" y="4604"/>
                  </a:lnTo>
                  <a:lnTo>
                    <a:pt x="2577" y="4182"/>
                  </a:lnTo>
                  <a:lnTo>
                    <a:pt x="2704" y="3802"/>
                  </a:lnTo>
                  <a:lnTo>
                    <a:pt x="2873" y="3464"/>
                  </a:lnTo>
                  <a:lnTo>
                    <a:pt x="3126" y="3168"/>
                  </a:lnTo>
                  <a:lnTo>
                    <a:pt x="3464" y="2915"/>
                  </a:lnTo>
                  <a:lnTo>
                    <a:pt x="3802" y="2703"/>
                  </a:lnTo>
                  <a:lnTo>
                    <a:pt x="4182" y="2577"/>
                  </a:lnTo>
                  <a:lnTo>
                    <a:pt x="4604" y="2534"/>
                  </a:lnTo>
                  <a:lnTo>
                    <a:pt x="9166" y="2534"/>
                  </a:lnTo>
                  <a:lnTo>
                    <a:pt x="9420" y="2450"/>
                  </a:lnTo>
                  <a:lnTo>
                    <a:pt x="9631" y="2323"/>
                  </a:lnTo>
                  <a:lnTo>
                    <a:pt x="9800" y="2196"/>
                  </a:lnTo>
                  <a:lnTo>
                    <a:pt x="9969" y="1985"/>
                  </a:lnTo>
                  <a:lnTo>
                    <a:pt x="10053" y="1774"/>
                  </a:lnTo>
                  <a:lnTo>
                    <a:pt x="10138" y="1563"/>
                  </a:lnTo>
                  <a:lnTo>
                    <a:pt x="10180" y="1267"/>
                  </a:lnTo>
                  <a:lnTo>
                    <a:pt x="10138" y="1014"/>
                  </a:lnTo>
                  <a:lnTo>
                    <a:pt x="10053" y="803"/>
                  </a:lnTo>
                  <a:lnTo>
                    <a:pt x="9969" y="591"/>
                  </a:lnTo>
                  <a:lnTo>
                    <a:pt x="9800" y="380"/>
                  </a:lnTo>
                  <a:lnTo>
                    <a:pt x="9631" y="253"/>
                  </a:lnTo>
                  <a:lnTo>
                    <a:pt x="9420" y="127"/>
                  </a:lnTo>
                  <a:lnTo>
                    <a:pt x="9166" y="42"/>
                  </a:lnTo>
                  <a:lnTo>
                    <a:pt x="89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1095;p43">
            <a:extLst>
              <a:ext uri="{FF2B5EF4-FFF2-40B4-BE49-F238E27FC236}">
                <a16:creationId xmlns:a16="http://schemas.microsoft.com/office/drawing/2014/main" id="{DB727747-50EC-4667-9B68-6D4DBD6A0CF0}"/>
              </a:ext>
            </a:extLst>
          </p:cNvPr>
          <p:cNvSpPr txBox="1">
            <a:spLocks/>
          </p:cNvSpPr>
          <p:nvPr/>
        </p:nvSpPr>
        <p:spPr>
          <a:xfrm>
            <a:off x="5198216" y="1413423"/>
            <a:ext cx="3237411" cy="5131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457200" marR="0" lvl="0" indent="-330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Cabin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charset="0"/>
                <a:cs typeface="Times New Roman" charset="0"/>
                <a:sym typeface="Cabin"/>
              </a:rPr>
              <a:t>Vision: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Times New Roman" charset="0"/>
              <a:cs typeface="Times New Roman" charset="0"/>
              <a:sym typeface="Cabin"/>
            </a:endParaRPr>
          </a:p>
          <a:p>
            <a:pPr marL="457200" marR="0" lvl="0" indent="-330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Cabin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charset="0"/>
                <a:cs typeface="Times New Roman" charset="0"/>
                <a:sym typeface="Cabin"/>
              </a:rPr>
              <a:t>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charset="0"/>
                <a:cs typeface="Times New Roman" charset="0"/>
                <a:sym typeface="Cabin"/>
              </a:rPr>
              <a:t>To be an association of excellence in logistics and supply chain.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charset="0"/>
                <a:cs typeface="Times New Roman" charset="0"/>
                <a:sym typeface="Cabin"/>
              </a:rPr>
            </a:b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Times New Roman" charset="0"/>
              <a:cs typeface="Times New Roman" charset="0"/>
              <a:sym typeface="Cabin"/>
            </a:endParaRPr>
          </a:p>
          <a:p>
            <a:pPr marL="457200" marR="0" lvl="0" indent="-330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Cabin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charset="0"/>
                <a:cs typeface="Times New Roman" charset="0"/>
                <a:sym typeface="Cabin"/>
              </a:rPr>
              <a:t>Mission: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Times New Roman" charset="0"/>
              <a:cs typeface="Times New Roman" charset="0"/>
              <a:sym typeface="Cabin"/>
            </a:endParaRPr>
          </a:p>
          <a:p>
            <a:pPr marL="457200" marR="0" lvl="0" indent="-330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Cabin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charset="0"/>
                <a:cs typeface="Times New Roman" charset="0"/>
                <a:sym typeface="Cabin"/>
              </a:rPr>
              <a:t>To promote a strong ethical and professional freight logistics industry that supports trade facilitation and economic growth through capacity building and advocacy.</a:t>
            </a:r>
          </a:p>
          <a:p>
            <a:pPr marL="457200" marR="0" lvl="0" indent="-330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Cabin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charset="0"/>
                <a:cs typeface="Times New Roman" charset="0"/>
                <a:sym typeface="Cabin"/>
              </a:rPr>
              <a:t> </a:t>
            </a:r>
          </a:p>
          <a:p>
            <a:pPr marL="457200" marR="0" lvl="0" indent="-330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Cabin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charset="0"/>
                <a:cs typeface="Times New Roman" charset="0"/>
                <a:sym typeface="Cabin"/>
              </a:rPr>
              <a:t>       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charset="0"/>
                <a:cs typeface="Times New Roman" charset="0"/>
                <a:sym typeface="Cabin"/>
              </a:rPr>
              <a:t>Core Values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Times New Roman" charset="0"/>
              <a:cs typeface="Times New Roman" charset="0"/>
              <a:sym typeface="Cabin"/>
            </a:endParaRPr>
          </a:p>
          <a:p>
            <a:pPr marL="457200" marR="0" lvl="0" indent="-330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Cabin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charset="0"/>
                <a:cs typeface="Times New Roman" charset="0"/>
                <a:sym typeface="Cabin"/>
              </a:rPr>
              <a:t>            Professionalism</a:t>
            </a:r>
          </a:p>
          <a:p>
            <a:pPr marL="457200" marR="0" lvl="0" indent="-330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Cabin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charset="0"/>
                <a:cs typeface="Times New Roman" charset="0"/>
                <a:sym typeface="Cabin"/>
              </a:rPr>
              <a:t>Integrity</a:t>
            </a:r>
          </a:p>
          <a:p>
            <a:pPr marL="457200" marR="0" lvl="0" indent="-330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Cabin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charset="0"/>
                <a:cs typeface="Times New Roman" charset="0"/>
                <a:sym typeface="Cabin"/>
              </a:rPr>
              <a:t>        Transparency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Cabin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bin"/>
              <a:sym typeface="Cabin"/>
            </a:endParaRPr>
          </a:p>
        </p:txBody>
      </p:sp>
      <p:sp>
        <p:nvSpPr>
          <p:cNvPr id="69" name="Google Shape;1041;p43">
            <a:extLst>
              <a:ext uri="{FF2B5EF4-FFF2-40B4-BE49-F238E27FC236}">
                <a16:creationId xmlns:a16="http://schemas.microsoft.com/office/drawing/2014/main" id="{C97CB6B1-C301-1A8C-4AAA-3DDC71319D66}"/>
              </a:ext>
            </a:extLst>
          </p:cNvPr>
          <p:cNvSpPr/>
          <p:nvPr/>
        </p:nvSpPr>
        <p:spPr>
          <a:xfrm>
            <a:off x="6532443" y="491283"/>
            <a:ext cx="989598" cy="903001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42875" dist="57150" dir="5400000" algn="bl" rotWithShape="0">
              <a:schemeClr val="dk1">
                <a:alpha val="5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1073;p43">
            <a:extLst>
              <a:ext uri="{FF2B5EF4-FFF2-40B4-BE49-F238E27FC236}">
                <a16:creationId xmlns:a16="http://schemas.microsoft.com/office/drawing/2014/main" id="{B0C065D5-FAD3-2EDE-2C2E-54989208DD88}"/>
              </a:ext>
            </a:extLst>
          </p:cNvPr>
          <p:cNvGrpSpPr/>
          <p:nvPr/>
        </p:nvGrpSpPr>
        <p:grpSpPr>
          <a:xfrm>
            <a:off x="6754745" y="670286"/>
            <a:ext cx="544994" cy="544994"/>
            <a:chOff x="1354300" y="3278300"/>
            <a:chExt cx="2162675" cy="2162675"/>
          </a:xfrm>
        </p:grpSpPr>
        <p:sp>
          <p:nvSpPr>
            <p:cNvPr id="71" name="Google Shape;1074;p43">
              <a:extLst>
                <a:ext uri="{FF2B5EF4-FFF2-40B4-BE49-F238E27FC236}">
                  <a16:creationId xmlns:a16="http://schemas.microsoft.com/office/drawing/2014/main" id="{827165AE-8202-B18A-BF68-E75D561F545B}"/>
                </a:ext>
              </a:extLst>
            </p:cNvPr>
            <p:cNvSpPr/>
            <p:nvPr/>
          </p:nvSpPr>
          <p:spPr>
            <a:xfrm>
              <a:off x="1583425" y="5037575"/>
              <a:ext cx="1703325" cy="371725"/>
            </a:xfrm>
            <a:custGeom>
              <a:avLst/>
              <a:gdLst/>
              <a:ahLst/>
              <a:cxnLst/>
              <a:rect l="l" t="t" r="r" b="b"/>
              <a:pathLst>
                <a:path w="68133" h="14869" extrusionOk="0">
                  <a:moveTo>
                    <a:pt x="1" y="0"/>
                  </a:moveTo>
                  <a:lnTo>
                    <a:pt x="1" y="12208"/>
                  </a:lnTo>
                  <a:lnTo>
                    <a:pt x="43" y="12503"/>
                  </a:lnTo>
                  <a:lnTo>
                    <a:pt x="85" y="12757"/>
                  </a:lnTo>
                  <a:lnTo>
                    <a:pt x="128" y="13010"/>
                  </a:lnTo>
                  <a:lnTo>
                    <a:pt x="212" y="13264"/>
                  </a:lnTo>
                  <a:lnTo>
                    <a:pt x="466" y="13686"/>
                  </a:lnTo>
                  <a:lnTo>
                    <a:pt x="803" y="14108"/>
                  </a:lnTo>
                  <a:lnTo>
                    <a:pt x="1184" y="14404"/>
                  </a:lnTo>
                  <a:lnTo>
                    <a:pt x="1648" y="14657"/>
                  </a:lnTo>
                  <a:lnTo>
                    <a:pt x="1859" y="14742"/>
                  </a:lnTo>
                  <a:lnTo>
                    <a:pt x="2113" y="14826"/>
                  </a:lnTo>
                  <a:lnTo>
                    <a:pt x="2409" y="14869"/>
                  </a:lnTo>
                  <a:lnTo>
                    <a:pt x="65768" y="14869"/>
                  </a:lnTo>
                  <a:lnTo>
                    <a:pt x="66021" y="14826"/>
                  </a:lnTo>
                  <a:lnTo>
                    <a:pt x="66274" y="14742"/>
                  </a:lnTo>
                  <a:lnTo>
                    <a:pt x="66528" y="14657"/>
                  </a:lnTo>
                  <a:lnTo>
                    <a:pt x="66950" y="14404"/>
                  </a:lnTo>
                  <a:lnTo>
                    <a:pt x="67373" y="14108"/>
                  </a:lnTo>
                  <a:lnTo>
                    <a:pt x="67668" y="13686"/>
                  </a:lnTo>
                  <a:lnTo>
                    <a:pt x="67922" y="13264"/>
                  </a:lnTo>
                  <a:lnTo>
                    <a:pt x="68006" y="13010"/>
                  </a:lnTo>
                  <a:lnTo>
                    <a:pt x="68091" y="12757"/>
                  </a:lnTo>
                  <a:lnTo>
                    <a:pt x="68133" y="12503"/>
                  </a:lnTo>
                  <a:lnTo>
                    <a:pt x="68133" y="12208"/>
                  </a:lnTo>
                  <a:lnTo>
                    <a:pt x="681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75;p43">
              <a:extLst>
                <a:ext uri="{FF2B5EF4-FFF2-40B4-BE49-F238E27FC236}">
                  <a16:creationId xmlns:a16="http://schemas.microsoft.com/office/drawing/2014/main" id="{6E4DB395-E436-20D7-A701-B89602628B67}"/>
                </a:ext>
              </a:extLst>
            </p:cNvPr>
            <p:cNvSpPr/>
            <p:nvPr/>
          </p:nvSpPr>
          <p:spPr>
            <a:xfrm>
              <a:off x="2331075" y="3929850"/>
              <a:ext cx="208050" cy="399175"/>
            </a:xfrm>
            <a:custGeom>
              <a:avLst/>
              <a:gdLst/>
              <a:ahLst/>
              <a:cxnLst/>
              <a:rect l="l" t="t" r="r" b="b"/>
              <a:pathLst>
                <a:path w="8322" h="15967" extrusionOk="0">
                  <a:moveTo>
                    <a:pt x="0" y="0"/>
                  </a:moveTo>
                  <a:lnTo>
                    <a:pt x="0" y="15967"/>
                  </a:lnTo>
                  <a:lnTo>
                    <a:pt x="8322" y="15967"/>
                  </a:lnTo>
                  <a:lnTo>
                    <a:pt x="83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76;p43">
              <a:extLst>
                <a:ext uri="{FF2B5EF4-FFF2-40B4-BE49-F238E27FC236}">
                  <a16:creationId xmlns:a16="http://schemas.microsoft.com/office/drawing/2014/main" id="{E169A46D-F5A4-4026-DFC4-D220FBB010C7}"/>
                </a:ext>
              </a:extLst>
            </p:cNvPr>
            <p:cNvSpPr/>
            <p:nvPr/>
          </p:nvSpPr>
          <p:spPr>
            <a:xfrm>
              <a:off x="2293050" y="3433525"/>
              <a:ext cx="285150" cy="496350"/>
            </a:xfrm>
            <a:custGeom>
              <a:avLst/>
              <a:gdLst/>
              <a:ahLst/>
              <a:cxnLst/>
              <a:rect l="l" t="t" r="r" b="b"/>
              <a:pathLst>
                <a:path w="11406" h="19854" extrusionOk="0">
                  <a:moveTo>
                    <a:pt x="1" y="1"/>
                  </a:moveTo>
                  <a:lnTo>
                    <a:pt x="1" y="19853"/>
                  </a:lnTo>
                  <a:lnTo>
                    <a:pt x="11405" y="19853"/>
                  </a:lnTo>
                  <a:lnTo>
                    <a:pt x="114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77;p43">
              <a:extLst>
                <a:ext uri="{FF2B5EF4-FFF2-40B4-BE49-F238E27FC236}">
                  <a16:creationId xmlns:a16="http://schemas.microsoft.com/office/drawing/2014/main" id="{078CEC9A-E771-9693-50BB-67E85420A255}"/>
                </a:ext>
              </a:extLst>
            </p:cNvPr>
            <p:cNvSpPr/>
            <p:nvPr/>
          </p:nvSpPr>
          <p:spPr>
            <a:xfrm>
              <a:off x="2115650" y="3309975"/>
              <a:ext cx="638900" cy="123575"/>
            </a:xfrm>
            <a:custGeom>
              <a:avLst/>
              <a:gdLst/>
              <a:ahLst/>
              <a:cxnLst/>
              <a:rect l="l" t="t" r="r" b="b"/>
              <a:pathLst>
                <a:path w="25556" h="4943" extrusionOk="0">
                  <a:moveTo>
                    <a:pt x="1" y="1"/>
                  </a:moveTo>
                  <a:lnTo>
                    <a:pt x="1" y="1732"/>
                  </a:lnTo>
                  <a:lnTo>
                    <a:pt x="43" y="2070"/>
                  </a:lnTo>
                  <a:lnTo>
                    <a:pt x="85" y="2366"/>
                  </a:lnTo>
                  <a:lnTo>
                    <a:pt x="169" y="2662"/>
                  </a:lnTo>
                  <a:lnTo>
                    <a:pt x="254" y="2957"/>
                  </a:lnTo>
                  <a:lnTo>
                    <a:pt x="381" y="3253"/>
                  </a:lnTo>
                  <a:lnTo>
                    <a:pt x="550" y="3506"/>
                  </a:lnTo>
                  <a:lnTo>
                    <a:pt x="719" y="3760"/>
                  </a:lnTo>
                  <a:lnTo>
                    <a:pt x="930" y="3971"/>
                  </a:lnTo>
                  <a:lnTo>
                    <a:pt x="1183" y="4182"/>
                  </a:lnTo>
                  <a:lnTo>
                    <a:pt x="1437" y="4394"/>
                  </a:lnTo>
                  <a:lnTo>
                    <a:pt x="1690" y="4520"/>
                  </a:lnTo>
                  <a:lnTo>
                    <a:pt x="1944" y="4689"/>
                  </a:lnTo>
                  <a:lnTo>
                    <a:pt x="2239" y="4774"/>
                  </a:lnTo>
                  <a:lnTo>
                    <a:pt x="2577" y="4858"/>
                  </a:lnTo>
                  <a:lnTo>
                    <a:pt x="2873" y="4900"/>
                  </a:lnTo>
                  <a:lnTo>
                    <a:pt x="3211" y="4943"/>
                  </a:lnTo>
                  <a:lnTo>
                    <a:pt x="22387" y="4943"/>
                  </a:lnTo>
                  <a:lnTo>
                    <a:pt x="22683" y="4900"/>
                  </a:lnTo>
                  <a:lnTo>
                    <a:pt x="23021" y="4858"/>
                  </a:lnTo>
                  <a:lnTo>
                    <a:pt x="23317" y="4774"/>
                  </a:lnTo>
                  <a:lnTo>
                    <a:pt x="23612" y="4689"/>
                  </a:lnTo>
                  <a:lnTo>
                    <a:pt x="23908" y="4520"/>
                  </a:lnTo>
                  <a:lnTo>
                    <a:pt x="24161" y="4394"/>
                  </a:lnTo>
                  <a:lnTo>
                    <a:pt x="24415" y="4182"/>
                  </a:lnTo>
                  <a:lnTo>
                    <a:pt x="24626" y="3971"/>
                  </a:lnTo>
                  <a:lnTo>
                    <a:pt x="24837" y="3760"/>
                  </a:lnTo>
                  <a:lnTo>
                    <a:pt x="25006" y="3506"/>
                  </a:lnTo>
                  <a:lnTo>
                    <a:pt x="25175" y="3253"/>
                  </a:lnTo>
                  <a:lnTo>
                    <a:pt x="25302" y="2957"/>
                  </a:lnTo>
                  <a:lnTo>
                    <a:pt x="25429" y="2662"/>
                  </a:lnTo>
                  <a:lnTo>
                    <a:pt x="25513" y="2366"/>
                  </a:lnTo>
                  <a:lnTo>
                    <a:pt x="25555" y="2070"/>
                  </a:lnTo>
                  <a:lnTo>
                    <a:pt x="25555" y="1732"/>
                  </a:lnTo>
                  <a:lnTo>
                    <a:pt x="255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78;p43">
              <a:extLst>
                <a:ext uri="{FF2B5EF4-FFF2-40B4-BE49-F238E27FC236}">
                  <a16:creationId xmlns:a16="http://schemas.microsoft.com/office/drawing/2014/main" id="{DB782049-F169-C5E4-23CB-4D503DCE88CB}"/>
                </a:ext>
              </a:extLst>
            </p:cNvPr>
            <p:cNvSpPr/>
            <p:nvPr/>
          </p:nvSpPr>
          <p:spPr>
            <a:xfrm>
              <a:off x="1385975" y="4252975"/>
              <a:ext cx="2099300" cy="1003200"/>
            </a:xfrm>
            <a:custGeom>
              <a:avLst/>
              <a:gdLst/>
              <a:ahLst/>
              <a:cxnLst/>
              <a:rect l="l" t="t" r="r" b="b"/>
              <a:pathLst>
                <a:path w="83972" h="40128" extrusionOk="0">
                  <a:moveTo>
                    <a:pt x="41986" y="0"/>
                  </a:moveTo>
                  <a:lnTo>
                    <a:pt x="39452" y="43"/>
                  </a:lnTo>
                  <a:lnTo>
                    <a:pt x="36960" y="85"/>
                  </a:lnTo>
                  <a:lnTo>
                    <a:pt x="34467" y="169"/>
                  </a:lnTo>
                  <a:lnTo>
                    <a:pt x="31975" y="296"/>
                  </a:lnTo>
                  <a:lnTo>
                    <a:pt x="29441" y="465"/>
                  </a:lnTo>
                  <a:lnTo>
                    <a:pt x="26949" y="676"/>
                  </a:lnTo>
                  <a:lnTo>
                    <a:pt x="24457" y="930"/>
                  </a:lnTo>
                  <a:lnTo>
                    <a:pt x="21965" y="1225"/>
                  </a:lnTo>
                  <a:lnTo>
                    <a:pt x="19430" y="1521"/>
                  </a:lnTo>
                  <a:lnTo>
                    <a:pt x="16938" y="1901"/>
                  </a:lnTo>
                  <a:lnTo>
                    <a:pt x="14446" y="2281"/>
                  </a:lnTo>
                  <a:lnTo>
                    <a:pt x="11954" y="2746"/>
                  </a:lnTo>
                  <a:lnTo>
                    <a:pt x="9420" y="3211"/>
                  </a:lnTo>
                  <a:lnTo>
                    <a:pt x="6927" y="3718"/>
                  </a:lnTo>
                  <a:lnTo>
                    <a:pt x="4435" y="4267"/>
                  </a:lnTo>
                  <a:lnTo>
                    <a:pt x="1943" y="4858"/>
                  </a:lnTo>
                  <a:lnTo>
                    <a:pt x="1521" y="4985"/>
                  </a:lnTo>
                  <a:lnTo>
                    <a:pt x="1141" y="5196"/>
                  </a:lnTo>
                  <a:lnTo>
                    <a:pt x="803" y="5449"/>
                  </a:lnTo>
                  <a:lnTo>
                    <a:pt x="549" y="5745"/>
                  </a:lnTo>
                  <a:lnTo>
                    <a:pt x="296" y="6083"/>
                  </a:lnTo>
                  <a:lnTo>
                    <a:pt x="127" y="6463"/>
                  </a:lnTo>
                  <a:lnTo>
                    <a:pt x="42" y="6885"/>
                  </a:lnTo>
                  <a:lnTo>
                    <a:pt x="0" y="7308"/>
                  </a:lnTo>
                  <a:lnTo>
                    <a:pt x="0" y="30371"/>
                  </a:lnTo>
                  <a:lnTo>
                    <a:pt x="0" y="30709"/>
                  </a:lnTo>
                  <a:lnTo>
                    <a:pt x="85" y="31004"/>
                  </a:lnTo>
                  <a:lnTo>
                    <a:pt x="169" y="31342"/>
                  </a:lnTo>
                  <a:lnTo>
                    <a:pt x="338" y="31638"/>
                  </a:lnTo>
                  <a:lnTo>
                    <a:pt x="507" y="31891"/>
                  </a:lnTo>
                  <a:lnTo>
                    <a:pt x="760" y="32145"/>
                  </a:lnTo>
                  <a:lnTo>
                    <a:pt x="1014" y="32398"/>
                  </a:lnTo>
                  <a:lnTo>
                    <a:pt x="1310" y="32567"/>
                  </a:lnTo>
                  <a:lnTo>
                    <a:pt x="14319" y="39790"/>
                  </a:lnTo>
                  <a:lnTo>
                    <a:pt x="14615" y="39917"/>
                  </a:lnTo>
                  <a:lnTo>
                    <a:pt x="14911" y="40043"/>
                  </a:lnTo>
                  <a:lnTo>
                    <a:pt x="15249" y="40086"/>
                  </a:lnTo>
                  <a:lnTo>
                    <a:pt x="15586" y="40128"/>
                  </a:lnTo>
                  <a:lnTo>
                    <a:pt x="68386" y="40128"/>
                  </a:lnTo>
                  <a:lnTo>
                    <a:pt x="68724" y="40086"/>
                  </a:lnTo>
                  <a:lnTo>
                    <a:pt x="69019" y="40043"/>
                  </a:lnTo>
                  <a:lnTo>
                    <a:pt x="69315" y="39917"/>
                  </a:lnTo>
                  <a:lnTo>
                    <a:pt x="69611" y="39790"/>
                  </a:lnTo>
                  <a:lnTo>
                    <a:pt x="82663" y="32567"/>
                  </a:lnTo>
                  <a:lnTo>
                    <a:pt x="82958" y="32398"/>
                  </a:lnTo>
                  <a:lnTo>
                    <a:pt x="83212" y="32145"/>
                  </a:lnTo>
                  <a:lnTo>
                    <a:pt x="83423" y="31891"/>
                  </a:lnTo>
                  <a:lnTo>
                    <a:pt x="83592" y="31638"/>
                  </a:lnTo>
                  <a:lnTo>
                    <a:pt x="83761" y="31342"/>
                  </a:lnTo>
                  <a:lnTo>
                    <a:pt x="83887" y="31004"/>
                  </a:lnTo>
                  <a:lnTo>
                    <a:pt x="83930" y="30709"/>
                  </a:lnTo>
                  <a:lnTo>
                    <a:pt x="83972" y="30371"/>
                  </a:lnTo>
                  <a:lnTo>
                    <a:pt x="83972" y="7308"/>
                  </a:lnTo>
                  <a:lnTo>
                    <a:pt x="83930" y="6885"/>
                  </a:lnTo>
                  <a:lnTo>
                    <a:pt x="83803" y="6463"/>
                  </a:lnTo>
                  <a:lnTo>
                    <a:pt x="83634" y="6083"/>
                  </a:lnTo>
                  <a:lnTo>
                    <a:pt x="83423" y="5745"/>
                  </a:lnTo>
                  <a:lnTo>
                    <a:pt x="83127" y="5449"/>
                  </a:lnTo>
                  <a:lnTo>
                    <a:pt x="82789" y="5196"/>
                  </a:lnTo>
                  <a:lnTo>
                    <a:pt x="82451" y="4985"/>
                  </a:lnTo>
                  <a:lnTo>
                    <a:pt x="82029" y="4858"/>
                  </a:lnTo>
                  <a:lnTo>
                    <a:pt x="79537" y="4267"/>
                  </a:lnTo>
                  <a:lnTo>
                    <a:pt x="77002" y="3718"/>
                  </a:lnTo>
                  <a:lnTo>
                    <a:pt x="74510" y="3211"/>
                  </a:lnTo>
                  <a:lnTo>
                    <a:pt x="72018" y="2746"/>
                  </a:lnTo>
                  <a:lnTo>
                    <a:pt x="69526" y="2281"/>
                  </a:lnTo>
                  <a:lnTo>
                    <a:pt x="66992" y="1901"/>
                  </a:lnTo>
                  <a:lnTo>
                    <a:pt x="64500" y="1521"/>
                  </a:lnTo>
                  <a:lnTo>
                    <a:pt x="62007" y="1225"/>
                  </a:lnTo>
                  <a:lnTo>
                    <a:pt x="59515" y="930"/>
                  </a:lnTo>
                  <a:lnTo>
                    <a:pt x="56981" y="676"/>
                  </a:lnTo>
                  <a:lnTo>
                    <a:pt x="54489" y="465"/>
                  </a:lnTo>
                  <a:lnTo>
                    <a:pt x="51997" y="296"/>
                  </a:lnTo>
                  <a:lnTo>
                    <a:pt x="49505" y="169"/>
                  </a:lnTo>
                  <a:lnTo>
                    <a:pt x="46970" y="85"/>
                  </a:lnTo>
                  <a:lnTo>
                    <a:pt x="44478" y="43"/>
                  </a:lnTo>
                  <a:lnTo>
                    <a:pt x="419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79;p43">
              <a:extLst>
                <a:ext uri="{FF2B5EF4-FFF2-40B4-BE49-F238E27FC236}">
                  <a16:creationId xmlns:a16="http://schemas.microsoft.com/office/drawing/2014/main" id="{7343F253-BF52-3E0C-BB52-24834F9B49CE}"/>
                </a:ext>
              </a:extLst>
            </p:cNvPr>
            <p:cNvSpPr/>
            <p:nvPr/>
          </p:nvSpPr>
          <p:spPr>
            <a:xfrm>
              <a:off x="2034350" y="4354350"/>
              <a:ext cx="801500" cy="800450"/>
            </a:xfrm>
            <a:custGeom>
              <a:avLst/>
              <a:gdLst/>
              <a:ahLst/>
              <a:cxnLst/>
              <a:rect l="l" t="t" r="r" b="b"/>
              <a:pathLst>
                <a:path w="32060" h="32018" extrusionOk="0">
                  <a:moveTo>
                    <a:pt x="15206" y="0"/>
                  </a:moveTo>
                  <a:lnTo>
                    <a:pt x="14404" y="85"/>
                  </a:lnTo>
                  <a:lnTo>
                    <a:pt x="13601" y="169"/>
                  </a:lnTo>
                  <a:lnTo>
                    <a:pt x="12799" y="296"/>
                  </a:lnTo>
                  <a:lnTo>
                    <a:pt x="12038" y="507"/>
                  </a:lnTo>
                  <a:lnTo>
                    <a:pt x="11278" y="719"/>
                  </a:lnTo>
                  <a:lnTo>
                    <a:pt x="10518" y="972"/>
                  </a:lnTo>
                  <a:lnTo>
                    <a:pt x="9800" y="1268"/>
                  </a:lnTo>
                  <a:lnTo>
                    <a:pt x="9082" y="1563"/>
                  </a:lnTo>
                  <a:lnTo>
                    <a:pt x="8406" y="1943"/>
                  </a:lnTo>
                  <a:lnTo>
                    <a:pt x="7730" y="2324"/>
                  </a:lnTo>
                  <a:lnTo>
                    <a:pt x="7096" y="2746"/>
                  </a:lnTo>
                  <a:lnTo>
                    <a:pt x="6463" y="3168"/>
                  </a:lnTo>
                  <a:lnTo>
                    <a:pt x="5871" y="3633"/>
                  </a:lnTo>
                  <a:lnTo>
                    <a:pt x="5280" y="4140"/>
                  </a:lnTo>
                  <a:lnTo>
                    <a:pt x="4731" y="4689"/>
                  </a:lnTo>
                  <a:lnTo>
                    <a:pt x="4182" y="5238"/>
                  </a:lnTo>
                  <a:lnTo>
                    <a:pt x="3675" y="5830"/>
                  </a:lnTo>
                  <a:lnTo>
                    <a:pt x="3210" y="6421"/>
                  </a:lnTo>
                  <a:lnTo>
                    <a:pt x="2746" y="7054"/>
                  </a:lnTo>
                  <a:lnTo>
                    <a:pt x="2323" y="7688"/>
                  </a:lnTo>
                  <a:lnTo>
                    <a:pt x="1943" y="8364"/>
                  </a:lnTo>
                  <a:lnTo>
                    <a:pt x="1605" y="9082"/>
                  </a:lnTo>
                  <a:lnTo>
                    <a:pt x="1267" y="9758"/>
                  </a:lnTo>
                  <a:lnTo>
                    <a:pt x="1014" y="10518"/>
                  </a:lnTo>
                  <a:lnTo>
                    <a:pt x="760" y="11236"/>
                  </a:lnTo>
                  <a:lnTo>
                    <a:pt x="507" y="11996"/>
                  </a:lnTo>
                  <a:lnTo>
                    <a:pt x="338" y="12799"/>
                  </a:lnTo>
                  <a:lnTo>
                    <a:pt x="211" y="13559"/>
                  </a:lnTo>
                  <a:lnTo>
                    <a:pt x="85" y="14362"/>
                  </a:lnTo>
                  <a:lnTo>
                    <a:pt x="42" y="15164"/>
                  </a:lnTo>
                  <a:lnTo>
                    <a:pt x="0" y="16009"/>
                  </a:lnTo>
                  <a:lnTo>
                    <a:pt x="42" y="16854"/>
                  </a:lnTo>
                  <a:lnTo>
                    <a:pt x="85" y="17657"/>
                  </a:lnTo>
                  <a:lnTo>
                    <a:pt x="211" y="18459"/>
                  </a:lnTo>
                  <a:lnTo>
                    <a:pt x="338" y="19219"/>
                  </a:lnTo>
                  <a:lnTo>
                    <a:pt x="507" y="20022"/>
                  </a:lnTo>
                  <a:lnTo>
                    <a:pt x="760" y="20782"/>
                  </a:lnTo>
                  <a:lnTo>
                    <a:pt x="1014" y="21500"/>
                  </a:lnTo>
                  <a:lnTo>
                    <a:pt x="1267" y="22261"/>
                  </a:lnTo>
                  <a:lnTo>
                    <a:pt x="1605" y="22936"/>
                  </a:lnTo>
                  <a:lnTo>
                    <a:pt x="1943" y="23655"/>
                  </a:lnTo>
                  <a:lnTo>
                    <a:pt x="2323" y="24330"/>
                  </a:lnTo>
                  <a:lnTo>
                    <a:pt x="2746" y="24964"/>
                  </a:lnTo>
                  <a:lnTo>
                    <a:pt x="3210" y="25598"/>
                  </a:lnTo>
                  <a:lnTo>
                    <a:pt x="3675" y="26189"/>
                  </a:lnTo>
                  <a:lnTo>
                    <a:pt x="4182" y="26780"/>
                  </a:lnTo>
                  <a:lnTo>
                    <a:pt x="4731" y="27329"/>
                  </a:lnTo>
                  <a:lnTo>
                    <a:pt x="5280" y="27879"/>
                  </a:lnTo>
                  <a:lnTo>
                    <a:pt x="5871" y="28385"/>
                  </a:lnTo>
                  <a:lnTo>
                    <a:pt x="6463" y="28850"/>
                  </a:lnTo>
                  <a:lnTo>
                    <a:pt x="7096" y="29272"/>
                  </a:lnTo>
                  <a:lnTo>
                    <a:pt x="7730" y="29695"/>
                  </a:lnTo>
                  <a:lnTo>
                    <a:pt x="8406" y="30075"/>
                  </a:lnTo>
                  <a:lnTo>
                    <a:pt x="9082" y="30455"/>
                  </a:lnTo>
                  <a:lnTo>
                    <a:pt x="9800" y="30751"/>
                  </a:lnTo>
                  <a:lnTo>
                    <a:pt x="10518" y="31046"/>
                  </a:lnTo>
                  <a:lnTo>
                    <a:pt x="11278" y="31300"/>
                  </a:lnTo>
                  <a:lnTo>
                    <a:pt x="12038" y="31511"/>
                  </a:lnTo>
                  <a:lnTo>
                    <a:pt x="12799" y="31722"/>
                  </a:lnTo>
                  <a:lnTo>
                    <a:pt x="13601" y="31849"/>
                  </a:lnTo>
                  <a:lnTo>
                    <a:pt x="14404" y="31933"/>
                  </a:lnTo>
                  <a:lnTo>
                    <a:pt x="15206" y="32018"/>
                  </a:lnTo>
                  <a:lnTo>
                    <a:pt x="16854" y="32018"/>
                  </a:lnTo>
                  <a:lnTo>
                    <a:pt x="17698" y="31933"/>
                  </a:lnTo>
                  <a:lnTo>
                    <a:pt x="18459" y="31849"/>
                  </a:lnTo>
                  <a:lnTo>
                    <a:pt x="19261" y="31722"/>
                  </a:lnTo>
                  <a:lnTo>
                    <a:pt x="20064" y="31511"/>
                  </a:lnTo>
                  <a:lnTo>
                    <a:pt x="20824" y="31300"/>
                  </a:lnTo>
                  <a:lnTo>
                    <a:pt x="21542" y="31046"/>
                  </a:lnTo>
                  <a:lnTo>
                    <a:pt x="22260" y="30751"/>
                  </a:lnTo>
                  <a:lnTo>
                    <a:pt x="22978" y="30455"/>
                  </a:lnTo>
                  <a:lnTo>
                    <a:pt x="23696" y="30075"/>
                  </a:lnTo>
                  <a:lnTo>
                    <a:pt x="24330" y="29695"/>
                  </a:lnTo>
                  <a:lnTo>
                    <a:pt x="25006" y="29272"/>
                  </a:lnTo>
                  <a:lnTo>
                    <a:pt x="25639" y="28850"/>
                  </a:lnTo>
                  <a:lnTo>
                    <a:pt x="26231" y="28385"/>
                  </a:lnTo>
                  <a:lnTo>
                    <a:pt x="26822" y="27879"/>
                  </a:lnTo>
                  <a:lnTo>
                    <a:pt x="27371" y="27329"/>
                  </a:lnTo>
                  <a:lnTo>
                    <a:pt x="27878" y="26780"/>
                  </a:lnTo>
                  <a:lnTo>
                    <a:pt x="28385" y="26189"/>
                  </a:lnTo>
                  <a:lnTo>
                    <a:pt x="28892" y="25598"/>
                  </a:lnTo>
                  <a:lnTo>
                    <a:pt x="29314" y="24964"/>
                  </a:lnTo>
                  <a:lnTo>
                    <a:pt x="29737" y="24330"/>
                  </a:lnTo>
                  <a:lnTo>
                    <a:pt x="30117" y="23655"/>
                  </a:lnTo>
                  <a:lnTo>
                    <a:pt x="30497" y="22936"/>
                  </a:lnTo>
                  <a:lnTo>
                    <a:pt x="30793" y="22261"/>
                  </a:lnTo>
                  <a:lnTo>
                    <a:pt x="31088" y="21500"/>
                  </a:lnTo>
                  <a:lnTo>
                    <a:pt x="31342" y="20782"/>
                  </a:lnTo>
                  <a:lnTo>
                    <a:pt x="31553" y="20022"/>
                  </a:lnTo>
                  <a:lnTo>
                    <a:pt x="31722" y="19219"/>
                  </a:lnTo>
                  <a:lnTo>
                    <a:pt x="31891" y="18459"/>
                  </a:lnTo>
                  <a:lnTo>
                    <a:pt x="31975" y="17657"/>
                  </a:lnTo>
                  <a:lnTo>
                    <a:pt x="32018" y="16854"/>
                  </a:lnTo>
                  <a:lnTo>
                    <a:pt x="32060" y="16009"/>
                  </a:lnTo>
                  <a:lnTo>
                    <a:pt x="32018" y="15164"/>
                  </a:lnTo>
                  <a:lnTo>
                    <a:pt x="31975" y="14362"/>
                  </a:lnTo>
                  <a:lnTo>
                    <a:pt x="31891" y="13559"/>
                  </a:lnTo>
                  <a:lnTo>
                    <a:pt x="31722" y="12799"/>
                  </a:lnTo>
                  <a:lnTo>
                    <a:pt x="31553" y="11996"/>
                  </a:lnTo>
                  <a:lnTo>
                    <a:pt x="31342" y="11236"/>
                  </a:lnTo>
                  <a:lnTo>
                    <a:pt x="31088" y="10518"/>
                  </a:lnTo>
                  <a:lnTo>
                    <a:pt x="30793" y="9758"/>
                  </a:lnTo>
                  <a:lnTo>
                    <a:pt x="30497" y="9082"/>
                  </a:lnTo>
                  <a:lnTo>
                    <a:pt x="30117" y="8364"/>
                  </a:lnTo>
                  <a:lnTo>
                    <a:pt x="29737" y="7688"/>
                  </a:lnTo>
                  <a:lnTo>
                    <a:pt x="29314" y="7054"/>
                  </a:lnTo>
                  <a:lnTo>
                    <a:pt x="28892" y="6421"/>
                  </a:lnTo>
                  <a:lnTo>
                    <a:pt x="28385" y="5830"/>
                  </a:lnTo>
                  <a:lnTo>
                    <a:pt x="27878" y="5238"/>
                  </a:lnTo>
                  <a:lnTo>
                    <a:pt x="27371" y="4689"/>
                  </a:lnTo>
                  <a:lnTo>
                    <a:pt x="26822" y="4140"/>
                  </a:lnTo>
                  <a:lnTo>
                    <a:pt x="26231" y="3633"/>
                  </a:lnTo>
                  <a:lnTo>
                    <a:pt x="25639" y="3168"/>
                  </a:lnTo>
                  <a:lnTo>
                    <a:pt x="25006" y="2746"/>
                  </a:lnTo>
                  <a:lnTo>
                    <a:pt x="24330" y="2324"/>
                  </a:lnTo>
                  <a:lnTo>
                    <a:pt x="23696" y="1943"/>
                  </a:lnTo>
                  <a:lnTo>
                    <a:pt x="22978" y="1563"/>
                  </a:lnTo>
                  <a:lnTo>
                    <a:pt x="22260" y="1268"/>
                  </a:lnTo>
                  <a:lnTo>
                    <a:pt x="21542" y="972"/>
                  </a:lnTo>
                  <a:lnTo>
                    <a:pt x="20824" y="719"/>
                  </a:lnTo>
                  <a:lnTo>
                    <a:pt x="20064" y="507"/>
                  </a:lnTo>
                  <a:lnTo>
                    <a:pt x="19261" y="296"/>
                  </a:lnTo>
                  <a:lnTo>
                    <a:pt x="18459" y="169"/>
                  </a:lnTo>
                  <a:lnTo>
                    <a:pt x="17698" y="85"/>
                  </a:lnTo>
                  <a:lnTo>
                    <a:pt x="168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80;p43">
              <a:extLst>
                <a:ext uri="{FF2B5EF4-FFF2-40B4-BE49-F238E27FC236}">
                  <a16:creationId xmlns:a16="http://schemas.microsoft.com/office/drawing/2014/main" id="{6FF6C9D8-614A-8B60-0B63-97ACAAB59177}"/>
                </a:ext>
              </a:extLst>
            </p:cNvPr>
            <p:cNvSpPr/>
            <p:nvPr/>
          </p:nvSpPr>
          <p:spPr>
            <a:xfrm>
              <a:off x="2187450" y="4506400"/>
              <a:ext cx="495300" cy="496350"/>
            </a:xfrm>
            <a:custGeom>
              <a:avLst/>
              <a:gdLst/>
              <a:ahLst/>
              <a:cxnLst/>
              <a:rect l="l" t="t" r="r" b="b"/>
              <a:pathLst>
                <a:path w="19812" h="19854" extrusionOk="0">
                  <a:moveTo>
                    <a:pt x="9927" y="1"/>
                  </a:moveTo>
                  <a:lnTo>
                    <a:pt x="9420" y="43"/>
                  </a:lnTo>
                  <a:lnTo>
                    <a:pt x="8913" y="85"/>
                  </a:lnTo>
                  <a:lnTo>
                    <a:pt x="7900" y="212"/>
                  </a:lnTo>
                  <a:lnTo>
                    <a:pt x="6970" y="466"/>
                  </a:lnTo>
                  <a:lnTo>
                    <a:pt x="6041" y="803"/>
                  </a:lnTo>
                  <a:lnTo>
                    <a:pt x="5196" y="1226"/>
                  </a:lnTo>
                  <a:lnTo>
                    <a:pt x="4394" y="1691"/>
                  </a:lnTo>
                  <a:lnTo>
                    <a:pt x="3591" y="2282"/>
                  </a:lnTo>
                  <a:lnTo>
                    <a:pt x="2915" y="2915"/>
                  </a:lnTo>
                  <a:lnTo>
                    <a:pt x="2282" y="3634"/>
                  </a:lnTo>
                  <a:lnTo>
                    <a:pt x="1690" y="4394"/>
                  </a:lnTo>
                  <a:lnTo>
                    <a:pt x="1184" y="5196"/>
                  </a:lnTo>
                  <a:lnTo>
                    <a:pt x="803" y="6083"/>
                  </a:lnTo>
                  <a:lnTo>
                    <a:pt x="465" y="6970"/>
                  </a:lnTo>
                  <a:lnTo>
                    <a:pt x="212" y="7942"/>
                  </a:lnTo>
                  <a:lnTo>
                    <a:pt x="43" y="8913"/>
                  </a:lnTo>
                  <a:lnTo>
                    <a:pt x="1" y="9420"/>
                  </a:lnTo>
                  <a:lnTo>
                    <a:pt x="1" y="9927"/>
                  </a:lnTo>
                  <a:lnTo>
                    <a:pt x="1" y="10434"/>
                  </a:lnTo>
                  <a:lnTo>
                    <a:pt x="43" y="10941"/>
                  </a:lnTo>
                  <a:lnTo>
                    <a:pt x="212" y="11912"/>
                  </a:lnTo>
                  <a:lnTo>
                    <a:pt x="465" y="12884"/>
                  </a:lnTo>
                  <a:lnTo>
                    <a:pt x="803" y="13771"/>
                  </a:lnTo>
                  <a:lnTo>
                    <a:pt x="1184" y="14658"/>
                  </a:lnTo>
                  <a:lnTo>
                    <a:pt x="1690" y="15461"/>
                  </a:lnTo>
                  <a:lnTo>
                    <a:pt x="2282" y="16221"/>
                  </a:lnTo>
                  <a:lnTo>
                    <a:pt x="2915" y="16939"/>
                  </a:lnTo>
                  <a:lnTo>
                    <a:pt x="3591" y="17573"/>
                  </a:lnTo>
                  <a:lnTo>
                    <a:pt x="4394" y="18164"/>
                  </a:lnTo>
                  <a:lnTo>
                    <a:pt x="5196" y="18629"/>
                  </a:lnTo>
                  <a:lnTo>
                    <a:pt x="6041" y="19051"/>
                  </a:lnTo>
                  <a:lnTo>
                    <a:pt x="6970" y="19389"/>
                  </a:lnTo>
                  <a:lnTo>
                    <a:pt x="7900" y="19642"/>
                  </a:lnTo>
                  <a:lnTo>
                    <a:pt x="8913" y="19769"/>
                  </a:lnTo>
                  <a:lnTo>
                    <a:pt x="9420" y="19811"/>
                  </a:lnTo>
                  <a:lnTo>
                    <a:pt x="9927" y="19853"/>
                  </a:lnTo>
                  <a:lnTo>
                    <a:pt x="10434" y="19811"/>
                  </a:lnTo>
                  <a:lnTo>
                    <a:pt x="10941" y="19769"/>
                  </a:lnTo>
                  <a:lnTo>
                    <a:pt x="11912" y="19642"/>
                  </a:lnTo>
                  <a:lnTo>
                    <a:pt x="12884" y="19389"/>
                  </a:lnTo>
                  <a:lnTo>
                    <a:pt x="13771" y="19051"/>
                  </a:lnTo>
                  <a:lnTo>
                    <a:pt x="14658" y="18629"/>
                  </a:lnTo>
                  <a:lnTo>
                    <a:pt x="15460" y="18164"/>
                  </a:lnTo>
                  <a:lnTo>
                    <a:pt x="16221" y="17573"/>
                  </a:lnTo>
                  <a:lnTo>
                    <a:pt x="16939" y="16939"/>
                  </a:lnTo>
                  <a:lnTo>
                    <a:pt x="17572" y="16221"/>
                  </a:lnTo>
                  <a:lnTo>
                    <a:pt x="18121" y="15461"/>
                  </a:lnTo>
                  <a:lnTo>
                    <a:pt x="18628" y="14658"/>
                  </a:lnTo>
                  <a:lnTo>
                    <a:pt x="19051" y="13771"/>
                  </a:lnTo>
                  <a:lnTo>
                    <a:pt x="19389" y="12884"/>
                  </a:lnTo>
                  <a:lnTo>
                    <a:pt x="19642" y="11912"/>
                  </a:lnTo>
                  <a:lnTo>
                    <a:pt x="19769" y="10941"/>
                  </a:lnTo>
                  <a:lnTo>
                    <a:pt x="19811" y="10434"/>
                  </a:lnTo>
                  <a:lnTo>
                    <a:pt x="19811" y="9927"/>
                  </a:lnTo>
                  <a:lnTo>
                    <a:pt x="19811" y="9420"/>
                  </a:lnTo>
                  <a:lnTo>
                    <a:pt x="19769" y="8913"/>
                  </a:lnTo>
                  <a:lnTo>
                    <a:pt x="19642" y="7942"/>
                  </a:lnTo>
                  <a:lnTo>
                    <a:pt x="19389" y="6970"/>
                  </a:lnTo>
                  <a:lnTo>
                    <a:pt x="19051" y="6083"/>
                  </a:lnTo>
                  <a:lnTo>
                    <a:pt x="18628" y="5196"/>
                  </a:lnTo>
                  <a:lnTo>
                    <a:pt x="18121" y="4394"/>
                  </a:lnTo>
                  <a:lnTo>
                    <a:pt x="17572" y="3634"/>
                  </a:lnTo>
                  <a:lnTo>
                    <a:pt x="16939" y="2915"/>
                  </a:lnTo>
                  <a:lnTo>
                    <a:pt x="16221" y="2282"/>
                  </a:lnTo>
                  <a:lnTo>
                    <a:pt x="15460" y="1691"/>
                  </a:lnTo>
                  <a:lnTo>
                    <a:pt x="14658" y="1226"/>
                  </a:lnTo>
                  <a:lnTo>
                    <a:pt x="13771" y="803"/>
                  </a:lnTo>
                  <a:lnTo>
                    <a:pt x="12884" y="466"/>
                  </a:lnTo>
                  <a:lnTo>
                    <a:pt x="11912" y="212"/>
                  </a:lnTo>
                  <a:lnTo>
                    <a:pt x="10941" y="85"/>
                  </a:lnTo>
                  <a:lnTo>
                    <a:pt x="10434" y="43"/>
                  </a:lnTo>
                  <a:lnTo>
                    <a:pt x="99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81;p43">
              <a:extLst>
                <a:ext uri="{FF2B5EF4-FFF2-40B4-BE49-F238E27FC236}">
                  <a16:creationId xmlns:a16="http://schemas.microsoft.com/office/drawing/2014/main" id="{23ED80DE-8B32-1813-F660-E427D07880E4}"/>
                </a:ext>
              </a:extLst>
            </p:cNvPr>
            <p:cNvSpPr/>
            <p:nvPr/>
          </p:nvSpPr>
          <p:spPr>
            <a:xfrm>
              <a:off x="1703825" y="4416650"/>
              <a:ext cx="183750" cy="123575"/>
            </a:xfrm>
            <a:custGeom>
              <a:avLst/>
              <a:gdLst/>
              <a:ahLst/>
              <a:cxnLst/>
              <a:rect l="l" t="t" r="r" b="b"/>
              <a:pathLst>
                <a:path w="7350" h="4943" extrusionOk="0">
                  <a:moveTo>
                    <a:pt x="1732" y="1"/>
                  </a:moveTo>
                  <a:lnTo>
                    <a:pt x="1394" y="43"/>
                  </a:lnTo>
                  <a:lnTo>
                    <a:pt x="1056" y="127"/>
                  </a:lnTo>
                  <a:lnTo>
                    <a:pt x="761" y="296"/>
                  </a:lnTo>
                  <a:lnTo>
                    <a:pt x="507" y="507"/>
                  </a:lnTo>
                  <a:lnTo>
                    <a:pt x="296" y="761"/>
                  </a:lnTo>
                  <a:lnTo>
                    <a:pt x="169" y="1057"/>
                  </a:lnTo>
                  <a:lnTo>
                    <a:pt x="42" y="1352"/>
                  </a:lnTo>
                  <a:lnTo>
                    <a:pt x="0" y="1690"/>
                  </a:lnTo>
                  <a:lnTo>
                    <a:pt x="0" y="3211"/>
                  </a:lnTo>
                  <a:lnTo>
                    <a:pt x="42" y="3591"/>
                  </a:lnTo>
                  <a:lnTo>
                    <a:pt x="169" y="3887"/>
                  </a:lnTo>
                  <a:lnTo>
                    <a:pt x="296" y="4182"/>
                  </a:lnTo>
                  <a:lnTo>
                    <a:pt x="507" y="4436"/>
                  </a:lnTo>
                  <a:lnTo>
                    <a:pt x="761" y="4647"/>
                  </a:lnTo>
                  <a:lnTo>
                    <a:pt x="1056" y="4816"/>
                  </a:lnTo>
                  <a:lnTo>
                    <a:pt x="1394" y="4900"/>
                  </a:lnTo>
                  <a:lnTo>
                    <a:pt x="1732" y="4943"/>
                  </a:lnTo>
                  <a:lnTo>
                    <a:pt x="5660" y="4943"/>
                  </a:lnTo>
                  <a:lnTo>
                    <a:pt x="5998" y="4900"/>
                  </a:lnTo>
                  <a:lnTo>
                    <a:pt x="6294" y="4816"/>
                  </a:lnTo>
                  <a:lnTo>
                    <a:pt x="6590" y="4647"/>
                  </a:lnTo>
                  <a:lnTo>
                    <a:pt x="6843" y="4436"/>
                  </a:lnTo>
                  <a:lnTo>
                    <a:pt x="7054" y="4182"/>
                  </a:lnTo>
                  <a:lnTo>
                    <a:pt x="7223" y="3887"/>
                  </a:lnTo>
                  <a:lnTo>
                    <a:pt x="7308" y="3591"/>
                  </a:lnTo>
                  <a:lnTo>
                    <a:pt x="7350" y="3211"/>
                  </a:lnTo>
                  <a:lnTo>
                    <a:pt x="7350" y="1690"/>
                  </a:lnTo>
                  <a:lnTo>
                    <a:pt x="7308" y="1352"/>
                  </a:lnTo>
                  <a:lnTo>
                    <a:pt x="7223" y="1057"/>
                  </a:lnTo>
                  <a:lnTo>
                    <a:pt x="7054" y="761"/>
                  </a:lnTo>
                  <a:lnTo>
                    <a:pt x="6843" y="507"/>
                  </a:lnTo>
                  <a:lnTo>
                    <a:pt x="6590" y="296"/>
                  </a:lnTo>
                  <a:lnTo>
                    <a:pt x="6294" y="127"/>
                  </a:lnTo>
                  <a:lnTo>
                    <a:pt x="5998" y="43"/>
                  </a:lnTo>
                  <a:lnTo>
                    <a:pt x="56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82;p43">
              <a:extLst>
                <a:ext uri="{FF2B5EF4-FFF2-40B4-BE49-F238E27FC236}">
                  <a16:creationId xmlns:a16="http://schemas.microsoft.com/office/drawing/2014/main" id="{50B54874-3D5A-756D-87D4-45B3C2E18109}"/>
                </a:ext>
              </a:extLst>
            </p:cNvPr>
            <p:cNvSpPr/>
            <p:nvPr/>
          </p:nvSpPr>
          <p:spPr>
            <a:xfrm>
              <a:off x="2403925" y="3637325"/>
              <a:ext cx="63400" cy="227075"/>
            </a:xfrm>
            <a:custGeom>
              <a:avLst/>
              <a:gdLst/>
              <a:ahLst/>
              <a:cxnLst/>
              <a:rect l="l" t="t" r="r" b="b"/>
              <a:pathLst>
                <a:path w="2536" h="9083" extrusionOk="0">
                  <a:moveTo>
                    <a:pt x="1015" y="1"/>
                  </a:moveTo>
                  <a:lnTo>
                    <a:pt x="761" y="85"/>
                  </a:lnTo>
                  <a:lnTo>
                    <a:pt x="550" y="212"/>
                  </a:lnTo>
                  <a:lnTo>
                    <a:pt x="381" y="381"/>
                  </a:lnTo>
                  <a:lnTo>
                    <a:pt x="212" y="550"/>
                  </a:lnTo>
                  <a:lnTo>
                    <a:pt x="85" y="761"/>
                  </a:lnTo>
                  <a:lnTo>
                    <a:pt x="1" y="1015"/>
                  </a:lnTo>
                  <a:lnTo>
                    <a:pt x="1" y="1268"/>
                  </a:lnTo>
                  <a:lnTo>
                    <a:pt x="1" y="7815"/>
                  </a:lnTo>
                  <a:lnTo>
                    <a:pt x="1" y="8069"/>
                  </a:lnTo>
                  <a:lnTo>
                    <a:pt x="85" y="8322"/>
                  </a:lnTo>
                  <a:lnTo>
                    <a:pt x="212" y="8533"/>
                  </a:lnTo>
                  <a:lnTo>
                    <a:pt x="381" y="8702"/>
                  </a:lnTo>
                  <a:lnTo>
                    <a:pt x="550" y="8871"/>
                  </a:lnTo>
                  <a:lnTo>
                    <a:pt x="761" y="8998"/>
                  </a:lnTo>
                  <a:lnTo>
                    <a:pt x="1015" y="9082"/>
                  </a:lnTo>
                  <a:lnTo>
                    <a:pt x="1521" y="9082"/>
                  </a:lnTo>
                  <a:lnTo>
                    <a:pt x="1733" y="8998"/>
                  </a:lnTo>
                  <a:lnTo>
                    <a:pt x="1986" y="8871"/>
                  </a:lnTo>
                  <a:lnTo>
                    <a:pt x="2155" y="8702"/>
                  </a:lnTo>
                  <a:lnTo>
                    <a:pt x="2324" y="8533"/>
                  </a:lnTo>
                  <a:lnTo>
                    <a:pt x="2409" y="8322"/>
                  </a:lnTo>
                  <a:lnTo>
                    <a:pt x="2493" y="8069"/>
                  </a:lnTo>
                  <a:lnTo>
                    <a:pt x="2535" y="7815"/>
                  </a:lnTo>
                  <a:lnTo>
                    <a:pt x="2535" y="1268"/>
                  </a:lnTo>
                  <a:lnTo>
                    <a:pt x="2493" y="1015"/>
                  </a:lnTo>
                  <a:lnTo>
                    <a:pt x="2409" y="761"/>
                  </a:lnTo>
                  <a:lnTo>
                    <a:pt x="2324" y="550"/>
                  </a:lnTo>
                  <a:lnTo>
                    <a:pt x="2155" y="381"/>
                  </a:lnTo>
                  <a:lnTo>
                    <a:pt x="1986" y="212"/>
                  </a:lnTo>
                  <a:lnTo>
                    <a:pt x="1733" y="85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83;p43">
              <a:extLst>
                <a:ext uri="{FF2B5EF4-FFF2-40B4-BE49-F238E27FC236}">
                  <a16:creationId xmlns:a16="http://schemas.microsoft.com/office/drawing/2014/main" id="{E6A08830-CFFA-E33D-3070-160AA64DA2E0}"/>
                </a:ext>
              </a:extLst>
            </p:cNvPr>
            <p:cNvSpPr/>
            <p:nvPr/>
          </p:nvSpPr>
          <p:spPr>
            <a:xfrm>
              <a:off x="1354300" y="3278300"/>
              <a:ext cx="2162675" cy="2162675"/>
            </a:xfrm>
            <a:custGeom>
              <a:avLst/>
              <a:gdLst/>
              <a:ahLst/>
              <a:cxnLst/>
              <a:rect l="l" t="t" r="r" b="b"/>
              <a:pathLst>
                <a:path w="86507" h="86507" extrusionOk="0">
                  <a:moveTo>
                    <a:pt x="54742" y="2535"/>
                  </a:moveTo>
                  <a:lnTo>
                    <a:pt x="54742" y="2999"/>
                  </a:lnTo>
                  <a:lnTo>
                    <a:pt x="54700" y="3380"/>
                  </a:lnTo>
                  <a:lnTo>
                    <a:pt x="54615" y="3760"/>
                  </a:lnTo>
                  <a:lnTo>
                    <a:pt x="54404" y="4055"/>
                  </a:lnTo>
                  <a:lnTo>
                    <a:pt x="54193" y="4351"/>
                  </a:lnTo>
                  <a:lnTo>
                    <a:pt x="53897" y="4605"/>
                  </a:lnTo>
                  <a:lnTo>
                    <a:pt x="53559" y="4773"/>
                  </a:lnTo>
                  <a:lnTo>
                    <a:pt x="53222" y="4900"/>
                  </a:lnTo>
                  <a:lnTo>
                    <a:pt x="52841" y="4942"/>
                  </a:lnTo>
                  <a:lnTo>
                    <a:pt x="33665" y="4942"/>
                  </a:lnTo>
                  <a:lnTo>
                    <a:pt x="33285" y="4900"/>
                  </a:lnTo>
                  <a:lnTo>
                    <a:pt x="32904" y="4773"/>
                  </a:lnTo>
                  <a:lnTo>
                    <a:pt x="32567" y="4605"/>
                  </a:lnTo>
                  <a:lnTo>
                    <a:pt x="32313" y="4351"/>
                  </a:lnTo>
                  <a:lnTo>
                    <a:pt x="32060" y="4055"/>
                  </a:lnTo>
                  <a:lnTo>
                    <a:pt x="31891" y="3760"/>
                  </a:lnTo>
                  <a:lnTo>
                    <a:pt x="31764" y="3380"/>
                  </a:lnTo>
                  <a:lnTo>
                    <a:pt x="31722" y="2999"/>
                  </a:lnTo>
                  <a:lnTo>
                    <a:pt x="31722" y="2535"/>
                  </a:lnTo>
                  <a:close/>
                  <a:moveTo>
                    <a:pt x="47688" y="7477"/>
                  </a:moveTo>
                  <a:lnTo>
                    <a:pt x="47688" y="24795"/>
                  </a:lnTo>
                  <a:lnTo>
                    <a:pt x="38818" y="24795"/>
                  </a:lnTo>
                  <a:lnTo>
                    <a:pt x="38818" y="7477"/>
                  </a:lnTo>
                  <a:close/>
                  <a:moveTo>
                    <a:pt x="43253" y="40255"/>
                  </a:moveTo>
                  <a:lnTo>
                    <a:pt x="45703" y="40297"/>
                  </a:lnTo>
                  <a:lnTo>
                    <a:pt x="48195" y="40339"/>
                  </a:lnTo>
                  <a:lnTo>
                    <a:pt x="50687" y="40424"/>
                  </a:lnTo>
                  <a:lnTo>
                    <a:pt x="53179" y="40550"/>
                  </a:lnTo>
                  <a:lnTo>
                    <a:pt x="55629" y="40719"/>
                  </a:lnTo>
                  <a:lnTo>
                    <a:pt x="58121" y="40930"/>
                  </a:lnTo>
                  <a:lnTo>
                    <a:pt x="60613" y="41184"/>
                  </a:lnTo>
                  <a:lnTo>
                    <a:pt x="63106" y="41480"/>
                  </a:lnTo>
                  <a:lnTo>
                    <a:pt x="65598" y="41775"/>
                  </a:lnTo>
                  <a:lnTo>
                    <a:pt x="68090" y="42155"/>
                  </a:lnTo>
                  <a:lnTo>
                    <a:pt x="70582" y="42536"/>
                  </a:lnTo>
                  <a:lnTo>
                    <a:pt x="73074" y="42958"/>
                  </a:lnTo>
                  <a:lnTo>
                    <a:pt x="75566" y="43423"/>
                  </a:lnTo>
                  <a:lnTo>
                    <a:pt x="78058" y="43929"/>
                  </a:lnTo>
                  <a:lnTo>
                    <a:pt x="80508" y="44479"/>
                  </a:lnTo>
                  <a:lnTo>
                    <a:pt x="83000" y="45070"/>
                  </a:lnTo>
                  <a:lnTo>
                    <a:pt x="83211" y="45112"/>
                  </a:lnTo>
                  <a:lnTo>
                    <a:pt x="83380" y="45239"/>
                  </a:lnTo>
                  <a:lnTo>
                    <a:pt x="83549" y="45366"/>
                  </a:lnTo>
                  <a:lnTo>
                    <a:pt x="83676" y="45492"/>
                  </a:lnTo>
                  <a:lnTo>
                    <a:pt x="83803" y="45661"/>
                  </a:lnTo>
                  <a:lnTo>
                    <a:pt x="83887" y="45872"/>
                  </a:lnTo>
                  <a:lnTo>
                    <a:pt x="83930" y="46084"/>
                  </a:lnTo>
                  <a:lnTo>
                    <a:pt x="83972" y="46295"/>
                  </a:lnTo>
                  <a:lnTo>
                    <a:pt x="83972" y="69358"/>
                  </a:lnTo>
                  <a:lnTo>
                    <a:pt x="83930" y="69696"/>
                  </a:lnTo>
                  <a:lnTo>
                    <a:pt x="83803" y="69991"/>
                  </a:lnTo>
                  <a:lnTo>
                    <a:pt x="83592" y="70245"/>
                  </a:lnTo>
                  <a:lnTo>
                    <a:pt x="83296" y="70456"/>
                  </a:lnTo>
                  <a:lnTo>
                    <a:pt x="70286" y="77679"/>
                  </a:lnTo>
                  <a:lnTo>
                    <a:pt x="69991" y="77806"/>
                  </a:lnTo>
                  <a:lnTo>
                    <a:pt x="69653" y="77848"/>
                  </a:lnTo>
                  <a:lnTo>
                    <a:pt x="16853" y="77848"/>
                  </a:lnTo>
                  <a:lnTo>
                    <a:pt x="16516" y="77806"/>
                  </a:lnTo>
                  <a:lnTo>
                    <a:pt x="16220" y="77679"/>
                  </a:lnTo>
                  <a:lnTo>
                    <a:pt x="3168" y="70456"/>
                  </a:lnTo>
                  <a:lnTo>
                    <a:pt x="2915" y="70245"/>
                  </a:lnTo>
                  <a:lnTo>
                    <a:pt x="2703" y="69991"/>
                  </a:lnTo>
                  <a:lnTo>
                    <a:pt x="2577" y="69696"/>
                  </a:lnTo>
                  <a:lnTo>
                    <a:pt x="2534" y="69358"/>
                  </a:lnTo>
                  <a:lnTo>
                    <a:pt x="2534" y="46295"/>
                  </a:lnTo>
                  <a:lnTo>
                    <a:pt x="2534" y="46084"/>
                  </a:lnTo>
                  <a:lnTo>
                    <a:pt x="2577" y="45872"/>
                  </a:lnTo>
                  <a:lnTo>
                    <a:pt x="2661" y="45661"/>
                  </a:lnTo>
                  <a:lnTo>
                    <a:pt x="2788" y="45492"/>
                  </a:lnTo>
                  <a:lnTo>
                    <a:pt x="2915" y="45366"/>
                  </a:lnTo>
                  <a:lnTo>
                    <a:pt x="3083" y="45239"/>
                  </a:lnTo>
                  <a:lnTo>
                    <a:pt x="3295" y="45112"/>
                  </a:lnTo>
                  <a:lnTo>
                    <a:pt x="3506" y="45070"/>
                  </a:lnTo>
                  <a:lnTo>
                    <a:pt x="5956" y="44479"/>
                  </a:lnTo>
                  <a:lnTo>
                    <a:pt x="8448" y="43929"/>
                  </a:lnTo>
                  <a:lnTo>
                    <a:pt x="10940" y="43423"/>
                  </a:lnTo>
                  <a:lnTo>
                    <a:pt x="13390" y="42958"/>
                  </a:lnTo>
                  <a:lnTo>
                    <a:pt x="15882" y="42536"/>
                  </a:lnTo>
                  <a:lnTo>
                    <a:pt x="18374" y="42155"/>
                  </a:lnTo>
                  <a:lnTo>
                    <a:pt x="20866" y="41775"/>
                  </a:lnTo>
                  <a:lnTo>
                    <a:pt x="23358" y="41480"/>
                  </a:lnTo>
                  <a:lnTo>
                    <a:pt x="25850" y="41184"/>
                  </a:lnTo>
                  <a:lnTo>
                    <a:pt x="28343" y="40930"/>
                  </a:lnTo>
                  <a:lnTo>
                    <a:pt x="30835" y="40719"/>
                  </a:lnTo>
                  <a:lnTo>
                    <a:pt x="33327" y="40550"/>
                  </a:lnTo>
                  <a:lnTo>
                    <a:pt x="35819" y="40424"/>
                  </a:lnTo>
                  <a:lnTo>
                    <a:pt x="38269" y="40339"/>
                  </a:lnTo>
                  <a:lnTo>
                    <a:pt x="40761" y="40297"/>
                  </a:lnTo>
                  <a:lnTo>
                    <a:pt x="43253" y="40255"/>
                  </a:lnTo>
                  <a:close/>
                  <a:moveTo>
                    <a:pt x="16389" y="0"/>
                  </a:moveTo>
                  <a:lnTo>
                    <a:pt x="16135" y="43"/>
                  </a:lnTo>
                  <a:lnTo>
                    <a:pt x="15882" y="85"/>
                  </a:lnTo>
                  <a:lnTo>
                    <a:pt x="15671" y="212"/>
                  </a:lnTo>
                  <a:lnTo>
                    <a:pt x="15502" y="381"/>
                  </a:lnTo>
                  <a:lnTo>
                    <a:pt x="15333" y="550"/>
                  </a:lnTo>
                  <a:lnTo>
                    <a:pt x="15206" y="761"/>
                  </a:lnTo>
                  <a:lnTo>
                    <a:pt x="15122" y="1014"/>
                  </a:lnTo>
                  <a:lnTo>
                    <a:pt x="15122" y="1268"/>
                  </a:lnTo>
                  <a:lnTo>
                    <a:pt x="15122" y="1521"/>
                  </a:lnTo>
                  <a:lnTo>
                    <a:pt x="15206" y="1774"/>
                  </a:lnTo>
                  <a:lnTo>
                    <a:pt x="15333" y="1986"/>
                  </a:lnTo>
                  <a:lnTo>
                    <a:pt x="15502" y="2155"/>
                  </a:lnTo>
                  <a:lnTo>
                    <a:pt x="15671" y="2324"/>
                  </a:lnTo>
                  <a:lnTo>
                    <a:pt x="15882" y="2450"/>
                  </a:lnTo>
                  <a:lnTo>
                    <a:pt x="16135" y="2535"/>
                  </a:lnTo>
                  <a:lnTo>
                    <a:pt x="29187" y="2535"/>
                  </a:lnTo>
                  <a:lnTo>
                    <a:pt x="29187" y="2999"/>
                  </a:lnTo>
                  <a:lnTo>
                    <a:pt x="29230" y="3464"/>
                  </a:lnTo>
                  <a:lnTo>
                    <a:pt x="29272" y="3886"/>
                  </a:lnTo>
                  <a:lnTo>
                    <a:pt x="29399" y="4309"/>
                  </a:lnTo>
                  <a:lnTo>
                    <a:pt x="29568" y="4731"/>
                  </a:lnTo>
                  <a:lnTo>
                    <a:pt x="29736" y="5111"/>
                  </a:lnTo>
                  <a:lnTo>
                    <a:pt x="29948" y="5492"/>
                  </a:lnTo>
                  <a:lnTo>
                    <a:pt x="30201" y="5829"/>
                  </a:lnTo>
                  <a:lnTo>
                    <a:pt x="30497" y="6167"/>
                  </a:lnTo>
                  <a:lnTo>
                    <a:pt x="30835" y="6421"/>
                  </a:lnTo>
                  <a:lnTo>
                    <a:pt x="31173" y="6717"/>
                  </a:lnTo>
                  <a:lnTo>
                    <a:pt x="31553" y="6928"/>
                  </a:lnTo>
                  <a:lnTo>
                    <a:pt x="31933" y="7097"/>
                  </a:lnTo>
                  <a:lnTo>
                    <a:pt x="32355" y="7266"/>
                  </a:lnTo>
                  <a:lnTo>
                    <a:pt x="32778" y="7350"/>
                  </a:lnTo>
                  <a:lnTo>
                    <a:pt x="33200" y="7435"/>
                  </a:lnTo>
                  <a:lnTo>
                    <a:pt x="33665" y="7477"/>
                  </a:lnTo>
                  <a:lnTo>
                    <a:pt x="36284" y="7477"/>
                  </a:lnTo>
                  <a:lnTo>
                    <a:pt x="36284" y="15038"/>
                  </a:lnTo>
                  <a:lnTo>
                    <a:pt x="35734" y="15038"/>
                  </a:lnTo>
                  <a:lnTo>
                    <a:pt x="35523" y="15122"/>
                  </a:lnTo>
                  <a:lnTo>
                    <a:pt x="35312" y="15249"/>
                  </a:lnTo>
                  <a:lnTo>
                    <a:pt x="35101" y="15418"/>
                  </a:lnTo>
                  <a:lnTo>
                    <a:pt x="34974" y="15587"/>
                  </a:lnTo>
                  <a:lnTo>
                    <a:pt x="34847" y="15798"/>
                  </a:lnTo>
                  <a:lnTo>
                    <a:pt x="34763" y="16051"/>
                  </a:lnTo>
                  <a:lnTo>
                    <a:pt x="34721" y="16305"/>
                  </a:lnTo>
                  <a:lnTo>
                    <a:pt x="34763" y="16558"/>
                  </a:lnTo>
                  <a:lnTo>
                    <a:pt x="34847" y="16812"/>
                  </a:lnTo>
                  <a:lnTo>
                    <a:pt x="34974" y="17023"/>
                  </a:lnTo>
                  <a:lnTo>
                    <a:pt x="35101" y="17192"/>
                  </a:lnTo>
                  <a:lnTo>
                    <a:pt x="35312" y="17361"/>
                  </a:lnTo>
                  <a:lnTo>
                    <a:pt x="35523" y="17445"/>
                  </a:lnTo>
                  <a:lnTo>
                    <a:pt x="35734" y="17530"/>
                  </a:lnTo>
                  <a:lnTo>
                    <a:pt x="35988" y="17572"/>
                  </a:lnTo>
                  <a:lnTo>
                    <a:pt x="36284" y="17572"/>
                  </a:lnTo>
                  <a:lnTo>
                    <a:pt x="36284" y="26062"/>
                  </a:lnTo>
                  <a:lnTo>
                    <a:pt x="36326" y="26316"/>
                  </a:lnTo>
                  <a:lnTo>
                    <a:pt x="36368" y="26569"/>
                  </a:lnTo>
                  <a:lnTo>
                    <a:pt x="36495" y="26780"/>
                  </a:lnTo>
                  <a:lnTo>
                    <a:pt x="36664" y="26949"/>
                  </a:lnTo>
                  <a:lnTo>
                    <a:pt x="36833" y="27118"/>
                  </a:lnTo>
                  <a:lnTo>
                    <a:pt x="37044" y="27245"/>
                  </a:lnTo>
                  <a:lnTo>
                    <a:pt x="37297" y="27329"/>
                  </a:lnTo>
                  <a:lnTo>
                    <a:pt x="37804" y="27329"/>
                  </a:lnTo>
                  <a:lnTo>
                    <a:pt x="37804" y="30159"/>
                  </a:lnTo>
                  <a:lnTo>
                    <a:pt x="37846" y="30413"/>
                  </a:lnTo>
                  <a:lnTo>
                    <a:pt x="37931" y="30666"/>
                  </a:lnTo>
                  <a:lnTo>
                    <a:pt x="38015" y="30877"/>
                  </a:lnTo>
                  <a:lnTo>
                    <a:pt x="38184" y="31046"/>
                  </a:lnTo>
                  <a:lnTo>
                    <a:pt x="38396" y="31215"/>
                  </a:lnTo>
                  <a:lnTo>
                    <a:pt x="38607" y="31342"/>
                  </a:lnTo>
                  <a:lnTo>
                    <a:pt x="38818" y="31384"/>
                  </a:lnTo>
                  <a:lnTo>
                    <a:pt x="39071" y="31427"/>
                  </a:lnTo>
                  <a:lnTo>
                    <a:pt x="39325" y="31384"/>
                  </a:lnTo>
                  <a:lnTo>
                    <a:pt x="39578" y="31342"/>
                  </a:lnTo>
                  <a:lnTo>
                    <a:pt x="39789" y="31215"/>
                  </a:lnTo>
                  <a:lnTo>
                    <a:pt x="40001" y="31046"/>
                  </a:lnTo>
                  <a:lnTo>
                    <a:pt x="40127" y="30877"/>
                  </a:lnTo>
                  <a:lnTo>
                    <a:pt x="40254" y="30666"/>
                  </a:lnTo>
                  <a:lnTo>
                    <a:pt x="40339" y="30413"/>
                  </a:lnTo>
                  <a:lnTo>
                    <a:pt x="40339" y="30159"/>
                  </a:lnTo>
                  <a:lnTo>
                    <a:pt x="40339" y="27329"/>
                  </a:lnTo>
                  <a:lnTo>
                    <a:pt x="46125" y="27329"/>
                  </a:lnTo>
                  <a:lnTo>
                    <a:pt x="46125" y="37763"/>
                  </a:lnTo>
                  <a:lnTo>
                    <a:pt x="43253" y="37720"/>
                  </a:lnTo>
                  <a:lnTo>
                    <a:pt x="40339" y="37763"/>
                  </a:lnTo>
                  <a:lnTo>
                    <a:pt x="40339" y="35228"/>
                  </a:lnTo>
                  <a:lnTo>
                    <a:pt x="40339" y="34975"/>
                  </a:lnTo>
                  <a:lnTo>
                    <a:pt x="40254" y="34721"/>
                  </a:lnTo>
                  <a:lnTo>
                    <a:pt x="40127" y="34510"/>
                  </a:lnTo>
                  <a:lnTo>
                    <a:pt x="40001" y="34341"/>
                  </a:lnTo>
                  <a:lnTo>
                    <a:pt x="39789" y="34172"/>
                  </a:lnTo>
                  <a:lnTo>
                    <a:pt x="39578" y="34045"/>
                  </a:lnTo>
                  <a:lnTo>
                    <a:pt x="39325" y="34003"/>
                  </a:lnTo>
                  <a:lnTo>
                    <a:pt x="39071" y="33961"/>
                  </a:lnTo>
                  <a:lnTo>
                    <a:pt x="38818" y="34003"/>
                  </a:lnTo>
                  <a:lnTo>
                    <a:pt x="38607" y="34045"/>
                  </a:lnTo>
                  <a:lnTo>
                    <a:pt x="38396" y="34172"/>
                  </a:lnTo>
                  <a:lnTo>
                    <a:pt x="38184" y="34341"/>
                  </a:lnTo>
                  <a:lnTo>
                    <a:pt x="38015" y="34510"/>
                  </a:lnTo>
                  <a:lnTo>
                    <a:pt x="37931" y="34721"/>
                  </a:lnTo>
                  <a:lnTo>
                    <a:pt x="37846" y="34975"/>
                  </a:lnTo>
                  <a:lnTo>
                    <a:pt x="37804" y="35228"/>
                  </a:lnTo>
                  <a:lnTo>
                    <a:pt x="37804" y="37805"/>
                  </a:lnTo>
                  <a:lnTo>
                    <a:pt x="35650" y="37889"/>
                  </a:lnTo>
                  <a:lnTo>
                    <a:pt x="33454" y="38016"/>
                  </a:lnTo>
                  <a:lnTo>
                    <a:pt x="31257" y="38143"/>
                  </a:lnTo>
                  <a:lnTo>
                    <a:pt x="29103" y="38312"/>
                  </a:lnTo>
                  <a:lnTo>
                    <a:pt x="26906" y="38523"/>
                  </a:lnTo>
                  <a:lnTo>
                    <a:pt x="24710" y="38776"/>
                  </a:lnTo>
                  <a:lnTo>
                    <a:pt x="22514" y="39030"/>
                  </a:lnTo>
                  <a:lnTo>
                    <a:pt x="20359" y="39283"/>
                  </a:lnTo>
                  <a:lnTo>
                    <a:pt x="18163" y="39621"/>
                  </a:lnTo>
                  <a:lnTo>
                    <a:pt x="15966" y="39959"/>
                  </a:lnTo>
                  <a:lnTo>
                    <a:pt x="13770" y="40339"/>
                  </a:lnTo>
                  <a:lnTo>
                    <a:pt x="11616" y="40719"/>
                  </a:lnTo>
                  <a:lnTo>
                    <a:pt x="9419" y="41142"/>
                  </a:lnTo>
                  <a:lnTo>
                    <a:pt x="7223" y="41606"/>
                  </a:lnTo>
                  <a:lnTo>
                    <a:pt x="5069" y="42071"/>
                  </a:lnTo>
                  <a:lnTo>
                    <a:pt x="2915" y="42578"/>
                  </a:lnTo>
                  <a:lnTo>
                    <a:pt x="2577" y="42705"/>
                  </a:lnTo>
                  <a:lnTo>
                    <a:pt x="2281" y="42789"/>
                  </a:lnTo>
                  <a:lnTo>
                    <a:pt x="1985" y="42958"/>
                  </a:lnTo>
                  <a:lnTo>
                    <a:pt x="1732" y="43085"/>
                  </a:lnTo>
                  <a:lnTo>
                    <a:pt x="1478" y="43296"/>
                  </a:lnTo>
                  <a:lnTo>
                    <a:pt x="1225" y="43465"/>
                  </a:lnTo>
                  <a:lnTo>
                    <a:pt x="1014" y="43718"/>
                  </a:lnTo>
                  <a:lnTo>
                    <a:pt x="803" y="43929"/>
                  </a:lnTo>
                  <a:lnTo>
                    <a:pt x="634" y="44183"/>
                  </a:lnTo>
                  <a:lnTo>
                    <a:pt x="465" y="44436"/>
                  </a:lnTo>
                  <a:lnTo>
                    <a:pt x="338" y="44732"/>
                  </a:lnTo>
                  <a:lnTo>
                    <a:pt x="211" y="45028"/>
                  </a:lnTo>
                  <a:lnTo>
                    <a:pt x="127" y="45323"/>
                  </a:lnTo>
                  <a:lnTo>
                    <a:pt x="42" y="45619"/>
                  </a:lnTo>
                  <a:lnTo>
                    <a:pt x="0" y="45957"/>
                  </a:lnTo>
                  <a:lnTo>
                    <a:pt x="0" y="46295"/>
                  </a:lnTo>
                  <a:lnTo>
                    <a:pt x="0" y="69358"/>
                  </a:lnTo>
                  <a:lnTo>
                    <a:pt x="42" y="69865"/>
                  </a:lnTo>
                  <a:lnTo>
                    <a:pt x="127" y="70329"/>
                  </a:lnTo>
                  <a:lnTo>
                    <a:pt x="296" y="70836"/>
                  </a:lnTo>
                  <a:lnTo>
                    <a:pt x="507" y="71258"/>
                  </a:lnTo>
                  <a:lnTo>
                    <a:pt x="803" y="71681"/>
                  </a:lnTo>
                  <a:lnTo>
                    <a:pt x="1140" y="72061"/>
                  </a:lnTo>
                  <a:lnTo>
                    <a:pt x="1521" y="72399"/>
                  </a:lnTo>
                  <a:lnTo>
                    <a:pt x="1943" y="72652"/>
                  </a:lnTo>
                  <a:lnTo>
                    <a:pt x="7899" y="75989"/>
                  </a:lnTo>
                  <a:lnTo>
                    <a:pt x="7899" y="82579"/>
                  </a:lnTo>
                  <a:lnTo>
                    <a:pt x="7941" y="83001"/>
                  </a:lnTo>
                  <a:lnTo>
                    <a:pt x="7983" y="83381"/>
                  </a:lnTo>
                  <a:lnTo>
                    <a:pt x="8110" y="83761"/>
                  </a:lnTo>
                  <a:lnTo>
                    <a:pt x="8237" y="84099"/>
                  </a:lnTo>
                  <a:lnTo>
                    <a:pt x="8406" y="84479"/>
                  </a:lnTo>
                  <a:lnTo>
                    <a:pt x="8575" y="84775"/>
                  </a:lnTo>
                  <a:lnTo>
                    <a:pt x="8828" y="85071"/>
                  </a:lnTo>
                  <a:lnTo>
                    <a:pt x="9081" y="85366"/>
                  </a:lnTo>
                  <a:lnTo>
                    <a:pt x="9335" y="85620"/>
                  </a:lnTo>
                  <a:lnTo>
                    <a:pt x="9631" y="85831"/>
                  </a:lnTo>
                  <a:lnTo>
                    <a:pt x="9968" y="86042"/>
                  </a:lnTo>
                  <a:lnTo>
                    <a:pt x="10306" y="86211"/>
                  </a:lnTo>
                  <a:lnTo>
                    <a:pt x="10687" y="86338"/>
                  </a:lnTo>
                  <a:lnTo>
                    <a:pt x="11024" y="86422"/>
                  </a:lnTo>
                  <a:lnTo>
                    <a:pt x="11447" y="86507"/>
                  </a:lnTo>
                  <a:lnTo>
                    <a:pt x="62472" y="86507"/>
                  </a:lnTo>
                  <a:lnTo>
                    <a:pt x="62683" y="86422"/>
                  </a:lnTo>
                  <a:lnTo>
                    <a:pt x="62894" y="86296"/>
                  </a:lnTo>
                  <a:lnTo>
                    <a:pt x="63106" y="86127"/>
                  </a:lnTo>
                  <a:lnTo>
                    <a:pt x="63232" y="85958"/>
                  </a:lnTo>
                  <a:lnTo>
                    <a:pt x="63359" y="85747"/>
                  </a:lnTo>
                  <a:lnTo>
                    <a:pt x="63443" y="85493"/>
                  </a:lnTo>
                  <a:lnTo>
                    <a:pt x="63443" y="85240"/>
                  </a:lnTo>
                  <a:lnTo>
                    <a:pt x="63443" y="84986"/>
                  </a:lnTo>
                  <a:lnTo>
                    <a:pt x="63359" y="84733"/>
                  </a:lnTo>
                  <a:lnTo>
                    <a:pt x="63232" y="84522"/>
                  </a:lnTo>
                  <a:lnTo>
                    <a:pt x="63106" y="84353"/>
                  </a:lnTo>
                  <a:lnTo>
                    <a:pt x="62894" y="84184"/>
                  </a:lnTo>
                  <a:lnTo>
                    <a:pt x="62683" y="84057"/>
                  </a:lnTo>
                  <a:lnTo>
                    <a:pt x="62472" y="84015"/>
                  </a:lnTo>
                  <a:lnTo>
                    <a:pt x="62176" y="83972"/>
                  </a:lnTo>
                  <a:lnTo>
                    <a:pt x="11827" y="83972"/>
                  </a:lnTo>
                  <a:lnTo>
                    <a:pt x="11531" y="83930"/>
                  </a:lnTo>
                  <a:lnTo>
                    <a:pt x="11278" y="83888"/>
                  </a:lnTo>
                  <a:lnTo>
                    <a:pt x="11067" y="83761"/>
                  </a:lnTo>
                  <a:lnTo>
                    <a:pt x="10856" y="83592"/>
                  </a:lnTo>
                  <a:lnTo>
                    <a:pt x="10687" y="83381"/>
                  </a:lnTo>
                  <a:lnTo>
                    <a:pt x="10560" y="83128"/>
                  </a:lnTo>
                  <a:lnTo>
                    <a:pt x="10475" y="82874"/>
                  </a:lnTo>
                  <a:lnTo>
                    <a:pt x="10433" y="82579"/>
                  </a:lnTo>
                  <a:lnTo>
                    <a:pt x="10433" y="77383"/>
                  </a:lnTo>
                  <a:lnTo>
                    <a:pt x="14953" y="79875"/>
                  </a:lnTo>
                  <a:lnTo>
                    <a:pt x="15417" y="80086"/>
                  </a:lnTo>
                  <a:lnTo>
                    <a:pt x="15882" y="80255"/>
                  </a:lnTo>
                  <a:lnTo>
                    <a:pt x="16347" y="80340"/>
                  </a:lnTo>
                  <a:lnTo>
                    <a:pt x="16853" y="80382"/>
                  </a:lnTo>
                  <a:lnTo>
                    <a:pt x="69653" y="80382"/>
                  </a:lnTo>
                  <a:lnTo>
                    <a:pt x="70117" y="80340"/>
                  </a:lnTo>
                  <a:lnTo>
                    <a:pt x="70624" y="80255"/>
                  </a:lnTo>
                  <a:lnTo>
                    <a:pt x="71089" y="80086"/>
                  </a:lnTo>
                  <a:lnTo>
                    <a:pt x="71511" y="79875"/>
                  </a:lnTo>
                  <a:lnTo>
                    <a:pt x="76031" y="77383"/>
                  </a:lnTo>
                  <a:lnTo>
                    <a:pt x="76031" y="82579"/>
                  </a:lnTo>
                  <a:lnTo>
                    <a:pt x="75989" y="82874"/>
                  </a:lnTo>
                  <a:lnTo>
                    <a:pt x="75946" y="83128"/>
                  </a:lnTo>
                  <a:lnTo>
                    <a:pt x="75820" y="83381"/>
                  </a:lnTo>
                  <a:lnTo>
                    <a:pt x="75651" y="83592"/>
                  </a:lnTo>
                  <a:lnTo>
                    <a:pt x="75439" y="83761"/>
                  </a:lnTo>
                  <a:lnTo>
                    <a:pt x="75186" y="83888"/>
                  </a:lnTo>
                  <a:lnTo>
                    <a:pt x="74933" y="83930"/>
                  </a:lnTo>
                  <a:lnTo>
                    <a:pt x="74637" y="83972"/>
                  </a:lnTo>
                  <a:lnTo>
                    <a:pt x="67245" y="83972"/>
                  </a:lnTo>
                  <a:lnTo>
                    <a:pt x="66992" y="84015"/>
                  </a:lnTo>
                  <a:lnTo>
                    <a:pt x="66780" y="84057"/>
                  </a:lnTo>
                  <a:lnTo>
                    <a:pt x="66569" y="84184"/>
                  </a:lnTo>
                  <a:lnTo>
                    <a:pt x="66358" y="84353"/>
                  </a:lnTo>
                  <a:lnTo>
                    <a:pt x="66231" y="84522"/>
                  </a:lnTo>
                  <a:lnTo>
                    <a:pt x="66105" y="84733"/>
                  </a:lnTo>
                  <a:lnTo>
                    <a:pt x="66020" y="84986"/>
                  </a:lnTo>
                  <a:lnTo>
                    <a:pt x="65978" y="85240"/>
                  </a:lnTo>
                  <a:lnTo>
                    <a:pt x="66020" y="85493"/>
                  </a:lnTo>
                  <a:lnTo>
                    <a:pt x="66105" y="85747"/>
                  </a:lnTo>
                  <a:lnTo>
                    <a:pt x="66231" y="85958"/>
                  </a:lnTo>
                  <a:lnTo>
                    <a:pt x="66358" y="86127"/>
                  </a:lnTo>
                  <a:lnTo>
                    <a:pt x="66569" y="86296"/>
                  </a:lnTo>
                  <a:lnTo>
                    <a:pt x="66780" y="86422"/>
                  </a:lnTo>
                  <a:lnTo>
                    <a:pt x="66992" y="86507"/>
                  </a:lnTo>
                  <a:lnTo>
                    <a:pt x="75059" y="86507"/>
                  </a:lnTo>
                  <a:lnTo>
                    <a:pt x="75439" y="86422"/>
                  </a:lnTo>
                  <a:lnTo>
                    <a:pt x="75820" y="86338"/>
                  </a:lnTo>
                  <a:lnTo>
                    <a:pt x="76157" y="86211"/>
                  </a:lnTo>
                  <a:lnTo>
                    <a:pt x="76538" y="86042"/>
                  </a:lnTo>
                  <a:lnTo>
                    <a:pt x="76833" y="85831"/>
                  </a:lnTo>
                  <a:lnTo>
                    <a:pt x="77129" y="85620"/>
                  </a:lnTo>
                  <a:lnTo>
                    <a:pt x="77425" y="85366"/>
                  </a:lnTo>
                  <a:lnTo>
                    <a:pt x="77678" y="85071"/>
                  </a:lnTo>
                  <a:lnTo>
                    <a:pt x="77889" y="84775"/>
                  </a:lnTo>
                  <a:lnTo>
                    <a:pt x="78100" y="84479"/>
                  </a:lnTo>
                  <a:lnTo>
                    <a:pt x="78269" y="84099"/>
                  </a:lnTo>
                  <a:lnTo>
                    <a:pt x="78396" y="83761"/>
                  </a:lnTo>
                  <a:lnTo>
                    <a:pt x="78481" y="83381"/>
                  </a:lnTo>
                  <a:lnTo>
                    <a:pt x="78565" y="83001"/>
                  </a:lnTo>
                  <a:lnTo>
                    <a:pt x="78565" y="82579"/>
                  </a:lnTo>
                  <a:lnTo>
                    <a:pt x="78565" y="75989"/>
                  </a:lnTo>
                  <a:lnTo>
                    <a:pt x="84563" y="72652"/>
                  </a:lnTo>
                  <a:lnTo>
                    <a:pt x="84985" y="72399"/>
                  </a:lnTo>
                  <a:lnTo>
                    <a:pt x="85366" y="72061"/>
                  </a:lnTo>
                  <a:lnTo>
                    <a:pt x="85704" y="71681"/>
                  </a:lnTo>
                  <a:lnTo>
                    <a:pt x="85957" y="71258"/>
                  </a:lnTo>
                  <a:lnTo>
                    <a:pt x="86210" y="70836"/>
                  </a:lnTo>
                  <a:lnTo>
                    <a:pt x="86379" y="70329"/>
                  </a:lnTo>
                  <a:lnTo>
                    <a:pt x="86464" y="69865"/>
                  </a:lnTo>
                  <a:lnTo>
                    <a:pt x="86506" y="69358"/>
                  </a:lnTo>
                  <a:lnTo>
                    <a:pt x="86506" y="46295"/>
                  </a:lnTo>
                  <a:lnTo>
                    <a:pt x="86464" y="45957"/>
                  </a:lnTo>
                  <a:lnTo>
                    <a:pt x="86422" y="45619"/>
                  </a:lnTo>
                  <a:lnTo>
                    <a:pt x="86379" y="45323"/>
                  </a:lnTo>
                  <a:lnTo>
                    <a:pt x="86295" y="45028"/>
                  </a:lnTo>
                  <a:lnTo>
                    <a:pt x="86168" y="44732"/>
                  </a:lnTo>
                  <a:lnTo>
                    <a:pt x="86041" y="44436"/>
                  </a:lnTo>
                  <a:lnTo>
                    <a:pt x="85873" y="44183"/>
                  </a:lnTo>
                  <a:lnTo>
                    <a:pt x="85704" y="43929"/>
                  </a:lnTo>
                  <a:lnTo>
                    <a:pt x="85492" y="43718"/>
                  </a:lnTo>
                  <a:lnTo>
                    <a:pt x="85281" y="43465"/>
                  </a:lnTo>
                  <a:lnTo>
                    <a:pt x="85028" y="43296"/>
                  </a:lnTo>
                  <a:lnTo>
                    <a:pt x="84774" y="43085"/>
                  </a:lnTo>
                  <a:lnTo>
                    <a:pt x="84479" y="42958"/>
                  </a:lnTo>
                  <a:lnTo>
                    <a:pt x="84225" y="42789"/>
                  </a:lnTo>
                  <a:lnTo>
                    <a:pt x="83887" y="42705"/>
                  </a:lnTo>
                  <a:lnTo>
                    <a:pt x="83592" y="42578"/>
                  </a:lnTo>
                  <a:lnTo>
                    <a:pt x="81437" y="42071"/>
                  </a:lnTo>
                  <a:lnTo>
                    <a:pt x="79241" y="41606"/>
                  </a:lnTo>
                  <a:lnTo>
                    <a:pt x="77044" y="41142"/>
                  </a:lnTo>
                  <a:lnTo>
                    <a:pt x="74890" y="40719"/>
                  </a:lnTo>
                  <a:lnTo>
                    <a:pt x="72694" y="40339"/>
                  </a:lnTo>
                  <a:lnTo>
                    <a:pt x="70497" y="39959"/>
                  </a:lnTo>
                  <a:lnTo>
                    <a:pt x="68343" y="39621"/>
                  </a:lnTo>
                  <a:lnTo>
                    <a:pt x="66147" y="39283"/>
                  </a:lnTo>
                  <a:lnTo>
                    <a:pt x="63950" y="39030"/>
                  </a:lnTo>
                  <a:lnTo>
                    <a:pt x="61754" y="38776"/>
                  </a:lnTo>
                  <a:lnTo>
                    <a:pt x="59600" y="38523"/>
                  </a:lnTo>
                  <a:lnTo>
                    <a:pt x="57403" y="38312"/>
                  </a:lnTo>
                  <a:lnTo>
                    <a:pt x="55207" y="38143"/>
                  </a:lnTo>
                  <a:lnTo>
                    <a:pt x="53010" y="38016"/>
                  </a:lnTo>
                  <a:lnTo>
                    <a:pt x="50856" y="37889"/>
                  </a:lnTo>
                  <a:lnTo>
                    <a:pt x="48660" y="37805"/>
                  </a:lnTo>
                  <a:lnTo>
                    <a:pt x="48660" y="27329"/>
                  </a:lnTo>
                  <a:lnTo>
                    <a:pt x="49209" y="27329"/>
                  </a:lnTo>
                  <a:lnTo>
                    <a:pt x="49420" y="27245"/>
                  </a:lnTo>
                  <a:lnTo>
                    <a:pt x="49631" y="27118"/>
                  </a:lnTo>
                  <a:lnTo>
                    <a:pt x="49842" y="26949"/>
                  </a:lnTo>
                  <a:lnTo>
                    <a:pt x="49969" y="26780"/>
                  </a:lnTo>
                  <a:lnTo>
                    <a:pt x="50096" y="26569"/>
                  </a:lnTo>
                  <a:lnTo>
                    <a:pt x="50180" y="26316"/>
                  </a:lnTo>
                  <a:lnTo>
                    <a:pt x="50223" y="26062"/>
                  </a:lnTo>
                  <a:lnTo>
                    <a:pt x="50223" y="17572"/>
                  </a:lnTo>
                  <a:lnTo>
                    <a:pt x="50476" y="17572"/>
                  </a:lnTo>
                  <a:lnTo>
                    <a:pt x="50729" y="17530"/>
                  </a:lnTo>
                  <a:lnTo>
                    <a:pt x="50983" y="17445"/>
                  </a:lnTo>
                  <a:lnTo>
                    <a:pt x="51194" y="17361"/>
                  </a:lnTo>
                  <a:lnTo>
                    <a:pt x="51363" y="17192"/>
                  </a:lnTo>
                  <a:lnTo>
                    <a:pt x="51532" y="17023"/>
                  </a:lnTo>
                  <a:lnTo>
                    <a:pt x="51659" y="16812"/>
                  </a:lnTo>
                  <a:lnTo>
                    <a:pt x="51701" y="16558"/>
                  </a:lnTo>
                  <a:lnTo>
                    <a:pt x="51743" y="16305"/>
                  </a:lnTo>
                  <a:lnTo>
                    <a:pt x="51701" y="16051"/>
                  </a:lnTo>
                  <a:lnTo>
                    <a:pt x="51659" y="15798"/>
                  </a:lnTo>
                  <a:lnTo>
                    <a:pt x="51532" y="15587"/>
                  </a:lnTo>
                  <a:lnTo>
                    <a:pt x="51363" y="15418"/>
                  </a:lnTo>
                  <a:lnTo>
                    <a:pt x="51194" y="15249"/>
                  </a:lnTo>
                  <a:lnTo>
                    <a:pt x="50983" y="15122"/>
                  </a:lnTo>
                  <a:lnTo>
                    <a:pt x="50729" y="15038"/>
                  </a:lnTo>
                  <a:lnTo>
                    <a:pt x="50223" y="15038"/>
                  </a:lnTo>
                  <a:lnTo>
                    <a:pt x="50223" y="7477"/>
                  </a:lnTo>
                  <a:lnTo>
                    <a:pt x="52841" y="7477"/>
                  </a:lnTo>
                  <a:lnTo>
                    <a:pt x="53264" y="7435"/>
                  </a:lnTo>
                  <a:lnTo>
                    <a:pt x="53728" y="7350"/>
                  </a:lnTo>
                  <a:lnTo>
                    <a:pt x="54151" y="7266"/>
                  </a:lnTo>
                  <a:lnTo>
                    <a:pt x="54573" y="7097"/>
                  </a:lnTo>
                  <a:lnTo>
                    <a:pt x="54953" y="6928"/>
                  </a:lnTo>
                  <a:lnTo>
                    <a:pt x="55333" y="6717"/>
                  </a:lnTo>
                  <a:lnTo>
                    <a:pt x="55671" y="6421"/>
                  </a:lnTo>
                  <a:lnTo>
                    <a:pt x="55967" y="6167"/>
                  </a:lnTo>
                  <a:lnTo>
                    <a:pt x="56263" y="5829"/>
                  </a:lnTo>
                  <a:lnTo>
                    <a:pt x="56516" y="5492"/>
                  </a:lnTo>
                  <a:lnTo>
                    <a:pt x="56770" y="5111"/>
                  </a:lnTo>
                  <a:lnTo>
                    <a:pt x="56939" y="4731"/>
                  </a:lnTo>
                  <a:lnTo>
                    <a:pt x="57108" y="4309"/>
                  </a:lnTo>
                  <a:lnTo>
                    <a:pt x="57192" y="3886"/>
                  </a:lnTo>
                  <a:lnTo>
                    <a:pt x="57276" y="3464"/>
                  </a:lnTo>
                  <a:lnTo>
                    <a:pt x="57276" y="2999"/>
                  </a:lnTo>
                  <a:lnTo>
                    <a:pt x="57276" y="2535"/>
                  </a:lnTo>
                  <a:lnTo>
                    <a:pt x="70371" y="2535"/>
                  </a:lnTo>
                  <a:lnTo>
                    <a:pt x="70582" y="2450"/>
                  </a:lnTo>
                  <a:lnTo>
                    <a:pt x="70793" y="2324"/>
                  </a:lnTo>
                  <a:lnTo>
                    <a:pt x="71004" y="2155"/>
                  </a:lnTo>
                  <a:lnTo>
                    <a:pt x="71173" y="1986"/>
                  </a:lnTo>
                  <a:lnTo>
                    <a:pt x="71258" y="1774"/>
                  </a:lnTo>
                  <a:lnTo>
                    <a:pt x="71342" y="1521"/>
                  </a:lnTo>
                  <a:lnTo>
                    <a:pt x="71384" y="1268"/>
                  </a:lnTo>
                  <a:lnTo>
                    <a:pt x="71342" y="1014"/>
                  </a:lnTo>
                  <a:lnTo>
                    <a:pt x="71258" y="761"/>
                  </a:lnTo>
                  <a:lnTo>
                    <a:pt x="71173" y="550"/>
                  </a:lnTo>
                  <a:lnTo>
                    <a:pt x="71004" y="381"/>
                  </a:lnTo>
                  <a:lnTo>
                    <a:pt x="70793" y="212"/>
                  </a:lnTo>
                  <a:lnTo>
                    <a:pt x="70582" y="85"/>
                  </a:lnTo>
                  <a:lnTo>
                    <a:pt x="70371" y="43"/>
                  </a:lnTo>
                  <a:lnTo>
                    <a:pt x="70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84;p43">
              <a:extLst>
                <a:ext uri="{FF2B5EF4-FFF2-40B4-BE49-F238E27FC236}">
                  <a16:creationId xmlns:a16="http://schemas.microsoft.com/office/drawing/2014/main" id="{CF8415DA-721A-5DCF-4CE1-182F05F3A2C9}"/>
                </a:ext>
              </a:extLst>
            </p:cNvPr>
            <p:cNvSpPr/>
            <p:nvPr/>
          </p:nvSpPr>
          <p:spPr>
            <a:xfrm>
              <a:off x="2155775" y="4474725"/>
              <a:ext cx="558650" cy="559700"/>
            </a:xfrm>
            <a:custGeom>
              <a:avLst/>
              <a:gdLst/>
              <a:ahLst/>
              <a:cxnLst/>
              <a:rect l="l" t="t" r="r" b="b"/>
              <a:pathLst>
                <a:path w="22346" h="22388" extrusionOk="0">
                  <a:moveTo>
                    <a:pt x="11194" y="2535"/>
                  </a:moveTo>
                  <a:lnTo>
                    <a:pt x="12081" y="2577"/>
                  </a:lnTo>
                  <a:lnTo>
                    <a:pt x="12926" y="2746"/>
                  </a:lnTo>
                  <a:lnTo>
                    <a:pt x="13771" y="2958"/>
                  </a:lnTo>
                  <a:lnTo>
                    <a:pt x="14531" y="3211"/>
                  </a:lnTo>
                  <a:lnTo>
                    <a:pt x="15291" y="3591"/>
                  </a:lnTo>
                  <a:lnTo>
                    <a:pt x="16009" y="4014"/>
                  </a:lnTo>
                  <a:lnTo>
                    <a:pt x="16685" y="4520"/>
                  </a:lnTo>
                  <a:lnTo>
                    <a:pt x="17277" y="5069"/>
                  </a:lnTo>
                  <a:lnTo>
                    <a:pt x="17868" y="5703"/>
                  </a:lnTo>
                  <a:lnTo>
                    <a:pt x="18332" y="6379"/>
                  </a:lnTo>
                  <a:lnTo>
                    <a:pt x="18797" y="7097"/>
                  </a:lnTo>
                  <a:lnTo>
                    <a:pt x="19135" y="7815"/>
                  </a:lnTo>
                  <a:lnTo>
                    <a:pt x="19431" y="8618"/>
                  </a:lnTo>
                  <a:lnTo>
                    <a:pt x="19642" y="9462"/>
                  </a:lnTo>
                  <a:lnTo>
                    <a:pt x="19769" y="10307"/>
                  </a:lnTo>
                  <a:lnTo>
                    <a:pt x="19811" y="11194"/>
                  </a:lnTo>
                  <a:lnTo>
                    <a:pt x="19769" y="12081"/>
                  </a:lnTo>
                  <a:lnTo>
                    <a:pt x="19642" y="12926"/>
                  </a:lnTo>
                  <a:lnTo>
                    <a:pt x="19431" y="13771"/>
                  </a:lnTo>
                  <a:lnTo>
                    <a:pt x="19135" y="14573"/>
                  </a:lnTo>
                  <a:lnTo>
                    <a:pt x="18797" y="15291"/>
                  </a:lnTo>
                  <a:lnTo>
                    <a:pt x="18332" y="16010"/>
                  </a:lnTo>
                  <a:lnTo>
                    <a:pt x="17868" y="16685"/>
                  </a:lnTo>
                  <a:lnTo>
                    <a:pt x="17277" y="17319"/>
                  </a:lnTo>
                  <a:lnTo>
                    <a:pt x="16685" y="17868"/>
                  </a:lnTo>
                  <a:lnTo>
                    <a:pt x="16009" y="18375"/>
                  </a:lnTo>
                  <a:lnTo>
                    <a:pt x="15291" y="18797"/>
                  </a:lnTo>
                  <a:lnTo>
                    <a:pt x="14531" y="19177"/>
                  </a:lnTo>
                  <a:lnTo>
                    <a:pt x="13771" y="19431"/>
                  </a:lnTo>
                  <a:lnTo>
                    <a:pt x="12926" y="19642"/>
                  </a:lnTo>
                  <a:lnTo>
                    <a:pt x="12081" y="19811"/>
                  </a:lnTo>
                  <a:lnTo>
                    <a:pt x="11194" y="19853"/>
                  </a:lnTo>
                  <a:lnTo>
                    <a:pt x="10307" y="19811"/>
                  </a:lnTo>
                  <a:lnTo>
                    <a:pt x="9462" y="19642"/>
                  </a:lnTo>
                  <a:lnTo>
                    <a:pt x="8617" y="19431"/>
                  </a:lnTo>
                  <a:lnTo>
                    <a:pt x="7815" y="19177"/>
                  </a:lnTo>
                  <a:lnTo>
                    <a:pt x="7055" y="18797"/>
                  </a:lnTo>
                  <a:lnTo>
                    <a:pt x="6337" y="18375"/>
                  </a:lnTo>
                  <a:lnTo>
                    <a:pt x="5703" y="17868"/>
                  </a:lnTo>
                  <a:lnTo>
                    <a:pt x="5069" y="17319"/>
                  </a:lnTo>
                  <a:lnTo>
                    <a:pt x="4520" y="16685"/>
                  </a:lnTo>
                  <a:lnTo>
                    <a:pt x="4013" y="16010"/>
                  </a:lnTo>
                  <a:lnTo>
                    <a:pt x="3591" y="15291"/>
                  </a:lnTo>
                  <a:lnTo>
                    <a:pt x="3211" y="14573"/>
                  </a:lnTo>
                  <a:lnTo>
                    <a:pt x="2915" y="13771"/>
                  </a:lnTo>
                  <a:lnTo>
                    <a:pt x="2704" y="12926"/>
                  </a:lnTo>
                  <a:lnTo>
                    <a:pt x="2577" y="12081"/>
                  </a:lnTo>
                  <a:lnTo>
                    <a:pt x="2535" y="11194"/>
                  </a:lnTo>
                  <a:lnTo>
                    <a:pt x="2577" y="10307"/>
                  </a:lnTo>
                  <a:lnTo>
                    <a:pt x="2704" y="9462"/>
                  </a:lnTo>
                  <a:lnTo>
                    <a:pt x="2915" y="8618"/>
                  </a:lnTo>
                  <a:lnTo>
                    <a:pt x="3211" y="7815"/>
                  </a:lnTo>
                  <a:lnTo>
                    <a:pt x="3591" y="7097"/>
                  </a:lnTo>
                  <a:lnTo>
                    <a:pt x="4013" y="6379"/>
                  </a:lnTo>
                  <a:lnTo>
                    <a:pt x="4520" y="5703"/>
                  </a:lnTo>
                  <a:lnTo>
                    <a:pt x="5069" y="5069"/>
                  </a:lnTo>
                  <a:lnTo>
                    <a:pt x="5703" y="4520"/>
                  </a:lnTo>
                  <a:lnTo>
                    <a:pt x="6337" y="4014"/>
                  </a:lnTo>
                  <a:lnTo>
                    <a:pt x="7055" y="3591"/>
                  </a:lnTo>
                  <a:lnTo>
                    <a:pt x="7815" y="3211"/>
                  </a:lnTo>
                  <a:lnTo>
                    <a:pt x="8617" y="2958"/>
                  </a:lnTo>
                  <a:lnTo>
                    <a:pt x="9462" y="2746"/>
                  </a:lnTo>
                  <a:lnTo>
                    <a:pt x="10307" y="2577"/>
                  </a:lnTo>
                  <a:lnTo>
                    <a:pt x="11194" y="2535"/>
                  </a:lnTo>
                  <a:close/>
                  <a:moveTo>
                    <a:pt x="11194" y="1"/>
                  </a:moveTo>
                  <a:lnTo>
                    <a:pt x="10603" y="43"/>
                  </a:lnTo>
                  <a:lnTo>
                    <a:pt x="10054" y="85"/>
                  </a:lnTo>
                  <a:lnTo>
                    <a:pt x="9462" y="127"/>
                  </a:lnTo>
                  <a:lnTo>
                    <a:pt x="8913" y="254"/>
                  </a:lnTo>
                  <a:lnTo>
                    <a:pt x="8406" y="381"/>
                  </a:lnTo>
                  <a:lnTo>
                    <a:pt x="7857" y="508"/>
                  </a:lnTo>
                  <a:lnTo>
                    <a:pt x="7350" y="677"/>
                  </a:lnTo>
                  <a:lnTo>
                    <a:pt x="6843" y="888"/>
                  </a:lnTo>
                  <a:lnTo>
                    <a:pt x="6337" y="1099"/>
                  </a:lnTo>
                  <a:lnTo>
                    <a:pt x="5872" y="1352"/>
                  </a:lnTo>
                  <a:lnTo>
                    <a:pt x="5407" y="1648"/>
                  </a:lnTo>
                  <a:lnTo>
                    <a:pt x="4943" y="1944"/>
                  </a:lnTo>
                  <a:lnTo>
                    <a:pt x="4520" y="2239"/>
                  </a:lnTo>
                  <a:lnTo>
                    <a:pt x="4098" y="2577"/>
                  </a:lnTo>
                  <a:lnTo>
                    <a:pt x="3675" y="2915"/>
                  </a:lnTo>
                  <a:lnTo>
                    <a:pt x="3295" y="3295"/>
                  </a:lnTo>
                  <a:lnTo>
                    <a:pt x="2915" y="3676"/>
                  </a:lnTo>
                  <a:lnTo>
                    <a:pt x="2577" y="4098"/>
                  </a:lnTo>
                  <a:lnTo>
                    <a:pt x="2239" y="4520"/>
                  </a:lnTo>
                  <a:lnTo>
                    <a:pt x="1901" y="4943"/>
                  </a:lnTo>
                  <a:lnTo>
                    <a:pt x="1606" y="5407"/>
                  </a:lnTo>
                  <a:lnTo>
                    <a:pt x="1352" y="5872"/>
                  </a:lnTo>
                  <a:lnTo>
                    <a:pt x="1099" y="6337"/>
                  </a:lnTo>
                  <a:lnTo>
                    <a:pt x="888" y="6844"/>
                  </a:lnTo>
                  <a:lnTo>
                    <a:pt x="676" y="7350"/>
                  </a:lnTo>
                  <a:lnTo>
                    <a:pt x="508" y="7857"/>
                  </a:lnTo>
                  <a:lnTo>
                    <a:pt x="339" y="8406"/>
                  </a:lnTo>
                  <a:lnTo>
                    <a:pt x="212" y="8956"/>
                  </a:lnTo>
                  <a:lnTo>
                    <a:pt x="127" y="9505"/>
                  </a:lnTo>
                  <a:lnTo>
                    <a:pt x="43" y="10054"/>
                  </a:lnTo>
                  <a:lnTo>
                    <a:pt x="1" y="10603"/>
                  </a:lnTo>
                  <a:lnTo>
                    <a:pt x="1" y="11194"/>
                  </a:lnTo>
                  <a:lnTo>
                    <a:pt x="1" y="11786"/>
                  </a:lnTo>
                  <a:lnTo>
                    <a:pt x="43" y="12335"/>
                  </a:lnTo>
                  <a:lnTo>
                    <a:pt x="127" y="12884"/>
                  </a:lnTo>
                  <a:lnTo>
                    <a:pt x="212" y="13433"/>
                  </a:lnTo>
                  <a:lnTo>
                    <a:pt x="339" y="13982"/>
                  </a:lnTo>
                  <a:lnTo>
                    <a:pt x="508" y="14531"/>
                  </a:lnTo>
                  <a:lnTo>
                    <a:pt x="676" y="15038"/>
                  </a:lnTo>
                  <a:lnTo>
                    <a:pt x="888" y="15545"/>
                  </a:lnTo>
                  <a:lnTo>
                    <a:pt x="1099" y="16052"/>
                  </a:lnTo>
                  <a:lnTo>
                    <a:pt x="1352" y="16516"/>
                  </a:lnTo>
                  <a:lnTo>
                    <a:pt x="1606" y="16981"/>
                  </a:lnTo>
                  <a:lnTo>
                    <a:pt x="1901" y="17446"/>
                  </a:lnTo>
                  <a:lnTo>
                    <a:pt x="2239" y="17868"/>
                  </a:lnTo>
                  <a:lnTo>
                    <a:pt x="2577" y="18290"/>
                  </a:lnTo>
                  <a:lnTo>
                    <a:pt x="2915" y="18713"/>
                  </a:lnTo>
                  <a:lnTo>
                    <a:pt x="3295" y="19093"/>
                  </a:lnTo>
                  <a:lnTo>
                    <a:pt x="3675" y="19473"/>
                  </a:lnTo>
                  <a:lnTo>
                    <a:pt x="4098" y="19811"/>
                  </a:lnTo>
                  <a:lnTo>
                    <a:pt x="4520" y="20149"/>
                  </a:lnTo>
                  <a:lnTo>
                    <a:pt x="4943" y="20445"/>
                  </a:lnTo>
                  <a:lnTo>
                    <a:pt x="5407" y="20740"/>
                  </a:lnTo>
                  <a:lnTo>
                    <a:pt x="5872" y="21036"/>
                  </a:lnTo>
                  <a:lnTo>
                    <a:pt x="6337" y="21247"/>
                  </a:lnTo>
                  <a:lnTo>
                    <a:pt x="6843" y="21501"/>
                  </a:lnTo>
                  <a:lnTo>
                    <a:pt x="7350" y="21712"/>
                  </a:lnTo>
                  <a:lnTo>
                    <a:pt x="7857" y="21881"/>
                  </a:lnTo>
                  <a:lnTo>
                    <a:pt x="8406" y="22008"/>
                  </a:lnTo>
                  <a:lnTo>
                    <a:pt x="8913" y="22134"/>
                  </a:lnTo>
                  <a:lnTo>
                    <a:pt x="9462" y="22261"/>
                  </a:lnTo>
                  <a:lnTo>
                    <a:pt x="10054" y="22303"/>
                  </a:lnTo>
                  <a:lnTo>
                    <a:pt x="10603" y="22345"/>
                  </a:lnTo>
                  <a:lnTo>
                    <a:pt x="11194" y="22388"/>
                  </a:lnTo>
                  <a:lnTo>
                    <a:pt x="11743" y="22345"/>
                  </a:lnTo>
                  <a:lnTo>
                    <a:pt x="12335" y="22303"/>
                  </a:lnTo>
                  <a:lnTo>
                    <a:pt x="12884" y="22261"/>
                  </a:lnTo>
                  <a:lnTo>
                    <a:pt x="13433" y="22134"/>
                  </a:lnTo>
                  <a:lnTo>
                    <a:pt x="13982" y="22008"/>
                  </a:lnTo>
                  <a:lnTo>
                    <a:pt x="14489" y="21881"/>
                  </a:lnTo>
                  <a:lnTo>
                    <a:pt x="15038" y="21712"/>
                  </a:lnTo>
                  <a:lnTo>
                    <a:pt x="15545" y="21501"/>
                  </a:lnTo>
                  <a:lnTo>
                    <a:pt x="16009" y="21247"/>
                  </a:lnTo>
                  <a:lnTo>
                    <a:pt x="16516" y="21036"/>
                  </a:lnTo>
                  <a:lnTo>
                    <a:pt x="16981" y="20740"/>
                  </a:lnTo>
                  <a:lnTo>
                    <a:pt x="17445" y="20445"/>
                  </a:lnTo>
                  <a:lnTo>
                    <a:pt x="17868" y="20149"/>
                  </a:lnTo>
                  <a:lnTo>
                    <a:pt x="18290" y="19811"/>
                  </a:lnTo>
                  <a:lnTo>
                    <a:pt x="18713" y="19473"/>
                  </a:lnTo>
                  <a:lnTo>
                    <a:pt x="19093" y="19093"/>
                  </a:lnTo>
                  <a:lnTo>
                    <a:pt x="19473" y="18713"/>
                  </a:lnTo>
                  <a:lnTo>
                    <a:pt x="19811" y="18290"/>
                  </a:lnTo>
                  <a:lnTo>
                    <a:pt x="20149" y="17868"/>
                  </a:lnTo>
                  <a:lnTo>
                    <a:pt x="20444" y="17446"/>
                  </a:lnTo>
                  <a:lnTo>
                    <a:pt x="20740" y="16981"/>
                  </a:lnTo>
                  <a:lnTo>
                    <a:pt x="20994" y="16516"/>
                  </a:lnTo>
                  <a:lnTo>
                    <a:pt x="21247" y="16052"/>
                  </a:lnTo>
                  <a:lnTo>
                    <a:pt x="21500" y="15545"/>
                  </a:lnTo>
                  <a:lnTo>
                    <a:pt x="21669" y="15038"/>
                  </a:lnTo>
                  <a:lnTo>
                    <a:pt x="21838" y="14531"/>
                  </a:lnTo>
                  <a:lnTo>
                    <a:pt x="22007" y="13982"/>
                  </a:lnTo>
                  <a:lnTo>
                    <a:pt x="22134" y="13433"/>
                  </a:lnTo>
                  <a:lnTo>
                    <a:pt x="22219" y="12884"/>
                  </a:lnTo>
                  <a:lnTo>
                    <a:pt x="22303" y="12335"/>
                  </a:lnTo>
                  <a:lnTo>
                    <a:pt x="22345" y="11786"/>
                  </a:lnTo>
                  <a:lnTo>
                    <a:pt x="22345" y="11194"/>
                  </a:lnTo>
                  <a:lnTo>
                    <a:pt x="22345" y="10603"/>
                  </a:lnTo>
                  <a:lnTo>
                    <a:pt x="22303" y="10054"/>
                  </a:lnTo>
                  <a:lnTo>
                    <a:pt x="22219" y="9505"/>
                  </a:lnTo>
                  <a:lnTo>
                    <a:pt x="22134" y="8956"/>
                  </a:lnTo>
                  <a:lnTo>
                    <a:pt x="22007" y="8406"/>
                  </a:lnTo>
                  <a:lnTo>
                    <a:pt x="21838" y="7857"/>
                  </a:lnTo>
                  <a:lnTo>
                    <a:pt x="21669" y="7350"/>
                  </a:lnTo>
                  <a:lnTo>
                    <a:pt x="21500" y="6844"/>
                  </a:lnTo>
                  <a:lnTo>
                    <a:pt x="21247" y="6337"/>
                  </a:lnTo>
                  <a:lnTo>
                    <a:pt x="20994" y="5872"/>
                  </a:lnTo>
                  <a:lnTo>
                    <a:pt x="20740" y="5407"/>
                  </a:lnTo>
                  <a:lnTo>
                    <a:pt x="20444" y="4943"/>
                  </a:lnTo>
                  <a:lnTo>
                    <a:pt x="20149" y="4520"/>
                  </a:lnTo>
                  <a:lnTo>
                    <a:pt x="19811" y="4098"/>
                  </a:lnTo>
                  <a:lnTo>
                    <a:pt x="19473" y="3676"/>
                  </a:lnTo>
                  <a:lnTo>
                    <a:pt x="19093" y="3295"/>
                  </a:lnTo>
                  <a:lnTo>
                    <a:pt x="18713" y="2915"/>
                  </a:lnTo>
                  <a:lnTo>
                    <a:pt x="18290" y="2577"/>
                  </a:lnTo>
                  <a:lnTo>
                    <a:pt x="17868" y="2239"/>
                  </a:lnTo>
                  <a:lnTo>
                    <a:pt x="17445" y="1944"/>
                  </a:lnTo>
                  <a:lnTo>
                    <a:pt x="16981" y="1648"/>
                  </a:lnTo>
                  <a:lnTo>
                    <a:pt x="16516" y="1352"/>
                  </a:lnTo>
                  <a:lnTo>
                    <a:pt x="16009" y="1099"/>
                  </a:lnTo>
                  <a:lnTo>
                    <a:pt x="15545" y="888"/>
                  </a:lnTo>
                  <a:lnTo>
                    <a:pt x="15038" y="677"/>
                  </a:lnTo>
                  <a:lnTo>
                    <a:pt x="14489" y="508"/>
                  </a:lnTo>
                  <a:lnTo>
                    <a:pt x="13982" y="381"/>
                  </a:lnTo>
                  <a:lnTo>
                    <a:pt x="13433" y="254"/>
                  </a:lnTo>
                  <a:lnTo>
                    <a:pt x="12884" y="127"/>
                  </a:lnTo>
                  <a:lnTo>
                    <a:pt x="12335" y="85"/>
                  </a:lnTo>
                  <a:lnTo>
                    <a:pt x="11743" y="43"/>
                  </a:lnTo>
                  <a:lnTo>
                    <a:pt x="111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85;p43">
              <a:extLst>
                <a:ext uri="{FF2B5EF4-FFF2-40B4-BE49-F238E27FC236}">
                  <a16:creationId xmlns:a16="http://schemas.microsoft.com/office/drawing/2014/main" id="{31679ADC-8977-8A1C-C6E6-B53B40BF2D11}"/>
                </a:ext>
              </a:extLst>
            </p:cNvPr>
            <p:cNvSpPr/>
            <p:nvPr/>
          </p:nvSpPr>
          <p:spPr>
            <a:xfrm>
              <a:off x="1492625" y="4602500"/>
              <a:ext cx="63375" cy="304150"/>
            </a:xfrm>
            <a:custGeom>
              <a:avLst/>
              <a:gdLst/>
              <a:ahLst/>
              <a:cxnLst/>
              <a:rect l="l" t="t" r="r" b="b"/>
              <a:pathLst>
                <a:path w="2535" h="12166" extrusionOk="0">
                  <a:moveTo>
                    <a:pt x="972" y="1"/>
                  </a:moveTo>
                  <a:lnTo>
                    <a:pt x="761" y="85"/>
                  </a:lnTo>
                  <a:lnTo>
                    <a:pt x="549" y="212"/>
                  </a:lnTo>
                  <a:lnTo>
                    <a:pt x="338" y="381"/>
                  </a:lnTo>
                  <a:lnTo>
                    <a:pt x="212" y="550"/>
                  </a:lnTo>
                  <a:lnTo>
                    <a:pt x="85" y="761"/>
                  </a:lnTo>
                  <a:lnTo>
                    <a:pt x="0" y="1014"/>
                  </a:lnTo>
                  <a:lnTo>
                    <a:pt x="0" y="1268"/>
                  </a:lnTo>
                  <a:lnTo>
                    <a:pt x="0" y="10899"/>
                  </a:lnTo>
                  <a:lnTo>
                    <a:pt x="0" y="11152"/>
                  </a:lnTo>
                  <a:lnTo>
                    <a:pt x="85" y="11405"/>
                  </a:lnTo>
                  <a:lnTo>
                    <a:pt x="212" y="11617"/>
                  </a:lnTo>
                  <a:lnTo>
                    <a:pt x="338" y="11786"/>
                  </a:lnTo>
                  <a:lnTo>
                    <a:pt x="549" y="11954"/>
                  </a:lnTo>
                  <a:lnTo>
                    <a:pt x="761" y="12081"/>
                  </a:lnTo>
                  <a:lnTo>
                    <a:pt x="972" y="12166"/>
                  </a:lnTo>
                  <a:lnTo>
                    <a:pt x="1521" y="12166"/>
                  </a:lnTo>
                  <a:lnTo>
                    <a:pt x="1732" y="12081"/>
                  </a:lnTo>
                  <a:lnTo>
                    <a:pt x="1943" y="11954"/>
                  </a:lnTo>
                  <a:lnTo>
                    <a:pt x="2155" y="11786"/>
                  </a:lnTo>
                  <a:lnTo>
                    <a:pt x="2281" y="11617"/>
                  </a:lnTo>
                  <a:lnTo>
                    <a:pt x="2408" y="11405"/>
                  </a:lnTo>
                  <a:lnTo>
                    <a:pt x="2492" y="11152"/>
                  </a:lnTo>
                  <a:lnTo>
                    <a:pt x="2535" y="10899"/>
                  </a:lnTo>
                  <a:lnTo>
                    <a:pt x="2535" y="1268"/>
                  </a:lnTo>
                  <a:lnTo>
                    <a:pt x="2492" y="1014"/>
                  </a:lnTo>
                  <a:lnTo>
                    <a:pt x="2408" y="761"/>
                  </a:lnTo>
                  <a:lnTo>
                    <a:pt x="2281" y="550"/>
                  </a:lnTo>
                  <a:lnTo>
                    <a:pt x="2155" y="381"/>
                  </a:lnTo>
                  <a:lnTo>
                    <a:pt x="1943" y="212"/>
                  </a:lnTo>
                  <a:lnTo>
                    <a:pt x="1732" y="85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86;p43">
              <a:extLst>
                <a:ext uri="{FF2B5EF4-FFF2-40B4-BE49-F238E27FC236}">
                  <a16:creationId xmlns:a16="http://schemas.microsoft.com/office/drawing/2014/main" id="{8D82B5A9-A4FA-8A4B-3F84-C23759E9E359}"/>
                </a:ext>
              </a:extLst>
            </p:cNvPr>
            <p:cNvSpPr/>
            <p:nvPr/>
          </p:nvSpPr>
          <p:spPr>
            <a:xfrm>
              <a:off x="1647850" y="4633125"/>
              <a:ext cx="63375" cy="242900"/>
            </a:xfrm>
            <a:custGeom>
              <a:avLst/>
              <a:gdLst/>
              <a:ahLst/>
              <a:cxnLst/>
              <a:rect l="l" t="t" r="r" b="b"/>
              <a:pathLst>
                <a:path w="2535" h="9716" extrusionOk="0">
                  <a:moveTo>
                    <a:pt x="1268" y="1"/>
                  </a:moveTo>
                  <a:lnTo>
                    <a:pt x="1014" y="43"/>
                  </a:lnTo>
                  <a:lnTo>
                    <a:pt x="761" y="127"/>
                  </a:lnTo>
                  <a:lnTo>
                    <a:pt x="550" y="254"/>
                  </a:lnTo>
                  <a:lnTo>
                    <a:pt x="381" y="381"/>
                  </a:lnTo>
                  <a:lnTo>
                    <a:pt x="212" y="592"/>
                  </a:lnTo>
                  <a:lnTo>
                    <a:pt x="85" y="803"/>
                  </a:lnTo>
                  <a:lnTo>
                    <a:pt x="1" y="1014"/>
                  </a:lnTo>
                  <a:lnTo>
                    <a:pt x="1" y="1268"/>
                  </a:lnTo>
                  <a:lnTo>
                    <a:pt x="1" y="8449"/>
                  </a:lnTo>
                  <a:lnTo>
                    <a:pt x="1" y="8702"/>
                  </a:lnTo>
                  <a:lnTo>
                    <a:pt x="85" y="8913"/>
                  </a:lnTo>
                  <a:lnTo>
                    <a:pt x="212" y="9124"/>
                  </a:lnTo>
                  <a:lnTo>
                    <a:pt x="381" y="9336"/>
                  </a:lnTo>
                  <a:lnTo>
                    <a:pt x="550" y="9462"/>
                  </a:lnTo>
                  <a:lnTo>
                    <a:pt x="761" y="9589"/>
                  </a:lnTo>
                  <a:lnTo>
                    <a:pt x="1014" y="9674"/>
                  </a:lnTo>
                  <a:lnTo>
                    <a:pt x="1268" y="9716"/>
                  </a:lnTo>
                  <a:lnTo>
                    <a:pt x="1521" y="9674"/>
                  </a:lnTo>
                  <a:lnTo>
                    <a:pt x="1732" y="9589"/>
                  </a:lnTo>
                  <a:lnTo>
                    <a:pt x="1986" y="9462"/>
                  </a:lnTo>
                  <a:lnTo>
                    <a:pt x="2155" y="9336"/>
                  </a:lnTo>
                  <a:lnTo>
                    <a:pt x="2324" y="9124"/>
                  </a:lnTo>
                  <a:lnTo>
                    <a:pt x="2408" y="8913"/>
                  </a:lnTo>
                  <a:lnTo>
                    <a:pt x="2493" y="8702"/>
                  </a:lnTo>
                  <a:lnTo>
                    <a:pt x="2535" y="8449"/>
                  </a:lnTo>
                  <a:lnTo>
                    <a:pt x="2535" y="1268"/>
                  </a:lnTo>
                  <a:lnTo>
                    <a:pt x="2493" y="1014"/>
                  </a:lnTo>
                  <a:lnTo>
                    <a:pt x="2408" y="803"/>
                  </a:lnTo>
                  <a:lnTo>
                    <a:pt x="2324" y="592"/>
                  </a:lnTo>
                  <a:lnTo>
                    <a:pt x="2155" y="381"/>
                  </a:lnTo>
                  <a:lnTo>
                    <a:pt x="1986" y="254"/>
                  </a:lnTo>
                  <a:lnTo>
                    <a:pt x="1732" y="127"/>
                  </a:lnTo>
                  <a:lnTo>
                    <a:pt x="1521" y="43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87;p43">
              <a:extLst>
                <a:ext uri="{FF2B5EF4-FFF2-40B4-BE49-F238E27FC236}">
                  <a16:creationId xmlns:a16="http://schemas.microsoft.com/office/drawing/2014/main" id="{37DC61A4-2037-80FB-D5C0-29599B8372D5}"/>
                </a:ext>
              </a:extLst>
            </p:cNvPr>
            <p:cNvSpPr/>
            <p:nvPr/>
          </p:nvSpPr>
          <p:spPr>
            <a:xfrm>
              <a:off x="1803075" y="4602500"/>
              <a:ext cx="63400" cy="304150"/>
            </a:xfrm>
            <a:custGeom>
              <a:avLst/>
              <a:gdLst/>
              <a:ahLst/>
              <a:cxnLst/>
              <a:rect l="l" t="t" r="r" b="b"/>
              <a:pathLst>
                <a:path w="2536" h="12166" extrusionOk="0">
                  <a:moveTo>
                    <a:pt x="1014" y="1"/>
                  </a:moveTo>
                  <a:lnTo>
                    <a:pt x="761" y="85"/>
                  </a:lnTo>
                  <a:lnTo>
                    <a:pt x="550" y="212"/>
                  </a:lnTo>
                  <a:lnTo>
                    <a:pt x="381" y="381"/>
                  </a:lnTo>
                  <a:lnTo>
                    <a:pt x="212" y="550"/>
                  </a:lnTo>
                  <a:lnTo>
                    <a:pt x="85" y="761"/>
                  </a:lnTo>
                  <a:lnTo>
                    <a:pt x="43" y="1014"/>
                  </a:lnTo>
                  <a:lnTo>
                    <a:pt x="1" y="1268"/>
                  </a:lnTo>
                  <a:lnTo>
                    <a:pt x="1" y="10899"/>
                  </a:lnTo>
                  <a:lnTo>
                    <a:pt x="43" y="11152"/>
                  </a:lnTo>
                  <a:lnTo>
                    <a:pt x="85" y="11405"/>
                  </a:lnTo>
                  <a:lnTo>
                    <a:pt x="212" y="11617"/>
                  </a:lnTo>
                  <a:lnTo>
                    <a:pt x="381" y="11786"/>
                  </a:lnTo>
                  <a:lnTo>
                    <a:pt x="550" y="11954"/>
                  </a:lnTo>
                  <a:lnTo>
                    <a:pt x="761" y="12081"/>
                  </a:lnTo>
                  <a:lnTo>
                    <a:pt x="1014" y="12166"/>
                  </a:lnTo>
                  <a:lnTo>
                    <a:pt x="1521" y="12166"/>
                  </a:lnTo>
                  <a:lnTo>
                    <a:pt x="1775" y="12081"/>
                  </a:lnTo>
                  <a:lnTo>
                    <a:pt x="1986" y="11954"/>
                  </a:lnTo>
                  <a:lnTo>
                    <a:pt x="2155" y="11786"/>
                  </a:lnTo>
                  <a:lnTo>
                    <a:pt x="2324" y="11617"/>
                  </a:lnTo>
                  <a:lnTo>
                    <a:pt x="2451" y="11405"/>
                  </a:lnTo>
                  <a:lnTo>
                    <a:pt x="2493" y="11152"/>
                  </a:lnTo>
                  <a:lnTo>
                    <a:pt x="2535" y="10899"/>
                  </a:lnTo>
                  <a:lnTo>
                    <a:pt x="2535" y="1268"/>
                  </a:lnTo>
                  <a:lnTo>
                    <a:pt x="2493" y="1014"/>
                  </a:lnTo>
                  <a:lnTo>
                    <a:pt x="2451" y="761"/>
                  </a:lnTo>
                  <a:lnTo>
                    <a:pt x="2324" y="550"/>
                  </a:lnTo>
                  <a:lnTo>
                    <a:pt x="2155" y="381"/>
                  </a:lnTo>
                  <a:lnTo>
                    <a:pt x="1986" y="212"/>
                  </a:lnTo>
                  <a:lnTo>
                    <a:pt x="1775" y="85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88;p43">
              <a:extLst>
                <a:ext uri="{FF2B5EF4-FFF2-40B4-BE49-F238E27FC236}">
                  <a16:creationId xmlns:a16="http://schemas.microsoft.com/office/drawing/2014/main" id="{BB0B1212-543B-0890-D3B0-3A2D1EE8E274}"/>
                </a:ext>
              </a:extLst>
            </p:cNvPr>
            <p:cNvSpPr/>
            <p:nvPr/>
          </p:nvSpPr>
          <p:spPr>
            <a:xfrm>
              <a:off x="3003725" y="4602500"/>
              <a:ext cx="63400" cy="304150"/>
            </a:xfrm>
            <a:custGeom>
              <a:avLst/>
              <a:gdLst/>
              <a:ahLst/>
              <a:cxnLst/>
              <a:rect l="l" t="t" r="r" b="b"/>
              <a:pathLst>
                <a:path w="2536" h="12166" extrusionOk="0">
                  <a:moveTo>
                    <a:pt x="1015" y="1"/>
                  </a:moveTo>
                  <a:lnTo>
                    <a:pt x="803" y="85"/>
                  </a:lnTo>
                  <a:lnTo>
                    <a:pt x="592" y="212"/>
                  </a:lnTo>
                  <a:lnTo>
                    <a:pt x="381" y="381"/>
                  </a:lnTo>
                  <a:lnTo>
                    <a:pt x="254" y="550"/>
                  </a:lnTo>
                  <a:lnTo>
                    <a:pt x="128" y="761"/>
                  </a:lnTo>
                  <a:lnTo>
                    <a:pt x="43" y="1014"/>
                  </a:lnTo>
                  <a:lnTo>
                    <a:pt x="1" y="1268"/>
                  </a:lnTo>
                  <a:lnTo>
                    <a:pt x="1" y="10899"/>
                  </a:lnTo>
                  <a:lnTo>
                    <a:pt x="43" y="11152"/>
                  </a:lnTo>
                  <a:lnTo>
                    <a:pt x="128" y="11405"/>
                  </a:lnTo>
                  <a:lnTo>
                    <a:pt x="254" y="11617"/>
                  </a:lnTo>
                  <a:lnTo>
                    <a:pt x="381" y="11786"/>
                  </a:lnTo>
                  <a:lnTo>
                    <a:pt x="592" y="11954"/>
                  </a:lnTo>
                  <a:lnTo>
                    <a:pt x="803" y="12081"/>
                  </a:lnTo>
                  <a:lnTo>
                    <a:pt x="1015" y="12166"/>
                  </a:lnTo>
                  <a:lnTo>
                    <a:pt x="1521" y="12166"/>
                  </a:lnTo>
                  <a:lnTo>
                    <a:pt x="1775" y="12081"/>
                  </a:lnTo>
                  <a:lnTo>
                    <a:pt x="1986" y="11954"/>
                  </a:lnTo>
                  <a:lnTo>
                    <a:pt x="2197" y="11786"/>
                  </a:lnTo>
                  <a:lnTo>
                    <a:pt x="2324" y="11617"/>
                  </a:lnTo>
                  <a:lnTo>
                    <a:pt x="2451" y="11405"/>
                  </a:lnTo>
                  <a:lnTo>
                    <a:pt x="2535" y="11152"/>
                  </a:lnTo>
                  <a:lnTo>
                    <a:pt x="2535" y="10899"/>
                  </a:lnTo>
                  <a:lnTo>
                    <a:pt x="2535" y="1268"/>
                  </a:lnTo>
                  <a:lnTo>
                    <a:pt x="2535" y="1014"/>
                  </a:lnTo>
                  <a:lnTo>
                    <a:pt x="2451" y="761"/>
                  </a:lnTo>
                  <a:lnTo>
                    <a:pt x="2324" y="550"/>
                  </a:lnTo>
                  <a:lnTo>
                    <a:pt x="2197" y="381"/>
                  </a:lnTo>
                  <a:lnTo>
                    <a:pt x="1986" y="212"/>
                  </a:lnTo>
                  <a:lnTo>
                    <a:pt x="1775" y="85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89;p43">
              <a:extLst>
                <a:ext uri="{FF2B5EF4-FFF2-40B4-BE49-F238E27FC236}">
                  <a16:creationId xmlns:a16="http://schemas.microsoft.com/office/drawing/2014/main" id="{0FC82810-BD69-7516-7E9A-6E625F77746E}"/>
                </a:ext>
              </a:extLst>
            </p:cNvPr>
            <p:cNvSpPr/>
            <p:nvPr/>
          </p:nvSpPr>
          <p:spPr>
            <a:xfrm>
              <a:off x="3160025" y="4633125"/>
              <a:ext cx="63375" cy="242900"/>
            </a:xfrm>
            <a:custGeom>
              <a:avLst/>
              <a:gdLst/>
              <a:ahLst/>
              <a:cxnLst/>
              <a:rect l="l" t="t" r="r" b="b"/>
              <a:pathLst>
                <a:path w="2535" h="9716" extrusionOk="0">
                  <a:moveTo>
                    <a:pt x="1267" y="1"/>
                  </a:moveTo>
                  <a:lnTo>
                    <a:pt x="1014" y="43"/>
                  </a:lnTo>
                  <a:lnTo>
                    <a:pt x="761" y="127"/>
                  </a:lnTo>
                  <a:lnTo>
                    <a:pt x="549" y="254"/>
                  </a:lnTo>
                  <a:lnTo>
                    <a:pt x="338" y="381"/>
                  </a:lnTo>
                  <a:lnTo>
                    <a:pt x="211" y="592"/>
                  </a:lnTo>
                  <a:lnTo>
                    <a:pt x="85" y="803"/>
                  </a:lnTo>
                  <a:lnTo>
                    <a:pt x="0" y="1014"/>
                  </a:lnTo>
                  <a:lnTo>
                    <a:pt x="0" y="1268"/>
                  </a:lnTo>
                  <a:lnTo>
                    <a:pt x="0" y="8449"/>
                  </a:lnTo>
                  <a:lnTo>
                    <a:pt x="0" y="8702"/>
                  </a:lnTo>
                  <a:lnTo>
                    <a:pt x="85" y="8913"/>
                  </a:lnTo>
                  <a:lnTo>
                    <a:pt x="211" y="9124"/>
                  </a:lnTo>
                  <a:lnTo>
                    <a:pt x="338" y="9336"/>
                  </a:lnTo>
                  <a:lnTo>
                    <a:pt x="549" y="9462"/>
                  </a:lnTo>
                  <a:lnTo>
                    <a:pt x="761" y="9589"/>
                  </a:lnTo>
                  <a:lnTo>
                    <a:pt x="1014" y="9674"/>
                  </a:lnTo>
                  <a:lnTo>
                    <a:pt x="1267" y="9716"/>
                  </a:lnTo>
                  <a:lnTo>
                    <a:pt x="1521" y="9674"/>
                  </a:lnTo>
                  <a:lnTo>
                    <a:pt x="1732" y="9589"/>
                  </a:lnTo>
                  <a:lnTo>
                    <a:pt x="1943" y="9462"/>
                  </a:lnTo>
                  <a:lnTo>
                    <a:pt x="2154" y="9336"/>
                  </a:lnTo>
                  <a:lnTo>
                    <a:pt x="2323" y="9124"/>
                  </a:lnTo>
                  <a:lnTo>
                    <a:pt x="2408" y="8913"/>
                  </a:lnTo>
                  <a:lnTo>
                    <a:pt x="2492" y="8702"/>
                  </a:lnTo>
                  <a:lnTo>
                    <a:pt x="2535" y="8449"/>
                  </a:lnTo>
                  <a:lnTo>
                    <a:pt x="2535" y="1268"/>
                  </a:lnTo>
                  <a:lnTo>
                    <a:pt x="2492" y="1014"/>
                  </a:lnTo>
                  <a:lnTo>
                    <a:pt x="2408" y="803"/>
                  </a:lnTo>
                  <a:lnTo>
                    <a:pt x="2323" y="592"/>
                  </a:lnTo>
                  <a:lnTo>
                    <a:pt x="2154" y="381"/>
                  </a:lnTo>
                  <a:lnTo>
                    <a:pt x="1943" y="254"/>
                  </a:lnTo>
                  <a:lnTo>
                    <a:pt x="1732" y="127"/>
                  </a:lnTo>
                  <a:lnTo>
                    <a:pt x="1521" y="43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90;p43">
              <a:extLst>
                <a:ext uri="{FF2B5EF4-FFF2-40B4-BE49-F238E27FC236}">
                  <a16:creationId xmlns:a16="http://schemas.microsoft.com/office/drawing/2014/main" id="{D8F59074-DDEF-845C-8340-08B036AD387F}"/>
                </a:ext>
              </a:extLst>
            </p:cNvPr>
            <p:cNvSpPr/>
            <p:nvPr/>
          </p:nvSpPr>
          <p:spPr>
            <a:xfrm>
              <a:off x="3315250" y="4602500"/>
              <a:ext cx="63375" cy="304150"/>
            </a:xfrm>
            <a:custGeom>
              <a:avLst/>
              <a:gdLst/>
              <a:ahLst/>
              <a:cxnLst/>
              <a:rect l="l" t="t" r="r" b="b"/>
              <a:pathLst>
                <a:path w="2535" h="12166" extrusionOk="0">
                  <a:moveTo>
                    <a:pt x="1014" y="1"/>
                  </a:moveTo>
                  <a:lnTo>
                    <a:pt x="761" y="85"/>
                  </a:lnTo>
                  <a:lnTo>
                    <a:pt x="550" y="212"/>
                  </a:lnTo>
                  <a:lnTo>
                    <a:pt x="381" y="381"/>
                  </a:lnTo>
                  <a:lnTo>
                    <a:pt x="212" y="550"/>
                  </a:lnTo>
                  <a:lnTo>
                    <a:pt x="85" y="761"/>
                  </a:lnTo>
                  <a:lnTo>
                    <a:pt x="43" y="1014"/>
                  </a:lnTo>
                  <a:lnTo>
                    <a:pt x="0" y="1268"/>
                  </a:lnTo>
                  <a:lnTo>
                    <a:pt x="0" y="10899"/>
                  </a:lnTo>
                  <a:lnTo>
                    <a:pt x="43" y="11152"/>
                  </a:lnTo>
                  <a:lnTo>
                    <a:pt x="85" y="11405"/>
                  </a:lnTo>
                  <a:lnTo>
                    <a:pt x="212" y="11617"/>
                  </a:lnTo>
                  <a:lnTo>
                    <a:pt x="381" y="11786"/>
                  </a:lnTo>
                  <a:lnTo>
                    <a:pt x="550" y="11954"/>
                  </a:lnTo>
                  <a:lnTo>
                    <a:pt x="761" y="12081"/>
                  </a:lnTo>
                  <a:lnTo>
                    <a:pt x="1014" y="12166"/>
                  </a:lnTo>
                  <a:lnTo>
                    <a:pt x="1521" y="12166"/>
                  </a:lnTo>
                  <a:lnTo>
                    <a:pt x="1774" y="12081"/>
                  </a:lnTo>
                  <a:lnTo>
                    <a:pt x="1986" y="11954"/>
                  </a:lnTo>
                  <a:lnTo>
                    <a:pt x="2155" y="11786"/>
                  </a:lnTo>
                  <a:lnTo>
                    <a:pt x="2324" y="11617"/>
                  </a:lnTo>
                  <a:lnTo>
                    <a:pt x="2450" y="11405"/>
                  </a:lnTo>
                  <a:lnTo>
                    <a:pt x="2493" y="11152"/>
                  </a:lnTo>
                  <a:lnTo>
                    <a:pt x="2535" y="10899"/>
                  </a:lnTo>
                  <a:lnTo>
                    <a:pt x="2535" y="1268"/>
                  </a:lnTo>
                  <a:lnTo>
                    <a:pt x="2493" y="1014"/>
                  </a:lnTo>
                  <a:lnTo>
                    <a:pt x="2450" y="761"/>
                  </a:lnTo>
                  <a:lnTo>
                    <a:pt x="2324" y="550"/>
                  </a:lnTo>
                  <a:lnTo>
                    <a:pt x="2155" y="381"/>
                  </a:lnTo>
                  <a:lnTo>
                    <a:pt x="1986" y="212"/>
                  </a:lnTo>
                  <a:lnTo>
                    <a:pt x="1774" y="85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91;p43">
              <a:extLst>
                <a:ext uri="{FF2B5EF4-FFF2-40B4-BE49-F238E27FC236}">
                  <a16:creationId xmlns:a16="http://schemas.microsoft.com/office/drawing/2014/main" id="{5867BBDC-548E-EFEF-E4A6-B67FDC511A6B}"/>
                </a:ext>
              </a:extLst>
            </p:cNvPr>
            <p:cNvSpPr/>
            <p:nvPr/>
          </p:nvSpPr>
          <p:spPr>
            <a:xfrm>
              <a:off x="1672150" y="4384975"/>
              <a:ext cx="247125" cy="186925"/>
            </a:xfrm>
            <a:custGeom>
              <a:avLst/>
              <a:gdLst/>
              <a:ahLst/>
              <a:cxnLst/>
              <a:rect l="l" t="t" r="r" b="b"/>
              <a:pathLst>
                <a:path w="9885" h="7477" extrusionOk="0">
                  <a:moveTo>
                    <a:pt x="6927" y="2535"/>
                  </a:moveTo>
                  <a:lnTo>
                    <a:pt x="7096" y="2577"/>
                  </a:lnTo>
                  <a:lnTo>
                    <a:pt x="7223" y="2661"/>
                  </a:lnTo>
                  <a:lnTo>
                    <a:pt x="7307" y="2788"/>
                  </a:lnTo>
                  <a:lnTo>
                    <a:pt x="7350" y="2957"/>
                  </a:lnTo>
                  <a:lnTo>
                    <a:pt x="7350" y="4478"/>
                  </a:lnTo>
                  <a:lnTo>
                    <a:pt x="7307" y="4689"/>
                  </a:lnTo>
                  <a:lnTo>
                    <a:pt x="7223" y="4816"/>
                  </a:lnTo>
                  <a:lnTo>
                    <a:pt x="7096" y="4900"/>
                  </a:lnTo>
                  <a:lnTo>
                    <a:pt x="6927" y="4942"/>
                  </a:lnTo>
                  <a:lnTo>
                    <a:pt x="2999" y="4942"/>
                  </a:lnTo>
                  <a:lnTo>
                    <a:pt x="2830" y="4900"/>
                  </a:lnTo>
                  <a:lnTo>
                    <a:pt x="2703" y="4816"/>
                  </a:lnTo>
                  <a:lnTo>
                    <a:pt x="2577" y="4689"/>
                  </a:lnTo>
                  <a:lnTo>
                    <a:pt x="2534" y="4478"/>
                  </a:lnTo>
                  <a:lnTo>
                    <a:pt x="2534" y="2957"/>
                  </a:lnTo>
                  <a:lnTo>
                    <a:pt x="2577" y="2788"/>
                  </a:lnTo>
                  <a:lnTo>
                    <a:pt x="2703" y="2661"/>
                  </a:lnTo>
                  <a:lnTo>
                    <a:pt x="2830" y="2577"/>
                  </a:lnTo>
                  <a:lnTo>
                    <a:pt x="2999" y="2535"/>
                  </a:lnTo>
                  <a:close/>
                  <a:moveTo>
                    <a:pt x="2703" y="0"/>
                  </a:moveTo>
                  <a:lnTo>
                    <a:pt x="2408" y="43"/>
                  </a:lnTo>
                  <a:lnTo>
                    <a:pt x="2112" y="127"/>
                  </a:lnTo>
                  <a:lnTo>
                    <a:pt x="1859" y="212"/>
                  </a:lnTo>
                  <a:lnTo>
                    <a:pt x="1563" y="338"/>
                  </a:lnTo>
                  <a:lnTo>
                    <a:pt x="1352" y="507"/>
                  </a:lnTo>
                  <a:lnTo>
                    <a:pt x="1098" y="676"/>
                  </a:lnTo>
                  <a:lnTo>
                    <a:pt x="887" y="887"/>
                  </a:lnTo>
                  <a:lnTo>
                    <a:pt x="718" y="1099"/>
                  </a:lnTo>
                  <a:lnTo>
                    <a:pt x="549" y="1310"/>
                  </a:lnTo>
                  <a:lnTo>
                    <a:pt x="380" y="1563"/>
                  </a:lnTo>
                  <a:lnTo>
                    <a:pt x="253" y="1817"/>
                  </a:lnTo>
                  <a:lnTo>
                    <a:pt x="169" y="2070"/>
                  </a:lnTo>
                  <a:lnTo>
                    <a:pt x="85" y="2366"/>
                  </a:lnTo>
                  <a:lnTo>
                    <a:pt x="42" y="2661"/>
                  </a:lnTo>
                  <a:lnTo>
                    <a:pt x="0" y="2957"/>
                  </a:lnTo>
                  <a:lnTo>
                    <a:pt x="0" y="4478"/>
                  </a:lnTo>
                  <a:lnTo>
                    <a:pt x="42" y="4816"/>
                  </a:lnTo>
                  <a:lnTo>
                    <a:pt x="85" y="5111"/>
                  </a:lnTo>
                  <a:lnTo>
                    <a:pt x="169" y="5365"/>
                  </a:lnTo>
                  <a:lnTo>
                    <a:pt x="253" y="5660"/>
                  </a:lnTo>
                  <a:lnTo>
                    <a:pt x="380" y="5914"/>
                  </a:lnTo>
                  <a:lnTo>
                    <a:pt x="549" y="6167"/>
                  </a:lnTo>
                  <a:lnTo>
                    <a:pt x="718" y="6379"/>
                  </a:lnTo>
                  <a:lnTo>
                    <a:pt x="887" y="6590"/>
                  </a:lnTo>
                  <a:lnTo>
                    <a:pt x="1098" y="6801"/>
                  </a:lnTo>
                  <a:lnTo>
                    <a:pt x="1352" y="6970"/>
                  </a:lnTo>
                  <a:lnTo>
                    <a:pt x="1563" y="7097"/>
                  </a:lnTo>
                  <a:lnTo>
                    <a:pt x="1859" y="7223"/>
                  </a:lnTo>
                  <a:lnTo>
                    <a:pt x="2112" y="7350"/>
                  </a:lnTo>
                  <a:lnTo>
                    <a:pt x="2408" y="7435"/>
                  </a:lnTo>
                  <a:lnTo>
                    <a:pt x="2703" y="7477"/>
                  </a:lnTo>
                  <a:lnTo>
                    <a:pt x="7223" y="7477"/>
                  </a:lnTo>
                  <a:lnTo>
                    <a:pt x="7519" y="7435"/>
                  </a:lnTo>
                  <a:lnTo>
                    <a:pt x="7814" y="7350"/>
                  </a:lnTo>
                  <a:lnTo>
                    <a:pt x="8068" y="7223"/>
                  </a:lnTo>
                  <a:lnTo>
                    <a:pt x="8321" y="7097"/>
                  </a:lnTo>
                  <a:lnTo>
                    <a:pt x="8575" y="6970"/>
                  </a:lnTo>
                  <a:lnTo>
                    <a:pt x="8786" y="6801"/>
                  </a:lnTo>
                  <a:lnTo>
                    <a:pt x="8997" y="6590"/>
                  </a:lnTo>
                  <a:lnTo>
                    <a:pt x="9208" y="6379"/>
                  </a:lnTo>
                  <a:lnTo>
                    <a:pt x="9377" y="6167"/>
                  </a:lnTo>
                  <a:lnTo>
                    <a:pt x="9546" y="5914"/>
                  </a:lnTo>
                  <a:lnTo>
                    <a:pt x="9673" y="5660"/>
                  </a:lnTo>
                  <a:lnTo>
                    <a:pt x="9757" y="5365"/>
                  </a:lnTo>
                  <a:lnTo>
                    <a:pt x="9842" y="5111"/>
                  </a:lnTo>
                  <a:lnTo>
                    <a:pt x="9884" y="4816"/>
                  </a:lnTo>
                  <a:lnTo>
                    <a:pt x="9884" y="4478"/>
                  </a:lnTo>
                  <a:lnTo>
                    <a:pt x="9884" y="2957"/>
                  </a:lnTo>
                  <a:lnTo>
                    <a:pt x="9884" y="2661"/>
                  </a:lnTo>
                  <a:lnTo>
                    <a:pt x="9842" y="2366"/>
                  </a:lnTo>
                  <a:lnTo>
                    <a:pt x="9757" y="2070"/>
                  </a:lnTo>
                  <a:lnTo>
                    <a:pt x="9673" y="1817"/>
                  </a:lnTo>
                  <a:lnTo>
                    <a:pt x="9546" y="1563"/>
                  </a:lnTo>
                  <a:lnTo>
                    <a:pt x="9377" y="1310"/>
                  </a:lnTo>
                  <a:lnTo>
                    <a:pt x="9208" y="1099"/>
                  </a:lnTo>
                  <a:lnTo>
                    <a:pt x="8997" y="887"/>
                  </a:lnTo>
                  <a:lnTo>
                    <a:pt x="8786" y="676"/>
                  </a:lnTo>
                  <a:lnTo>
                    <a:pt x="8575" y="507"/>
                  </a:lnTo>
                  <a:lnTo>
                    <a:pt x="8321" y="338"/>
                  </a:lnTo>
                  <a:lnTo>
                    <a:pt x="8068" y="212"/>
                  </a:lnTo>
                  <a:lnTo>
                    <a:pt x="7814" y="127"/>
                  </a:lnTo>
                  <a:lnTo>
                    <a:pt x="7519" y="43"/>
                  </a:lnTo>
                  <a:lnTo>
                    <a:pt x="7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92;p43">
              <a:extLst>
                <a:ext uri="{FF2B5EF4-FFF2-40B4-BE49-F238E27FC236}">
                  <a16:creationId xmlns:a16="http://schemas.microsoft.com/office/drawing/2014/main" id="{CF96B149-5AA4-46EE-1025-E12205C1E699}"/>
                </a:ext>
              </a:extLst>
            </p:cNvPr>
            <p:cNvSpPr/>
            <p:nvPr/>
          </p:nvSpPr>
          <p:spPr>
            <a:xfrm>
              <a:off x="2002650" y="4322675"/>
              <a:ext cx="864875" cy="863825"/>
            </a:xfrm>
            <a:custGeom>
              <a:avLst/>
              <a:gdLst/>
              <a:ahLst/>
              <a:cxnLst/>
              <a:rect l="l" t="t" r="r" b="b"/>
              <a:pathLst>
                <a:path w="34595" h="34553" extrusionOk="0">
                  <a:moveTo>
                    <a:pt x="16432" y="0"/>
                  </a:moveTo>
                  <a:lnTo>
                    <a:pt x="15545" y="85"/>
                  </a:lnTo>
                  <a:lnTo>
                    <a:pt x="14658" y="169"/>
                  </a:lnTo>
                  <a:lnTo>
                    <a:pt x="13813" y="338"/>
                  </a:lnTo>
                  <a:lnTo>
                    <a:pt x="13011" y="549"/>
                  </a:lnTo>
                  <a:lnTo>
                    <a:pt x="12166" y="761"/>
                  </a:lnTo>
                  <a:lnTo>
                    <a:pt x="11363" y="1056"/>
                  </a:lnTo>
                  <a:lnTo>
                    <a:pt x="10603" y="1352"/>
                  </a:lnTo>
                  <a:lnTo>
                    <a:pt x="9800" y="1690"/>
                  </a:lnTo>
                  <a:lnTo>
                    <a:pt x="9082" y="2070"/>
                  </a:lnTo>
                  <a:lnTo>
                    <a:pt x="8364" y="2492"/>
                  </a:lnTo>
                  <a:lnTo>
                    <a:pt x="7646" y="2957"/>
                  </a:lnTo>
                  <a:lnTo>
                    <a:pt x="6970" y="3422"/>
                  </a:lnTo>
                  <a:lnTo>
                    <a:pt x="6337" y="3929"/>
                  </a:lnTo>
                  <a:lnTo>
                    <a:pt x="5703" y="4478"/>
                  </a:lnTo>
                  <a:lnTo>
                    <a:pt x="5070" y="5069"/>
                  </a:lnTo>
                  <a:lnTo>
                    <a:pt x="4521" y="5660"/>
                  </a:lnTo>
                  <a:lnTo>
                    <a:pt x="3971" y="6294"/>
                  </a:lnTo>
                  <a:lnTo>
                    <a:pt x="3465" y="6928"/>
                  </a:lnTo>
                  <a:lnTo>
                    <a:pt x="2958" y="7603"/>
                  </a:lnTo>
                  <a:lnTo>
                    <a:pt x="2535" y="8321"/>
                  </a:lnTo>
                  <a:lnTo>
                    <a:pt x="2113" y="9040"/>
                  </a:lnTo>
                  <a:lnTo>
                    <a:pt x="1733" y="9800"/>
                  </a:lnTo>
                  <a:lnTo>
                    <a:pt x="1395" y="10560"/>
                  </a:lnTo>
                  <a:lnTo>
                    <a:pt x="1057" y="11320"/>
                  </a:lnTo>
                  <a:lnTo>
                    <a:pt x="803" y="12123"/>
                  </a:lnTo>
                  <a:lnTo>
                    <a:pt x="550" y="12968"/>
                  </a:lnTo>
                  <a:lnTo>
                    <a:pt x="381" y="13813"/>
                  </a:lnTo>
                  <a:lnTo>
                    <a:pt x="212" y="14657"/>
                  </a:lnTo>
                  <a:lnTo>
                    <a:pt x="128" y="15502"/>
                  </a:lnTo>
                  <a:lnTo>
                    <a:pt x="43" y="16389"/>
                  </a:lnTo>
                  <a:lnTo>
                    <a:pt x="1" y="17276"/>
                  </a:lnTo>
                  <a:lnTo>
                    <a:pt x="43" y="18079"/>
                  </a:lnTo>
                  <a:lnTo>
                    <a:pt x="85" y="18839"/>
                  </a:lnTo>
                  <a:lnTo>
                    <a:pt x="170" y="19599"/>
                  </a:lnTo>
                  <a:lnTo>
                    <a:pt x="297" y="20360"/>
                  </a:lnTo>
                  <a:lnTo>
                    <a:pt x="466" y="21162"/>
                  </a:lnTo>
                  <a:lnTo>
                    <a:pt x="635" y="21880"/>
                  </a:lnTo>
                  <a:lnTo>
                    <a:pt x="888" y="22641"/>
                  </a:lnTo>
                  <a:lnTo>
                    <a:pt x="1141" y="23359"/>
                  </a:lnTo>
                  <a:lnTo>
                    <a:pt x="1226" y="23612"/>
                  </a:lnTo>
                  <a:lnTo>
                    <a:pt x="1395" y="23781"/>
                  </a:lnTo>
                  <a:lnTo>
                    <a:pt x="1564" y="23950"/>
                  </a:lnTo>
                  <a:lnTo>
                    <a:pt x="1775" y="24077"/>
                  </a:lnTo>
                  <a:lnTo>
                    <a:pt x="2028" y="24161"/>
                  </a:lnTo>
                  <a:lnTo>
                    <a:pt x="2282" y="24203"/>
                  </a:lnTo>
                  <a:lnTo>
                    <a:pt x="2535" y="24161"/>
                  </a:lnTo>
                  <a:lnTo>
                    <a:pt x="2746" y="24119"/>
                  </a:lnTo>
                  <a:lnTo>
                    <a:pt x="3000" y="23992"/>
                  </a:lnTo>
                  <a:lnTo>
                    <a:pt x="3169" y="23866"/>
                  </a:lnTo>
                  <a:lnTo>
                    <a:pt x="3338" y="23654"/>
                  </a:lnTo>
                  <a:lnTo>
                    <a:pt x="3465" y="23443"/>
                  </a:lnTo>
                  <a:lnTo>
                    <a:pt x="3549" y="23232"/>
                  </a:lnTo>
                  <a:lnTo>
                    <a:pt x="3591" y="22979"/>
                  </a:lnTo>
                  <a:lnTo>
                    <a:pt x="3549" y="22725"/>
                  </a:lnTo>
                  <a:lnTo>
                    <a:pt x="3507" y="22472"/>
                  </a:lnTo>
                  <a:lnTo>
                    <a:pt x="3296" y="21838"/>
                  </a:lnTo>
                  <a:lnTo>
                    <a:pt x="3084" y="21204"/>
                  </a:lnTo>
                  <a:lnTo>
                    <a:pt x="2915" y="20571"/>
                  </a:lnTo>
                  <a:lnTo>
                    <a:pt x="2789" y="19937"/>
                  </a:lnTo>
                  <a:lnTo>
                    <a:pt x="2704" y="19261"/>
                  </a:lnTo>
                  <a:lnTo>
                    <a:pt x="2620" y="18628"/>
                  </a:lnTo>
                  <a:lnTo>
                    <a:pt x="2578" y="17952"/>
                  </a:lnTo>
                  <a:lnTo>
                    <a:pt x="2535" y="17276"/>
                  </a:lnTo>
                  <a:lnTo>
                    <a:pt x="2578" y="16516"/>
                  </a:lnTo>
                  <a:lnTo>
                    <a:pt x="2620" y="15756"/>
                  </a:lnTo>
                  <a:lnTo>
                    <a:pt x="2746" y="15038"/>
                  </a:lnTo>
                  <a:lnTo>
                    <a:pt x="2873" y="14319"/>
                  </a:lnTo>
                  <a:lnTo>
                    <a:pt x="3000" y="13601"/>
                  </a:lnTo>
                  <a:lnTo>
                    <a:pt x="3211" y="12883"/>
                  </a:lnTo>
                  <a:lnTo>
                    <a:pt x="3465" y="12207"/>
                  </a:lnTo>
                  <a:lnTo>
                    <a:pt x="3718" y="11532"/>
                  </a:lnTo>
                  <a:lnTo>
                    <a:pt x="4014" y="10898"/>
                  </a:lnTo>
                  <a:lnTo>
                    <a:pt x="4352" y="10264"/>
                  </a:lnTo>
                  <a:lnTo>
                    <a:pt x="4689" y="9631"/>
                  </a:lnTo>
                  <a:lnTo>
                    <a:pt x="5070" y="9040"/>
                  </a:lnTo>
                  <a:lnTo>
                    <a:pt x="5492" y="8448"/>
                  </a:lnTo>
                  <a:lnTo>
                    <a:pt x="5914" y="7899"/>
                  </a:lnTo>
                  <a:lnTo>
                    <a:pt x="6379" y="7350"/>
                  </a:lnTo>
                  <a:lnTo>
                    <a:pt x="6886" y="6843"/>
                  </a:lnTo>
                  <a:lnTo>
                    <a:pt x="7393" y="6378"/>
                  </a:lnTo>
                  <a:lnTo>
                    <a:pt x="7942" y="5914"/>
                  </a:lnTo>
                  <a:lnTo>
                    <a:pt x="8491" y="5449"/>
                  </a:lnTo>
                  <a:lnTo>
                    <a:pt x="9082" y="5027"/>
                  </a:lnTo>
                  <a:lnTo>
                    <a:pt x="9674" y="4647"/>
                  </a:lnTo>
                  <a:lnTo>
                    <a:pt x="10265" y="4309"/>
                  </a:lnTo>
                  <a:lnTo>
                    <a:pt x="10899" y="3971"/>
                  </a:lnTo>
                  <a:lnTo>
                    <a:pt x="11575" y="3675"/>
                  </a:lnTo>
                  <a:lnTo>
                    <a:pt x="12250" y="3422"/>
                  </a:lnTo>
                  <a:lnTo>
                    <a:pt x="12926" y="3168"/>
                  </a:lnTo>
                  <a:lnTo>
                    <a:pt x="13644" y="2999"/>
                  </a:lnTo>
                  <a:lnTo>
                    <a:pt x="14320" y="2830"/>
                  </a:lnTo>
                  <a:lnTo>
                    <a:pt x="15080" y="2704"/>
                  </a:lnTo>
                  <a:lnTo>
                    <a:pt x="15798" y="2619"/>
                  </a:lnTo>
                  <a:lnTo>
                    <a:pt x="16559" y="2535"/>
                  </a:lnTo>
                  <a:lnTo>
                    <a:pt x="18079" y="2535"/>
                  </a:lnTo>
                  <a:lnTo>
                    <a:pt x="18797" y="2619"/>
                  </a:lnTo>
                  <a:lnTo>
                    <a:pt x="19558" y="2704"/>
                  </a:lnTo>
                  <a:lnTo>
                    <a:pt x="20276" y="2830"/>
                  </a:lnTo>
                  <a:lnTo>
                    <a:pt x="20994" y="2999"/>
                  </a:lnTo>
                  <a:lnTo>
                    <a:pt x="21670" y="3168"/>
                  </a:lnTo>
                  <a:lnTo>
                    <a:pt x="22388" y="3422"/>
                  </a:lnTo>
                  <a:lnTo>
                    <a:pt x="23064" y="3675"/>
                  </a:lnTo>
                  <a:lnTo>
                    <a:pt x="23697" y="3971"/>
                  </a:lnTo>
                  <a:lnTo>
                    <a:pt x="24331" y="4309"/>
                  </a:lnTo>
                  <a:lnTo>
                    <a:pt x="24964" y="4647"/>
                  </a:lnTo>
                  <a:lnTo>
                    <a:pt x="25556" y="5027"/>
                  </a:lnTo>
                  <a:lnTo>
                    <a:pt x="26147" y="5449"/>
                  </a:lnTo>
                  <a:lnTo>
                    <a:pt x="26696" y="5914"/>
                  </a:lnTo>
                  <a:lnTo>
                    <a:pt x="27203" y="6378"/>
                  </a:lnTo>
                  <a:lnTo>
                    <a:pt x="27752" y="6843"/>
                  </a:lnTo>
                  <a:lnTo>
                    <a:pt x="28217" y="7350"/>
                  </a:lnTo>
                  <a:lnTo>
                    <a:pt x="28681" y="7899"/>
                  </a:lnTo>
                  <a:lnTo>
                    <a:pt x="29146" y="8448"/>
                  </a:lnTo>
                  <a:lnTo>
                    <a:pt x="29526" y="9040"/>
                  </a:lnTo>
                  <a:lnTo>
                    <a:pt x="29906" y="9631"/>
                  </a:lnTo>
                  <a:lnTo>
                    <a:pt x="30287" y="10264"/>
                  </a:lnTo>
                  <a:lnTo>
                    <a:pt x="30582" y="10898"/>
                  </a:lnTo>
                  <a:lnTo>
                    <a:pt x="30878" y="11532"/>
                  </a:lnTo>
                  <a:lnTo>
                    <a:pt x="31174" y="12207"/>
                  </a:lnTo>
                  <a:lnTo>
                    <a:pt x="31385" y="12883"/>
                  </a:lnTo>
                  <a:lnTo>
                    <a:pt x="31596" y="13601"/>
                  </a:lnTo>
                  <a:lnTo>
                    <a:pt x="31765" y="14319"/>
                  </a:lnTo>
                  <a:lnTo>
                    <a:pt x="31892" y="15038"/>
                  </a:lnTo>
                  <a:lnTo>
                    <a:pt x="31976" y="15756"/>
                  </a:lnTo>
                  <a:lnTo>
                    <a:pt x="32061" y="16516"/>
                  </a:lnTo>
                  <a:lnTo>
                    <a:pt x="32061" y="17276"/>
                  </a:lnTo>
                  <a:lnTo>
                    <a:pt x="32061" y="18037"/>
                  </a:lnTo>
                  <a:lnTo>
                    <a:pt x="31976" y="18797"/>
                  </a:lnTo>
                  <a:lnTo>
                    <a:pt x="31892" y="19515"/>
                  </a:lnTo>
                  <a:lnTo>
                    <a:pt x="31765" y="20233"/>
                  </a:lnTo>
                  <a:lnTo>
                    <a:pt x="31596" y="20951"/>
                  </a:lnTo>
                  <a:lnTo>
                    <a:pt x="31385" y="21669"/>
                  </a:lnTo>
                  <a:lnTo>
                    <a:pt x="31174" y="22345"/>
                  </a:lnTo>
                  <a:lnTo>
                    <a:pt x="30878" y="23021"/>
                  </a:lnTo>
                  <a:lnTo>
                    <a:pt x="30582" y="23654"/>
                  </a:lnTo>
                  <a:lnTo>
                    <a:pt x="30287" y="24288"/>
                  </a:lnTo>
                  <a:lnTo>
                    <a:pt x="29906" y="24922"/>
                  </a:lnTo>
                  <a:lnTo>
                    <a:pt x="29526" y="25513"/>
                  </a:lnTo>
                  <a:lnTo>
                    <a:pt x="29146" y="26104"/>
                  </a:lnTo>
                  <a:lnTo>
                    <a:pt x="28681" y="26653"/>
                  </a:lnTo>
                  <a:lnTo>
                    <a:pt x="28217" y="27202"/>
                  </a:lnTo>
                  <a:lnTo>
                    <a:pt x="27752" y="27709"/>
                  </a:lnTo>
                  <a:lnTo>
                    <a:pt x="27203" y="28174"/>
                  </a:lnTo>
                  <a:lnTo>
                    <a:pt x="26696" y="28639"/>
                  </a:lnTo>
                  <a:lnTo>
                    <a:pt x="26147" y="29103"/>
                  </a:lnTo>
                  <a:lnTo>
                    <a:pt x="25556" y="29526"/>
                  </a:lnTo>
                  <a:lnTo>
                    <a:pt x="24964" y="29906"/>
                  </a:lnTo>
                  <a:lnTo>
                    <a:pt x="24331" y="30244"/>
                  </a:lnTo>
                  <a:lnTo>
                    <a:pt x="23697" y="30582"/>
                  </a:lnTo>
                  <a:lnTo>
                    <a:pt x="23064" y="30877"/>
                  </a:lnTo>
                  <a:lnTo>
                    <a:pt x="22388" y="31131"/>
                  </a:lnTo>
                  <a:lnTo>
                    <a:pt x="21670" y="31384"/>
                  </a:lnTo>
                  <a:lnTo>
                    <a:pt x="20994" y="31553"/>
                  </a:lnTo>
                  <a:lnTo>
                    <a:pt x="20276" y="31722"/>
                  </a:lnTo>
                  <a:lnTo>
                    <a:pt x="19558" y="31849"/>
                  </a:lnTo>
                  <a:lnTo>
                    <a:pt x="18797" y="31933"/>
                  </a:lnTo>
                  <a:lnTo>
                    <a:pt x="18079" y="32018"/>
                  </a:lnTo>
                  <a:lnTo>
                    <a:pt x="16474" y="32018"/>
                  </a:lnTo>
                  <a:lnTo>
                    <a:pt x="15629" y="31933"/>
                  </a:lnTo>
                  <a:lnTo>
                    <a:pt x="14827" y="31807"/>
                  </a:lnTo>
                  <a:lnTo>
                    <a:pt x="14024" y="31680"/>
                  </a:lnTo>
                  <a:lnTo>
                    <a:pt x="13222" y="31469"/>
                  </a:lnTo>
                  <a:lnTo>
                    <a:pt x="12462" y="31215"/>
                  </a:lnTo>
                  <a:lnTo>
                    <a:pt x="11701" y="30920"/>
                  </a:lnTo>
                  <a:lnTo>
                    <a:pt x="10941" y="30582"/>
                  </a:lnTo>
                  <a:lnTo>
                    <a:pt x="10223" y="30201"/>
                  </a:lnTo>
                  <a:lnTo>
                    <a:pt x="9505" y="29821"/>
                  </a:lnTo>
                  <a:lnTo>
                    <a:pt x="8829" y="29357"/>
                  </a:lnTo>
                  <a:lnTo>
                    <a:pt x="8195" y="28850"/>
                  </a:lnTo>
                  <a:lnTo>
                    <a:pt x="7562" y="28343"/>
                  </a:lnTo>
                  <a:lnTo>
                    <a:pt x="6928" y="27794"/>
                  </a:lnTo>
                  <a:lnTo>
                    <a:pt x="6379" y="27160"/>
                  </a:lnTo>
                  <a:lnTo>
                    <a:pt x="5830" y="26527"/>
                  </a:lnTo>
                  <a:lnTo>
                    <a:pt x="5661" y="26358"/>
                  </a:lnTo>
                  <a:lnTo>
                    <a:pt x="5450" y="26231"/>
                  </a:lnTo>
                  <a:lnTo>
                    <a:pt x="5196" y="26104"/>
                  </a:lnTo>
                  <a:lnTo>
                    <a:pt x="4985" y="26062"/>
                  </a:lnTo>
                  <a:lnTo>
                    <a:pt x="4732" y="26062"/>
                  </a:lnTo>
                  <a:lnTo>
                    <a:pt x="4478" y="26104"/>
                  </a:lnTo>
                  <a:lnTo>
                    <a:pt x="4267" y="26189"/>
                  </a:lnTo>
                  <a:lnTo>
                    <a:pt x="4056" y="26358"/>
                  </a:lnTo>
                  <a:lnTo>
                    <a:pt x="3845" y="26527"/>
                  </a:lnTo>
                  <a:lnTo>
                    <a:pt x="3718" y="26738"/>
                  </a:lnTo>
                  <a:lnTo>
                    <a:pt x="3634" y="26949"/>
                  </a:lnTo>
                  <a:lnTo>
                    <a:pt x="3591" y="27202"/>
                  </a:lnTo>
                  <a:lnTo>
                    <a:pt x="3591" y="27456"/>
                  </a:lnTo>
                  <a:lnTo>
                    <a:pt x="3634" y="27667"/>
                  </a:lnTo>
                  <a:lnTo>
                    <a:pt x="3718" y="27921"/>
                  </a:lnTo>
                  <a:lnTo>
                    <a:pt x="3845" y="28132"/>
                  </a:lnTo>
                  <a:lnTo>
                    <a:pt x="4478" y="28892"/>
                  </a:lnTo>
                  <a:lnTo>
                    <a:pt x="5154" y="29568"/>
                  </a:lnTo>
                  <a:lnTo>
                    <a:pt x="5872" y="30244"/>
                  </a:lnTo>
                  <a:lnTo>
                    <a:pt x="6633" y="30877"/>
                  </a:lnTo>
                  <a:lnTo>
                    <a:pt x="7393" y="31426"/>
                  </a:lnTo>
                  <a:lnTo>
                    <a:pt x="8195" y="31976"/>
                  </a:lnTo>
                  <a:lnTo>
                    <a:pt x="8998" y="32440"/>
                  </a:lnTo>
                  <a:lnTo>
                    <a:pt x="9843" y="32863"/>
                  </a:lnTo>
                  <a:lnTo>
                    <a:pt x="10730" y="33285"/>
                  </a:lnTo>
                  <a:lnTo>
                    <a:pt x="11617" y="33623"/>
                  </a:lnTo>
                  <a:lnTo>
                    <a:pt x="12546" y="33876"/>
                  </a:lnTo>
                  <a:lnTo>
                    <a:pt x="13475" y="34130"/>
                  </a:lnTo>
                  <a:lnTo>
                    <a:pt x="14405" y="34299"/>
                  </a:lnTo>
                  <a:lnTo>
                    <a:pt x="15376" y="34468"/>
                  </a:lnTo>
                  <a:lnTo>
                    <a:pt x="16348" y="34552"/>
                  </a:lnTo>
                  <a:lnTo>
                    <a:pt x="18206" y="34552"/>
                  </a:lnTo>
                  <a:lnTo>
                    <a:pt x="19093" y="34468"/>
                  </a:lnTo>
                  <a:lnTo>
                    <a:pt x="19938" y="34383"/>
                  </a:lnTo>
                  <a:lnTo>
                    <a:pt x="20783" y="34214"/>
                  </a:lnTo>
                  <a:lnTo>
                    <a:pt x="21627" y="34003"/>
                  </a:lnTo>
                  <a:lnTo>
                    <a:pt x="22430" y="33792"/>
                  </a:lnTo>
                  <a:lnTo>
                    <a:pt x="23233" y="33496"/>
                  </a:lnTo>
                  <a:lnTo>
                    <a:pt x="24035" y="33200"/>
                  </a:lnTo>
                  <a:lnTo>
                    <a:pt x="24795" y="32863"/>
                  </a:lnTo>
                  <a:lnTo>
                    <a:pt x="25556" y="32482"/>
                  </a:lnTo>
                  <a:lnTo>
                    <a:pt x="26274" y="32060"/>
                  </a:lnTo>
                  <a:lnTo>
                    <a:pt x="26950" y="31595"/>
                  </a:lnTo>
                  <a:lnTo>
                    <a:pt x="27625" y="31131"/>
                  </a:lnTo>
                  <a:lnTo>
                    <a:pt x="28301" y="30624"/>
                  </a:lnTo>
                  <a:lnTo>
                    <a:pt x="28935" y="30075"/>
                  </a:lnTo>
                  <a:lnTo>
                    <a:pt x="29526" y="29483"/>
                  </a:lnTo>
                  <a:lnTo>
                    <a:pt x="30118" y="28892"/>
                  </a:lnTo>
                  <a:lnTo>
                    <a:pt x="30624" y="28258"/>
                  </a:lnTo>
                  <a:lnTo>
                    <a:pt x="31174" y="27625"/>
                  </a:lnTo>
                  <a:lnTo>
                    <a:pt x="31638" y="26949"/>
                  </a:lnTo>
                  <a:lnTo>
                    <a:pt x="32103" y="26231"/>
                  </a:lnTo>
                  <a:lnTo>
                    <a:pt x="32525" y="25513"/>
                  </a:lnTo>
                  <a:lnTo>
                    <a:pt x="32905" y="24753"/>
                  </a:lnTo>
                  <a:lnTo>
                    <a:pt x="33243" y="23992"/>
                  </a:lnTo>
                  <a:lnTo>
                    <a:pt x="33539" y="23232"/>
                  </a:lnTo>
                  <a:lnTo>
                    <a:pt x="33835" y="22429"/>
                  </a:lnTo>
                  <a:lnTo>
                    <a:pt x="34046" y="21585"/>
                  </a:lnTo>
                  <a:lnTo>
                    <a:pt x="34257" y="20740"/>
                  </a:lnTo>
                  <a:lnTo>
                    <a:pt x="34384" y="19895"/>
                  </a:lnTo>
                  <a:lnTo>
                    <a:pt x="34510" y="19050"/>
                  </a:lnTo>
                  <a:lnTo>
                    <a:pt x="34553" y="18163"/>
                  </a:lnTo>
                  <a:lnTo>
                    <a:pt x="34595" y="17276"/>
                  </a:lnTo>
                  <a:lnTo>
                    <a:pt x="34553" y="16389"/>
                  </a:lnTo>
                  <a:lnTo>
                    <a:pt x="34510" y="15502"/>
                  </a:lnTo>
                  <a:lnTo>
                    <a:pt x="34384" y="14657"/>
                  </a:lnTo>
                  <a:lnTo>
                    <a:pt x="34257" y="13813"/>
                  </a:lnTo>
                  <a:lnTo>
                    <a:pt x="34046" y="12968"/>
                  </a:lnTo>
                  <a:lnTo>
                    <a:pt x="33835" y="12123"/>
                  </a:lnTo>
                  <a:lnTo>
                    <a:pt x="33539" y="11320"/>
                  </a:lnTo>
                  <a:lnTo>
                    <a:pt x="33243" y="10560"/>
                  </a:lnTo>
                  <a:lnTo>
                    <a:pt x="32905" y="9800"/>
                  </a:lnTo>
                  <a:lnTo>
                    <a:pt x="32525" y="9040"/>
                  </a:lnTo>
                  <a:lnTo>
                    <a:pt x="32103" y="8321"/>
                  </a:lnTo>
                  <a:lnTo>
                    <a:pt x="31638" y="7603"/>
                  </a:lnTo>
                  <a:lnTo>
                    <a:pt x="31174" y="6928"/>
                  </a:lnTo>
                  <a:lnTo>
                    <a:pt x="30624" y="6294"/>
                  </a:lnTo>
                  <a:lnTo>
                    <a:pt x="30118" y="5660"/>
                  </a:lnTo>
                  <a:lnTo>
                    <a:pt x="29526" y="5069"/>
                  </a:lnTo>
                  <a:lnTo>
                    <a:pt x="28935" y="4478"/>
                  </a:lnTo>
                  <a:lnTo>
                    <a:pt x="28301" y="3929"/>
                  </a:lnTo>
                  <a:lnTo>
                    <a:pt x="27625" y="3422"/>
                  </a:lnTo>
                  <a:lnTo>
                    <a:pt x="26950" y="2957"/>
                  </a:lnTo>
                  <a:lnTo>
                    <a:pt x="26274" y="2492"/>
                  </a:lnTo>
                  <a:lnTo>
                    <a:pt x="25556" y="2070"/>
                  </a:lnTo>
                  <a:lnTo>
                    <a:pt x="24795" y="1690"/>
                  </a:lnTo>
                  <a:lnTo>
                    <a:pt x="24035" y="1352"/>
                  </a:lnTo>
                  <a:lnTo>
                    <a:pt x="23233" y="1056"/>
                  </a:lnTo>
                  <a:lnTo>
                    <a:pt x="22430" y="761"/>
                  </a:lnTo>
                  <a:lnTo>
                    <a:pt x="21627" y="549"/>
                  </a:lnTo>
                  <a:lnTo>
                    <a:pt x="20783" y="338"/>
                  </a:lnTo>
                  <a:lnTo>
                    <a:pt x="19938" y="169"/>
                  </a:lnTo>
                  <a:lnTo>
                    <a:pt x="19093" y="85"/>
                  </a:lnTo>
                  <a:lnTo>
                    <a:pt x="18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1093;p43">
            <a:extLst>
              <a:ext uri="{FF2B5EF4-FFF2-40B4-BE49-F238E27FC236}">
                <a16:creationId xmlns:a16="http://schemas.microsoft.com/office/drawing/2014/main" id="{9AFDFE78-F348-D7E1-AB87-B0C74BD8CB56}"/>
              </a:ext>
            </a:extLst>
          </p:cNvPr>
          <p:cNvSpPr txBox="1">
            <a:spLocks/>
          </p:cNvSpPr>
          <p:nvPr/>
        </p:nvSpPr>
        <p:spPr>
          <a:xfrm>
            <a:off x="464582" y="2121458"/>
            <a:ext cx="3072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ABOUT UFFA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727085D7-8CBA-139C-A8DD-6729BCF40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22" y="312674"/>
            <a:ext cx="1864950" cy="186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5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02C9E7-4377-AF5C-E657-918D7893D8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40" r="13770" b="1"/>
          <a:stretch>
            <a:fillRect/>
          </a:stretch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3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8A5B465F-CE6D-43CA-A5D4-09C2854E7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0" y="2838"/>
            <a:ext cx="1056809" cy="1056383"/>
          </a:xfrm>
          <a:prstGeom prst="rect">
            <a:avLst/>
          </a:prstGeom>
        </p:spPr>
      </p:pic>
      <p:graphicFrame>
        <p:nvGraphicFramePr>
          <p:cNvPr id="3" name="Google Shape;627;p38">
            <a:extLst>
              <a:ext uri="{FF2B5EF4-FFF2-40B4-BE49-F238E27FC236}">
                <a16:creationId xmlns:a16="http://schemas.microsoft.com/office/drawing/2014/main" id="{5B73C7DF-9110-92EB-F087-4EFE788B5E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422873"/>
              </p:ext>
            </p:extLst>
          </p:nvPr>
        </p:nvGraphicFramePr>
        <p:xfrm>
          <a:off x="482600" y="937061"/>
          <a:ext cx="8178800" cy="498387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8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5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0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85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PROFESSIONALISM &amp; ACCREDITATION</a:t>
                      </a:r>
                      <a:endParaRPr sz="1200" b="1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89624" marR="89624" marT="67224" marB="67224" anchor="ctr">
                    <a:lnL w="2857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MEMBERSHIP SERVICES</a:t>
                      </a:r>
                      <a:endParaRPr sz="1200" b="1" i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Cabin"/>
                      </a:endParaRPr>
                    </a:p>
                  </a:txBody>
                  <a:tcPr marL="89624" marR="89624" marT="67224" marB="67224" anchor="ctr">
                    <a:lnL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b="1" i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INSTITUTIONAL DEVELOPMENT</a:t>
                      </a:r>
                    </a:p>
                  </a:txBody>
                  <a:tcPr marL="89624" marR="89624" marT="67224" marB="67224" anchor="ctr">
                    <a:lnL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4C5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LOBBYING &amp; ADVOCACY</a:t>
                      </a:r>
                    </a:p>
                  </a:txBody>
                  <a:tcPr marL="89624" marR="89624" marT="67224" marB="67224" anchor="ctr">
                    <a:lnL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597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The</a:t>
                      </a:r>
                      <a:r>
                        <a:rPr lang="en-US" sz="1200" b="0" i="0" baseline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 Self-Regulation Bill </a:t>
                      </a:r>
                      <a:r>
                        <a:rPr lang="mr-IN" sz="1200" b="0" i="0" baseline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–</a:t>
                      </a:r>
                      <a:r>
                        <a:rPr lang="en-US" sz="1200" b="0" i="0" baseline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 has been domesticated. A Regulatory Impact Assessment 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for a Legal Regulatory Framework of the Logistics</a:t>
                      </a:r>
                      <a:r>
                        <a:rPr lang="en-US" sz="1200" b="0" i="0" baseline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 Industry is partially done. </a:t>
                      </a:r>
                      <a:r>
                        <a:rPr lang="en-US" sz="1200" b="0" i="0" baseline="0" err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MoWT</a:t>
                      </a:r>
                      <a:r>
                        <a:rPr lang="en-US" sz="1200" b="0" i="0" baseline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 is the lead agency on this project</a:t>
                      </a:r>
                      <a:endParaRPr sz="1200" b="0" i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Cabin"/>
                      </a:endParaRPr>
                    </a:p>
                  </a:txBody>
                  <a:tcPr marL="89624" marR="89624" marT="67224" marB="67224" anchor="ctr">
                    <a:lnL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Capacity</a:t>
                      </a:r>
                      <a:r>
                        <a:rPr lang="en-US" sz="1200" b="0" i="0" baseline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 building</a:t>
                      </a:r>
                      <a:endParaRPr sz="1200" b="0" i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Cabin"/>
                      </a:endParaRPr>
                    </a:p>
                  </a:txBody>
                  <a:tcPr marL="89624" marR="89624" marT="67224" marB="67224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We</a:t>
                      </a:r>
                      <a:r>
                        <a:rPr lang="en-US" sz="1200" b="0" i="0" baseline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 are a well structured Associations. (Executive Committee, Advisory Board, Ad hoc subcommittees and an independent Secretariat</a:t>
                      </a:r>
                      <a:endParaRPr sz="1200" b="0" i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Cabin"/>
                      </a:endParaRPr>
                    </a:p>
                  </a:txBody>
                  <a:tcPr marL="89624" marR="89624" marT="67224" marB="67224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UFFA</a:t>
                      </a:r>
                      <a:r>
                        <a:rPr lang="en-US" sz="1200" b="0" i="0" baseline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 was a key stakeholder during the drafting of the Transport &amp; Logistics Policy. </a:t>
                      </a:r>
                    </a:p>
                  </a:txBody>
                  <a:tcPr marL="89624" marR="89624" marT="67224" marB="67224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4C5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3802"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Training</a:t>
                      </a:r>
                      <a:r>
                        <a:rPr lang="en-US" sz="1200" b="1" i="0" baseline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 &amp; Capacity building</a:t>
                      </a:r>
                      <a:br>
                        <a:rPr lang="en-US" sz="1200" b="1" i="0" baseline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</a:br>
                      <a:br>
                        <a:rPr lang="en-US" sz="1200" b="1" i="0" baseline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</a:br>
                      <a:r>
                        <a:rPr lang="en-US" sz="1200" b="1" i="0" baseline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- FIATA Diploma in International Freight Forwarding. 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UFFA has been accredited to administer this Program in Uganda and the Region. Uganda is only the 5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th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 country on the continent to get this blessing. </a:t>
                      </a:r>
                      <a:br>
                        <a:rPr lang="en-US" sz="1200" b="0" i="0" baseline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</a:br>
                      <a:endParaRPr lang="en-US" sz="1200" b="0" i="0" baseline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Cabin"/>
                      </a:endParaRPr>
                    </a:p>
                  </a:txBody>
                  <a:tcPr marL="89624" marR="89624" marT="67224" marB="67224" anchor="ctr">
                    <a:lnL w="19050" cap="flat" cmpd="sng">
                      <a:solidFill>
                        <a:srgbClr val="F4C5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Times New Roman" charset="0"/>
                          <a:ea typeface="Times New Roman" charset="0"/>
                          <a:cs typeface="Times New Roman" charset="0"/>
                          <a:sym typeface="Arial"/>
                        </a:rPr>
                        <a:t>Information dissemination</a:t>
                      </a:r>
                      <a:endParaRPr sz="1200" b="0" i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Cabin"/>
                      </a:endParaRPr>
                    </a:p>
                  </a:txBody>
                  <a:tcPr marL="89624" marR="89624" marT="67224" marB="67224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Partnerships</a:t>
                      </a:r>
                      <a:r>
                        <a:rPr lang="en-US" sz="1200" b="0" i="0" baseline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 with various stakeholders, both in the Private and Public sectors (FEAFFA, FIATA, PSFU, URA, </a:t>
                      </a:r>
                      <a:r>
                        <a:rPr lang="en-US" sz="1200" b="0" i="0" baseline="0" err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MoWT</a:t>
                      </a:r>
                      <a:r>
                        <a:rPr lang="en-US" sz="1200" b="0" i="0" baseline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, UIA, URC, URF</a:t>
                      </a:r>
                      <a:r>
                        <a:rPr lang="mr-IN" sz="1200" b="0" i="0" baseline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…</a:t>
                      </a:r>
                      <a:r>
                        <a:rPr lang="en-US" sz="1200" b="0" i="0" baseline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)</a:t>
                      </a:r>
                      <a:endParaRPr sz="1200" b="0" i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Cabin"/>
                      </a:endParaRPr>
                    </a:p>
                  </a:txBody>
                  <a:tcPr marL="89624" marR="89624" marT="67224" marB="67224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UFFA has representation on the technical working Group of the Presidential Investors Round Table Initiative for Transport &amp; Haulage Sector.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sz="1200">
                        <a:solidFill>
                          <a:schemeClr val="tx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89624" marR="89624" marT="67224" marB="67224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24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200" b="0" i="0" baseline="0">
                          <a:solidFill>
                            <a:schemeClr val="dk2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-      </a:t>
                      </a:r>
                      <a:r>
                        <a:rPr lang="en-US" sz="1200" b="1" i="0" baseline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East African Customs &amp; Freight Forwarding Practicing Certificate. </a:t>
                      </a:r>
                      <a:r>
                        <a:rPr lang="en-US" sz="1200" b="0" i="0" baseline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1950 graduates so far in 16 intakes. Program has played a key role in Agency licensing and enhancing professionalism in the industry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sz="1200" b="0" i="0">
                        <a:solidFill>
                          <a:schemeClr val="dk2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Cabin"/>
                      </a:endParaRPr>
                    </a:p>
                  </a:txBody>
                  <a:tcPr marL="89624" marR="89624" marT="67224" marB="67224" anchor="ctr">
                    <a:lnL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Agency Licensing</a:t>
                      </a:r>
                      <a:endParaRPr sz="1200" b="0" i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Cabin"/>
                      </a:endParaRPr>
                    </a:p>
                  </a:txBody>
                  <a:tcPr marL="89624" marR="89624" marT="67224" marB="67224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4C5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89624" marR="89624" marT="67224" marB="67224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We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 have a proactive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Customs &amp; Technical Affairs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  <a:sym typeface="Cabin"/>
                        </a:rPr>
                        <a:t> subcommittee</a:t>
                      </a:r>
                      <a:endParaRPr sz="1200" b="0" i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Cabin"/>
                      </a:endParaRPr>
                    </a:p>
                  </a:txBody>
                  <a:tcPr marL="89624" marR="89624" marT="67224" marB="67224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4C5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4C5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28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3604B3-EC76-761F-6771-F460FEEB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en-GB" sz="3500" b="0" i="0" u="none" strike="noStrike">
                <a:effectLst/>
                <a:latin typeface="-webkit-standard"/>
              </a:rPr>
              <a:t>Introduction: Role of Freight Forwarders</a:t>
            </a:r>
            <a:endParaRPr lang="en-GB" sz="35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66D978-4AFC-487F-833C-99C327BA5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481943"/>
            <a:ext cx="7626096" cy="36950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600"/>
              <a:t>Freight forwarders are the </a:t>
            </a:r>
            <a:r>
              <a:rPr lang="en-GB" sz="1600" b="1"/>
              <a:t>strategic integrators of global supply chains</a:t>
            </a:r>
            <a:r>
              <a:rPr lang="en-GB" sz="1600"/>
              <a:t>, linking exporters, importers, customs, and transport systems for seamless cargo movement.</a:t>
            </a:r>
          </a:p>
          <a:p>
            <a:pPr>
              <a:lnSpc>
                <a:spcPct val="90000"/>
              </a:lnSpc>
            </a:pPr>
            <a:r>
              <a:rPr lang="en-GB" sz="1600"/>
              <a:t>The </a:t>
            </a:r>
            <a:r>
              <a:rPr lang="en-GB" sz="1600" b="1"/>
              <a:t>Uganda Freight Forwarders Association (UFFA)</a:t>
            </a:r>
            <a:r>
              <a:rPr lang="en-GB" sz="1600"/>
              <a:t> represents </a:t>
            </a:r>
            <a:r>
              <a:rPr lang="en-GB" sz="1600" b="1"/>
              <a:t>200+ licensed logistics and customs brokerage firms</a:t>
            </a:r>
            <a:r>
              <a:rPr lang="en-GB" sz="1600"/>
              <a:t> operating across Uganda and the wider East African region.</a:t>
            </a:r>
          </a:p>
          <a:p>
            <a:pPr>
              <a:lnSpc>
                <a:spcPct val="90000"/>
              </a:lnSpc>
            </a:pPr>
            <a:r>
              <a:rPr lang="en-GB" sz="1600"/>
              <a:t>UFFA members form the </a:t>
            </a:r>
            <a:r>
              <a:rPr lang="en-GB" sz="1600" b="1"/>
              <a:t>bridge between private-sector traders and public-sector regulators</a:t>
            </a:r>
            <a:r>
              <a:rPr lang="en-GB" sz="1600"/>
              <a:t>, ensuring compliance, efficiency, and transparency along regional trade corridors.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600"/>
              <a:t>Our mission is to </a:t>
            </a:r>
            <a:r>
              <a:rPr lang="en-GB" sz="1600" b="1"/>
              <a:t>drive logistics excellence</a:t>
            </a:r>
            <a:r>
              <a:rPr lang="en-GB" sz="1600"/>
              <a:t> through: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b="1"/>
              <a:t>Trade facilitation reforms</a:t>
            </a:r>
            <a:r>
              <a:rPr lang="en-GB" sz="1600"/>
              <a:t> aligned with WTO-TFA &amp; AfCFTA;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b="1"/>
              <a:t>Digital transformation</a:t>
            </a:r>
            <a:r>
              <a:rPr lang="en-GB" sz="1600"/>
              <a:t> via EDI, FMIS, and the UeSW;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b="1"/>
              <a:t>Professional capacity-building</a:t>
            </a:r>
            <a:r>
              <a:rPr lang="en-GB" sz="1600"/>
              <a:t> through globally accredited </a:t>
            </a:r>
            <a:r>
              <a:rPr lang="en-GB" sz="1600" b="1"/>
              <a:t>FIATA training</a:t>
            </a:r>
            <a:r>
              <a:rPr lang="en-GB" sz="160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b="1"/>
          </a:p>
          <a:p>
            <a:pPr marL="0" indent="0">
              <a:lnSpc>
                <a:spcPct val="90000"/>
              </a:lnSpc>
              <a:buNone/>
            </a:pPr>
            <a:r>
              <a:rPr lang="en-GB" sz="1600" b="1"/>
              <a:t>UFFA is a catalyst for Uganda’s export competitiveness and regional trade integration.</a:t>
            </a:r>
            <a:endParaRPr lang="en-GB" sz="1600"/>
          </a:p>
          <a:p>
            <a:pPr>
              <a:lnSpc>
                <a:spcPct val="90000"/>
              </a:lnSpc>
            </a:pPr>
            <a:endParaRPr lang="en-GB" sz="1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96960-19F3-DC82-87F1-598F6797D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751" y="5680834"/>
            <a:ext cx="1056809" cy="10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2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99399-B368-30B8-17BD-18E7488B56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639" r="22405"/>
          <a:stretch>
            <a:fillRect/>
          </a:stretch>
        </p:blipFill>
        <p:spPr>
          <a:xfrm>
            <a:off x="4577270" y="10"/>
            <a:ext cx="4566728" cy="6857990"/>
          </a:xfrm>
          <a:prstGeom prst="rect">
            <a:avLst/>
          </a:prstGeom>
        </p:spPr>
      </p:pic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3604B3-EC76-761F-6771-F460FEEB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328512"/>
            <a:ext cx="3583791" cy="162897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000" b="1" i="0" u="none" strike="noStrike">
                <a:effectLst/>
                <a:latin typeface="Bookman Old Style" panose="02050604050505020204" pitchFamily="18" charset="0"/>
              </a:rPr>
              <a:t>Uganda’s Export Competitiveness Context</a:t>
            </a:r>
            <a:endParaRPr lang="en-GB" sz="3000" b="1">
              <a:latin typeface="Bookman Old Style" panose="020506040505050202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66D978-4AFC-487F-833C-99C327BA5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0" y="2884929"/>
            <a:ext cx="3494817" cy="33741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200" b="1">
                <a:latin typeface="Bookman Old Style" panose="02050604050505020204" pitchFamily="18" charset="0"/>
              </a:rPr>
              <a:t>Export-to-GDP ratio &lt;15%</a:t>
            </a:r>
            <a:r>
              <a:rPr lang="en-GB" sz="1200">
                <a:latin typeface="Bookman Old Style" panose="02050604050505020204" pitchFamily="18" charset="0"/>
              </a:rPr>
              <a:t> – strong untapped trade potential.</a:t>
            </a:r>
          </a:p>
          <a:p>
            <a:pPr>
              <a:lnSpc>
                <a:spcPct val="90000"/>
              </a:lnSpc>
            </a:pPr>
            <a:r>
              <a:rPr lang="en-GB" sz="1200" b="1">
                <a:latin typeface="Bookman Old Style" panose="02050604050505020204" pitchFamily="18" charset="0"/>
              </a:rPr>
              <a:t>High logistics costs (35–40%)</a:t>
            </a:r>
            <a:r>
              <a:rPr lang="en-GB" sz="1200">
                <a:latin typeface="Bookman Old Style" panose="02050604050505020204" pitchFamily="18" charset="0"/>
              </a:rPr>
              <a:t> – among the highest in Sub-Saharan Africa.</a:t>
            </a:r>
          </a:p>
          <a:p>
            <a:pPr>
              <a:lnSpc>
                <a:spcPct val="90000"/>
              </a:lnSpc>
            </a:pPr>
            <a:r>
              <a:rPr lang="en-GB" sz="1200" b="1">
                <a:latin typeface="Bookman Old Style" panose="02050604050505020204" pitchFamily="18" charset="0"/>
              </a:rPr>
              <a:t>Corridor inefficiencies, NTBs, and last-mile gaps</a:t>
            </a:r>
            <a:r>
              <a:rPr lang="en-GB" sz="1200">
                <a:latin typeface="Bookman Old Style" panose="02050604050505020204" pitchFamily="18" charset="0"/>
              </a:rPr>
              <a:t> drive cost and delay.</a:t>
            </a:r>
          </a:p>
          <a:p>
            <a:pPr>
              <a:lnSpc>
                <a:spcPct val="90000"/>
              </a:lnSpc>
            </a:pPr>
            <a:r>
              <a:rPr lang="en-GB" sz="1200" b="1">
                <a:latin typeface="Bookman Old Style" panose="02050604050505020204" pitchFamily="18" charset="0"/>
              </a:rPr>
              <a:t>Efficient border management &amp; trade facilitation</a:t>
            </a:r>
            <a:r>
              <a:rPr lang="en-GB" sz="1200">
                <a:latin typeface="Bookman Old Style" panose="02050604050505020204" pitchFamily="18" charset="0"/>
              </a:rPr>
              <a:t> are game changers for export growth.</a:t>
            </a:r>
          </a:p>
          <a:p>
            <a:pPr>
              <a:lnSpc>
                <a:spcPct val="90000"/>
              </a:lnSpc>
            </a:pPr>
            <a:r>
              <a:rPr lang="en-GB" sz="1200" b="1">
                <a:latin typeface="Bookman Old Style" panose="02050604050505020204" pitchFamily="18" charset="0"/>
              </a:rPr>
              <a:t>Tenfold Growth Strategy</a:t>
            </a:r>
            <a:r>
              <a:rPr lang="en-GB" sz="1200">
                <a:latin typeface="Bookman Old Style" panose="02050604050505020204" pitchFamily="18" charset="0"/>
              </a:rPr>
              <a:t> prioritizes logistics and infrastructure for </a:t>
            </a:r>
            <a:r>
              <a:rPr lang="en-GB" sz="1200" b="1">
                <a:latin typeface="Bookman Old Style" panose="02050604050505020204" pitchFamily="18" charset="0"/>
              </a:rPr>
              <a:t>export-led industrialization.</a:t>
            </a:r>
            <a:endParaRPr lang="en-GB" sz="1200">
              <a:latin typeface="Bookman Old Style" panose="0205060405050502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1200" b="1">
              <a:latin typeface="Bookman Old Style" panose="0205060405050502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200" b="1">
                <a:latin typeface="Bookman Old Style" panose="02050604050505020204" pitchFamily="18" charset="0"/>
              </a:rPr>
              <a:t>Goal:</a:t>
            </a:r>
            <a:r>
              <a:rPr lang="en-GB" sz="1200">
                <a:latin typeface="Bookman Old Style" panose="02050604050505020204" pitchFamily="18" charset="0"/>
              </a:rPr>
              <a:t> Position Uganda as a </a:t>
            </a:r>
            <a:r>
              <a:rPr lang="en-GB" sz="1200" b="1">
                <a:latin typeface="Bookman Old Style" panose="02050604050505020204" pitchFamily="18" charset="0"/>
              </a:rPr>
              <a:t>competitive regional trade hub</a:t>
            </a:r>
            <a:r>
              <a:rPr lang="en-GB" sz="1200">
                <a:latin typeface="Bookman Old Style" panose="02050604050505020204" pitchFamily="18" charset="0"/>
              </a:rPr>
              <a:t> within EAC &amp; AfCFTA by s</a:t>
            </a:r>
            <a:r>
              <a:rPr lang="en-GB" sz="1200" b="0" i="0" u="none" strike="noStrike">
                <a:effectLst/>
                <a:latin typeface="Bookman Old Style" panose="02050604050505020204" pitchFamily="18" charset="0"/>
              </a:rPr>
              <a:t>trengthening multimodal connectivity and digital border systems</a:t>
            </a:r>
            <a:endParaRPr lang="en-GB" sz="120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</a:pPr>
            <a:endParaRPr lang="en-GB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96960-19F3-DC82-87F1-598F6797D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751" y="5680834"/>
            <a:ext cx="1056809" cy="10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8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3604B3-EC76-761F-6771-F460FEEB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8643"/>
            <a:ext cx="3932545" cy="222553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900" b="1">
                <a:latin typeface="Bookman Old Style" panose="02050604050505020204" pitchFamily="18" charset="0"/>
              </a:rPr>
              <a:t>Current Logistics Realities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16" y="381934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E0E4CA-04FD-4712-9979-0D4FACCA6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82806" y="740316"/>
            <a:ext cx="349093" cy="872153"/>
            <a:chOff x="6110408" y="740316"/>
            <a:chExt cx="465458" cy="872153"/>
          </a:xfrm>
        </p:grpSpPr>
        <p:sp>
          <p:nvSpPr>
            <p:cNvPr id="18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5948" y="74031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84728" y="969611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0408" y="14847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B5D5F13-97F1-D2FC-D526-BE3CC46996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4" b="21483"/>
          <a:stretch>
            <a:fillRect/>
          </a:stretch>
        </p:blipFill>
        <p:spPr>
          <a:xfrm>
            <a:off x="628650" y="3003053"/>
            <a:ext cx="3932543" cy="299497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CA8D992-BB3F-47CD-BA18-71D54539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3000055"/>
            <a:ext cx="3932542" cy="299797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alpha val="20000"/>
                </a:schemeClr>
              </a:gs>
              <a:gs pos="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66D978-4AFC-487F-833C-99C327BA5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781" y="879355"/>
            <a:ext cx="3093569" cy="512075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  <a:defRPr sz="1800"/>
            </a:pPr>
            <a:r>
              <a:rPr lang="en-GB" sz="1400">
                <a:solidFill>
                  <a:schemeClr val="tx1">
                    <a:alpha val="80000"/>
                  </a:schemeClr>
                </a:solidFill>
                <a:latin typeface="Bookman Old Style" panose="02050604050505020204" pitchFamily="18" charset="0"/>
              </a:rPr>
              <a:t>Land-linked economy reliant on two key regional corridors:</a:t>
            </a:r>
          </a:p>
          <a:p>
            <a:pPr marL="0" indent="0">
              <a:lnSpc>
                <a:spcPct val="90000"/>
              </a:lnSpc>
              <a:buNone/>
              <a:defRPr sz="1800"/>
            </a:pPr>
            <a:endParaRPr lang="en-GB" sz="1400" b="1">
              <a:solidFill>
                <a:schemeClr val="tx1">
                  <a:alpha val="8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90000"/>
              </a:lnSpc>
              <a:buNone/>
              <a:defRPr sz="1800"/>
            </a:pPr>
            <a:r>
              <a:rPr lang="en-GB" sz="1400" b="1">
                <a:solidFill>
                  <a:schemeClr val="tx1">
                    <a:alpha val="80000"/>
                  </a:schemeClr>
                </a:solidFill>
                <a:latin typeface="Bookman Old Style" panose="02050604050505020204" pitchFamily="18" charset="0"/>
              </a:rPr>
              <a:t>Northern Corridor: </a:t>
            </a:r>
            <a:r>
              <a:rPr lang="en-GB" sz="1400">
                <a:solidFill>
                  <a:schemeClr val="tx1">
                    <a:alpha val="80000"/>
                  </a:schemeClr>
                </a:solidFill>
                <a:latin typeface="Bookman Old Style" panose="02050604050505020204" pitchFamily="18" charset="0"/>
              </a:rPr>
              <a:t>Mombasa – Naivasha – Malaba – Kampala</a:t>
            </a:r>
          </a:p>
          <a:p>
            <a:pPr marL="0" indent="0">
              <a:lnSpc>
                <a:spcPct val="90000"/>
              </a:lnSpc>
              <a:buNone/>
              <a:defRPr sz="1800"/>
            </a:pPr>
            <a:r>
              <a:rPr lang="en-GB" sz="1400" b="1">
                <a:solidFill>
                  <a:schemeClr val="tx1">
                    <a:alpha val="80000"/>
                  </a:schemeClr>
                </a:solidFill>
                <a:latin typeface="Bookman Old Style" panose="02050604050505020204" pitchFamily="18" charset="0"/>
              </a:rPr>
              <a:t>Central Corridor: </a:t>
            </a:r>
            <a:r>
              <a:rPr lang="en-GB" sz="1400">
                <a:solidFill>
                  <a:schemeClr val="tx1">
                    <a:alpha val="80000"/>
                  </a:schemeClr>
                </a:solidFill>
                <a:latin typeface="Bookman Old Style" panose="02050604050505020204" pitchFamily="18" charset="0"/>
              </a:rPr>
              <a:t>Dar es Salaam – Isaka – Mwanza – Port Bell – Kampala</a:t>
            </a:r>
          </a:p>
          <a:p>
            <a:pPr marL="0" indent="0">
              <a:lnSpc>
                <a:spcPct val="90000"/>
              </a:lnSpc>
              <a:buNone/>
              <a:defRPr sz="1800"/>
            </a:pPr>
            <a:endParaRPr lang="en-GB" sz="1400">
              <a:solidFill>
                <a:schemeClr val="tx1">
                  <a:alpha val="80000"/>
                </a:schemeClr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 sz="1800"/>
            </a:pPr>
            <a:r>
              <a:rPr lang="en-GB" sz="1400">
                <a:solidFill>
                  <a:schemeClr val="tx1">
                    <a:alpha val="80000"/>
                  </a:schemeClr>
                </a:solidFill>
                <a:latin typeface="Bookman Old Style" panose="02050604050505020204" pitchFamily="18" charset="0"/>
              </a:rPr>
              <a:t>Each handles 8+ million tonnes annually but faces: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 sz="1800"/>
            </a:pPr>
            <a:r>
              <a:rPr lang="en-GB" sz="1400">
                <a:solidFill>
                  <a:schemeClr val="tx1">
                    <a:alpha val="80000"/>
                  </a:schemeClr>
                </a:solidFill>
                <a:latin typeface="Bookman Old Style" panose="02050604050505020204" pitchFamily="18" charset="0"/>
              </a:rPr>
              <a:t>Multiple regulatory checkpoints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 sz="1800"/>
            </a:pPr>
            <a:r>
              <a:rPr lang="en-GB" sz="1400">
                <a:solidFill>
                  <a:schemeClr val="tx1">
                    <a:alpha val="80000"/>
                  </a:schemeClr>
                </a:solidFill>
                <a:latin typeface="Bookman Old Style" panose="02050604050505020204" pitchFamily="18" charset="0"/>
              </a:rPr>
              <a:t>Manual, paper-based documentation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 sz="1800"/>
            </a:pPr>
            <a:r>
              <a:rPr lang="en-GB" sz="1400">
                <a:solidFill>
                  <a:schemeClr val="tx1">
                    <a:alpha val="80000"/>
                  </a:schemeClr>
                </a:solidFill>
                <a:latin typeface="Bookman Old Style" panose="02050604050505020204" pitchFamily="18" charset="0"/>
              </a:rPr>
              <a:t>Limited multimodal connectivity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 sz="1800"/>
            </a:pPr>
            <a:r>
              <a:rPr lang="en-GB" sz="1400">
                <a:solidFill>
                  <a:schemeClr val="tx1">
                    <a:alpha val="80000"/>
                  </a:schemeClr>
                </a:solidFill>
                <a:latin typeface="Bookman Old Style" panose="02050604050505020204" pitchFamily="18" charset="0"/>
              </a:rPr>
              <a:t>High last-mile transport costs</a:t>
            </a:r>
          </a:p>
          <a:p>
            <a:pPr>
              <a:lnSpc>
                <a:spcPct val="90000"/>
              </a:lnSpc>
            </a:pPr>
            <a:endParaRPr lang="en-GB" sz="140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96960-19F3-DC82-87F1-598F6797D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751" y="5680834"/>
            <a:ext cx="1056809" cy="10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46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3604B3-EC76-761F-6771-F460FEEB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GB" sz="2900" b="1">
                <a:latin typeface="Bookman Old Style" panose="02050604050505020204" pitchFamily="18" charset="0"/>
              </a:rPr>
              <a:t>Trade Facilitation &amp; Border Efficiency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66D978-4AFC-487F-833C-99C327BA5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 marL="0" indent="0">
              <a:buNone/>
              <a:defRPr sz="1800"/>
            </a:pPr>
            <a:r>
              <a:rPr lang="en-GB" sz="1900">
                <a:latin typeface="Bookman Old Style" panose="02050604050505020204" pitchFamily="18" charset="0"/>
              </a:rPr>
              <a:t>• Single Window (UeSW): Integrates customs, inspection &amp; licensing agencies.</a:t>
            </a:r>
          </a:p>
          <a:p>
            <a:pPr marL="0" indent="0">
              <a:buNone/>
              <a:defRPr sz="1800"/>
            </a:pPr>
            <a:r>
              <a:rPr lang="en-GB" sz="1900">
                <a:latin typeface="Bookman Old Style" panose="02050604050505020204" pitchFamily="18" charset="0"/>
              </a:rPr>
              <a:t>• Advance Rulings (AR): Provides predictable customs decisions.</a:t>
            </a:r>
          </a:p>
          <a:p>
            <a:pPr marL="0" indent="0">
              <a:buNone/>
              <a:defRPr sz="1800"/>
            </a:pPr>
            <a:r>
              <a:rPr lang="en-GB" sz="1900">
                <a:latin typeface="Bookman Old Style" panose="02050604050505020204" pitchFamily="18" charset="0"/>
              </a:rPr>
              <a:t>• AEO Programme: Rewards compliant traders with priority clearance.</a:t>
            </a:r>
          </a:p>
          <a:p>
            <a:pPr marL="0" indent="0">
              <a:buNone/>
              <a:defRPr sz="1800"/>
            </a:pPr>
            <a:r>
              <a:rPr lang="en-GB" sz="1900">
                <a:latin typeface="Bookman Old Style" panose="02050604050505020204" pitchFamily="18" charset="0"/>
              </a:rPr>
              <a:t>• NTB Elimination: Harmonises standards &amp; border procedures.</a:t>
            </a:r>
          </a:p>
          <a:p>
            <a:pPr marL="0" indent="0">
              <a:buNone/>
              <a:defRPr sz="1800"/>
            </a:pPr>
            <a:r>
              <a:rPr lang="en-GB" sz="1900">
                <a:latin typeface="Bookman Old Style" panose="02050604050505020204" pitchFamily="18" charset="0"/>
              </a:rPr>
              <a:t>• Digital Transit Monitoring (ECTS): Cuts transit time &amp; reduces cargo risk.</a:t>
            </a:r>
          </a:p>
          <a:p>
            <a:pPr marL="0" indent="0">
              <a:buNone/>
              <a:defRPr sz="1800"/>
            </a:pPr>
            <a:endParaRPr lang="en-GB" sz="1900">
              <a:latin typeface="Bookman Old Style" panose="02050604050505020204" pitchFamily="18" charset="0"/>
            </a:endParaRPr>
          </a:p>
          <a:p>
            <a:pPr marL="0" indent="0">
              <a:buNone/>
              <a:defRPr sz="1800"/>
            </a:pPr>
            <a:r>
              <a:rPr lang="en-GB" sz="1900">
                <a:latin typeface="Bookman Old Style" panose="02050604050505020204" pitchFamily="18" charset="0"/>
              </a:rPr>
              <a:t>Together, these tools cut delays, lower costs, and boost trust in trade systems.</a:t>
            </a:r>
          </a:p>
          <a:p>
            <a:endParaRPr lang="en-GB" sz="1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96960-19F3-DC82-87F1-598F6797D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751" y="5680834"/>
            <a:ext cx="1056809" cy="10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6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3604B3-EC76-761F-6771-F460FEEB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1312"/>
            <a:ext cx="7879842" cy="101026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 b="1" i="0" u="none" strike="noStrike">
                <a:effectLst/>
                <a:latin typeface="Bookman Old Style" panose="02050604050505020204" pitchFamily="18" charset="0"/>
              </a:rPr>
              <a:t>UFFA’s Role in Driving Efficiency &amp; Competitiveness</a:t>
            </a:r>
            <a:endParaRPr lang="en-GB" sz="3100" b="1">
              <a:latin typeface="Bookman Old Style" panose="0205060405050502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96012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38086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96960-19F3-DC82-87F1-598F6797D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24" y="4758221"/>
            <a:ext cx="1056809" cy="1056383"/>
          </a:xfrm>
          <a:prstGeom prst="rect">
            <a:avLst/>
          </a:prstGeom>
        </p:spPr>
      </p:pic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7CE55DA7-9035-4333-991E-234223367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873289"/>
              </p:ext>
            </p:extLst>
          </p:nvPr>
        </p:nvGraphicFramePr>
        <p:xfrm>
          <a:off x="631715" y="1132527"/>
          <a:ext cx="7879842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5413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1242</Words>
  <Application>Microsoft Office PowerPoint</Application>
  <PresentationFormat>On-screen Show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Driving Logistics Excellence, Policy Reform, and Digital Transformation for Uganda’s Export Competitiveness</vt:lpstr>
      <vt:lpstr>PowerPoint Presentation</vt:lpstr>
      <vt:lpstr>PowerPoint Presentation</vt:lpstr>
      <vt:lpstr>PowerPoint Presentation</vt:lpstr>
      <vt:lpstr>Introduction: Role of Freight Forwarders</vt:lpstr>
      <vt:lpstr>Uganda’s Export Competitiveness Context</vt:lpstr>
      <vt:lpstr>Current Logistics Realities</vt:lpstr>
      <vt:lpstr>Trade Facilitation &amp; Border Efficiency</vt:lpstr>
      <vt:lpstr>UFFA’s Role in Driving Efficiency &amp; Competitiveness</vt:lpstr>
      <vt:lpstr>Impact of Efficient Border Management</vt:lpstr>
      <vt:lpstr>Case Studies</vt:lpstr>
      <vt:lpstr>Challenges Hindering Efficiency</vt:lpstr>
      <vt:lpstr>PowerPoint Presentation</vt:lpstr>
      <vt:lpstr>Alignment with Tenfold Growth Strategy</vt:lpstr>
      <vt:lpstr>Call to Action</vt:lpstr>
      <vt:lpstr>THANK YOU  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Transport &amp; Infrastructure on Private Sector Competitiveness</dc:title>
  <dc:subject/>
  <dc:creator/>
  <cp:keywords/>
  <dc:description>generated using python-pptx</dc:description>
  <cp:lastModifiedBy>Nicholas Kafeero</cp:lastModifiedBy>
  <cp:revision>154</cp:revision>
  <dcterms:created xsi:type="dcterms:W3CDTF">2013-01-27T09:14:16Z</dcterms:created>
  <dcterms:modified xsi:type="dcterms:W3CDTF">2025-11-04T08:07:19Z</dcterms:modified>
  <cp:category/>
</cp:coreProperties>
</file>